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302" r:id="rId4"/>
    <p:sldId id="303" r:id="rId5"/>
    <p:sldId id="328" r:id="rId6"/>
    <p:sldId id="304" r:id="rId7"/>
    <p:sldId id="329" r:id="rId8"/>
    <p:sldId id="305" r:id="rId9"/>
    <p:sldId id="330" r:id="rId10"/>
    <p:sldId id="306" r:id="rId11"/>
    <p:sldId id="311" r:id="rId12"/>
    <p:sldId id="308" r:id="rId13"/>
    <p:sldId id="323" r:id="rId14"/>
    <p:sldId id="322" r:id="rId15"/>
    <p:sldId id="299" r:id="rId16"/>
    <p:sldId id="298" r:id="rId17"/>
    <p:sldId id="324" r:id="rId18"/>
    <p:sldId id="309" r:id="rId19"/>
    <p:sldId id="331" r:id="rId20"/>
    <p:sldId id="300" r:id="rId21"/>
    <p:sldId id="332" r:id="rId22"/>
    <p:sldId id="293" r:id="rId23"/>
  </p:sldIdLst>
  <p:sldSz cx="13004800" cy="97536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77E0D92A-F180-4272-B010-CA7056768CDF}">
          <p14:sldIdLst>
            <p14:sldId id="256"/>
            <p14:sldId id="301"/>
            <p14:sldId id="302"/>
            <p14:sldId id="303"/>
            <p14:sldId id="328"/>
            <p14:sldId id="304"/>
            <p14:sldId id="329"/>
            <p14:sldId id="305"/>
            <p14:sldId id="330"/>
            <p14:sldId id="306"/>
            <p14:sldId id="311"/>
            <p14:sldId id="308"/>
            <p14:sldId id="323"/>
            <p14:sldId id="322"/>
            <p14:sldId id="299"/>
            <p14:sldId id="298"/>
            <p14:sldId id="324"/>
          </p14:sldIdLst>
        </p14:section>
        <p14:section name="Untitled Section" id="{09B5C9DE-09FF-44B2-A957-73DF4A90540D}">
          <p14:sldIdLst>
            <p14:sldId id="309"/>
            <p14:sldId id="331"/>
            <p14:sldId id="300"/>
            <p14:sldId id="33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82" autoAdjust="0"/>
  </p:normalViewPr>
  <p:slideViewPr>
    <p:cSldViewPr snapToGrid="0">
      <p:cViewPr varScale="1">
        <p:scale>
          <a:sx n="75" d="100"/>
          <a:sy n="7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8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en-US" dirty="0"/>
            </a:br>
            <a:r>
              <a:rPr lang="en-US" sz="2100" dirty="0"/>
              <a:t>C99</a:t>
            </a:r>
          </a:p>
          <a:p>
            <a:pPr fontAlgn="base"/>
            <a:endParaRPr lang="en-US" dirty="0"/>
          </a:p>
          <a:p>
            <a:pPr fontAlgn="base"/>
            <a:r>
              <a:rPr lang="en-US" sz="2100" dirty="0"/>
              <a:t>The contents of any object pointed to by </a:t>
            </a:r>
            <a:r>
              <a:rPr lang="en-US" sz="2100" dirty="0" err="1"/>
              <a:t>ptr_to_constant</a:t>
            </a:r>
            <a:r>
              <a:rPr lang="en-US" sz="2100" dirty="0"/>
              <a:t> shall not be modified through that pointer, but </a:t>
            </a:r>
            <a:r>
              <a:rPr lang="en-US" sz="2100" dirty="0" err="1"/>
              <a:t>ptr_to_constant</a:t>
            </a:r>
            <a:r>
              <a:rPr lang="en-US" sz="2100" dirty="0"/>
              <a:t> itself may be changed to point to another object. Similarly, the contents of the int pointed to by </a:t>
            </a:r>
            <a:r>
              <a:rPr lang="en-US" sz="2100" dirty="0" err="1"/>
              <a:t>constant_ptr</a:t>
            </a:r>
            <a:r>
              <a:rPr lang="en-US" sz="2100" dirty="0"/>
              <a:t> may be modified, but </a:t>
            </a:r>
            <a:r>
              <a:rPr lang="en-US" sz="2100" dirty="0" err="1"/>
              <a:t>constant_ptr</a:t>
            </a:r>
            <a:r>
              <a:rPr lang="en-US" sz="2100" dirty="0"/>
              <a:t> itself shall always point to the same location." (6.7.5.1 Pointer declarators)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Because </a:t>
            </a:r>
            <a:r>
              <a:rPr lang="en-US" dirty="0" err="1"/>
              <a:t>qsort</a:t>
            </a:r>
            <a:r>
              <a:rPr lang="en-US" dirty="0"/>
              <a:t> does not know how to interpret the bits as value</a:t>
            </a:r>
          </a:p>
          <a:p>
            <a:pPr marL="362480" lvl="1" indent="0"/>
            <a:r>
              <a:rPr lang="en-US" sz="3000" dirty="0">
                <a:solidFill>
                  <a:schemeClr val="accent1"/>
                </a:solidFill>
              </a:rPr>
              <a:t>Example: when </a:t>
            </a:r>
            <a:r>
              <a:rPr lang="en-US" sz="3000" dirty="0" err="1">
                <a:solidFill>
                  <a:schemeClr val="accent1"/>
                </a:solidFill>
              </a:rPr>
              <a:t>qsort</a:t>
            </a:r>
            <a:r>
              <a:rPr lang="en-US" sz="3000" dirty="0">
                <a:solidFill>
                  <a:schemeClr val="accent1"/>
                </a:solidFill>
              </a:rPr>
              <a:t> compares words[0] and words[1],</a:t>
            </a:r>
          </a:p>
          <a:p>
            <a:pPr marL="362480" lvl="1" indent="0"/>
            <a:r>
              <a:rPr lang="en-US" sz="3000" dirty="0">
                <a:solidFill>
                  <a:schemeClr val="accent1"/>
                </a:solidFill>
              </a:rPr>
              <a:t>&amp;word[0] and &amp;word[1] are passed to comparator.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9175552"/>
            <a:ext cx="12380161" cy="59393"/>
          </a:xfrm>
          <a:prstGeom prst="rect">
            <a:avLst/>
          </a:prstGeom>
          <a:ln w="12700"/>
        </p:spPr>
      </p:pic>
      <p:pic>
        <p:nvPicPr>
          <p:cNvPr id="207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1348095"/>
            <a:ext cx="12380161" cy="59393"/>
          </a:xfrm>
          <a:prstGeom prst="rect">
            <a:avLst/>
          </a:prstGeom>
          <a:ln w="12700"/>
        </p:spPr>
      </p:pic>
      <p:sp>
        <p:nvSpPr>
          <p:cNvPr id="208" name="Lecture 4"/>
          <p:cNvSpPr txBox="1"/>
          <p:nvPr/>
        </p:nvSpPr>
        <p:spPr>
          <a:xfrm>
            <a:off x="368640" y="9214463"/>
            <a:ext cx="1138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397500" algn="l"/>
              </a:tabLst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Lecture 4</a:t>
            </a:r>
          </a:p>
        </p:txBody>
      </p:sp>
      <p:sp>
        <p:nvSpPr>
          <p:cNvPr id="209" name="λ"/>
          <p:cNvSpPr txBox="1"/>
          <p:nvPr/>
        </p:nvSpPr>
        <p:spPr>
          <a:xfrm>
            <a:off x="425983" y="393727"/>
            <a:ext cx="730414" cy="1097729"/>
          </a:xfrm>
          <a:prstGeom prst="rect">
            <a:avLst/>
          </a:prstGeom>
          <a:ln w="12700">
            <a:miter lim="400000"/>
          </a:ln>
          <a:effectLst>
            <a:outerShdw blurRad="152400" dist="889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5536" tIns="65536" rIns="65536" bIns="65536">
            <a:spAutoFit/>
          </a:bodyPr>
          <a:lstStyle>
            <a:lvl1pPr marL="40639" marR="40639" algn="l" defTabSz="449262">
              <a:lnSpc>
                <a:spcPct val="93000"/>
              </a:lnSpc>
              <a:defRPr sz="7600">
                <a:solidFill>
                  <a:srgbClr val="0078A1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l</a:t>
            </a:r>
          </a:p>
        </p:txBody>
      </p:sp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89119" y="197119"/>
            <a:ext cx="12296193" cy="121036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49262">
              <a:lnSpc>
                <a:spcPct val="93000"/>
              </a:lnSpc>
              <a:defRPr sz="5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951295" y="1407487"/>
            <a:ext cx="11108354" cy="7798786"/>
          </a:xfrm>
          <a:prstGeom prst="rect">
            <a:avLst/>
          </a:prstGeom>
        </p:spPr>
        <p:txBody>
          <a:bodyPr lIns="0" tIns="0" rIns="0" bIns="0"/>
          <a:lstStyle>
            <a:lvl1pPr marL="512762" indent="-404812" defTabSz="449262">
              <a:lnSpc>
                <a:spcPct val="93000"/>
              </a:lnSpc>
              <a:spcBef>
                <a:spcPts val="200"/>
              </a:spcBef>
              <a:buClr>
                <a:srgbClr val="000000"/>
              </a:buClr>
              <a:buSzPct val="45000"/>
              <a:buChar char=""/>
              <a:defRPr sz="4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45696" indent="-369433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3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49375" indent="-269875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Char char="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0379" indent="-259079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02179" indent="-259079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Char char="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6878" y="9243135"/>
            <a:ext cx="292101" cy="318332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(8): </a:t>
            </a:r>
            <a:br>
              <a:rPr lang="en-US" dirty="0"/>
            </a:br>
            <a:r>
              <a:rPr lang="en-US" dirty="0"/>
              <a:t>Linked Lists, </a:t>
            </a:r>
            <a:r>
              <a:rPr lang="en-US" dirty="0" err="1"/>
              <a:t>Enums</a:t>
            </a:r>
            <a:r>
              <a:rPr lang="en-US" dirty="0"/>
              <a:t>, and Function Pointers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append(node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node *last =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(head);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	// find the last one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if (last == NULL)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	 // if the list is empty, </a:t>
            </a:r>
            <a:r>
              <a:rPr lang="en-US" sz="2400" dirty="0" err="1">
                <a:solidFill>
                  <a:srgbClr val="C82506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is the head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last-&gt;next =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-&gt;next = NULL;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head;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return the (unchanged) head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DF1A61-F4EB-49F8-AAC6-26702EE0708B}"/>
              </a:ext>
            </a:extLst>
          </p:cNvPr>
          <p:cNvGrpSpPr/>
          <p:nvPr/>
        </p:nvGrpSpPr>
        <p:grpSpPr>
          <a:xfrm>
            <a:off x="1629747" y="5629469"/>
            <a:ext cx="9150220" cy="3793931"/>
            <a:chOff x="1219200" y="4982053"/>
            <a:chExt cx="10566400" cy="4441347"/>
          </a:xfrm>
        </p:grpSpPr>
        <p:pic>
          <p:nvPicPr>
            <p:cNvPr id="5" name="Picture 2" descr="Add a new node at the end of the linked list">
              <a:extLst>
                <a:ext uri="{FF2B5EF4-FFF2-40B4-BE49-F238E27FC236}">
                  <a16:creationId xmlns:a16="http://schemas.microsoft.com/office/drawing/2014/main" id="{6926590B-2B91-41DF-ACBA-A2B3C583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150303"/>
              <a:ext cx="9682836" cy="354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66709-2B62-4BF4-BCB6-B80194214B5E}"/>
                </a:ext>
              </a:extLst>
            </p:cNvPr>
            <p:cNvSpPr txBox="1"/>
            <p:nvPr/>
          </p:nvSpPr>
          <p:spPr>
            <a:xfrm>
              <a:off x="1219200" y="9013031"/>
              <a:ext cx="1056640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Figures for linked list are </a:t>
              </a:r>
              <a:r>
                <a:rPr lang="en-US" sz="2000" dirty="0"/>
                <a:t>from http://www.zentut.com/c-tutorial/c-linked-list/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6D41A-BA04-4798-8920-676AE91D5F26}"/>
                </a:ext>
              </a:extLst>
            </p:cNvPr>
            <p:cNvSpPr txBox="1"/>
            <p:nvPr/>
          </p:nvSpPr>
          <p:spPr>
            <a:xfrm>
              <a:off x="7141029" y="4982053"/>
              <a:ext cx="1872342" cy="59503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last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ABEB37-11FE-4B48-88E1-F8248F0F0D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96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Enumeration types (ABC 7.5)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2267422" cy="65659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User-defined integer-like types: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 Red, Orange, Yellow, Green, Blue, Violet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} Color;</a:t>
            </a:r>
          </a:p>
          <a:p>
            <a:pPr eaLnBrk="1" hangingPunct="1"/>
            <a:r>
              <a:rPr lang="en-US" altLang="en-US" sz="3400" dirty="0"/>
              <a:t>Names look like C identifiers</a:t>
            </a:r>
          </a:p>
          <a:p>
            <a:pPr lvl="1"/>
            <a:r>
              <a:rPr lang="en-US" altLang="en-US" sz="3400" dirty="0"/>
              <a:t>are listed (enumerated) in definition</a:t>
            </a:r>
          </a:p>
          <a:p>
            <a:pPr lvl="1"/>
            <a:r>
              <a:rPr lang="en-US" altLang="en-US" sz="3400" dirty="0"/>
              <a:t>treated as integers</a:t>
            </a:r>
          </a:p>
          <a:p>
            <a:pPr lvl="2"/>
            <a:r>
              <a:rPr lang="en-US" altLang="en-US" sz="2800" dirty="0"/>
              <a:t>can add, subtract, compare (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Red + Green, if(color==Red)</a:t>
            </a:r>
            <a:r>
              <a:rPr lang="en-US" altLang="en-US" sz="2800" dirty="0">
                <a:latin typeface="Courier New" pitchFamily="49" charset="0"/>
              </a:rPr>
              <a:t>…)</a:t>
            </a:r>
          </a:p>
          <a:p>
            <a:pPr lvl="2"/>
            <a:r>
              <a:rPr lang="en-US" altLang="en-US" sz="2800" dirty="0"/>
              <a:t>can’t print as symbol</a:t>
            </a:r>
          </a:p>
          <a:p>
            <a:pPr lvl="2"/>
            <a:r>
              <a:rPr lang="en-US" altLang="en-US" sz="2800" dirty="0"/>
              <a:t>but debugger generally will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400" dirty="0"/>
          </a:p>
          <a:p>
            <a:pPr eaLnBrk="1" hangingPunct="1"/>
            <a:endParaRPr lang="en-US" alt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A3340-0380-4079-96C9-AA15D8E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2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F41E-FD0F-4DE3-870A-A384AEC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9029-6121-44E4-A4BA-675D96377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 start from 0 by default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week {Sun, Mon, Tue, Wed, </a:t>
            </a:r>
            <a:r>
              <a:rPr lang="en-US" sz="2800" dirty="0" err="1">
                <a:latin typeface="Consolas" panose="020B0609020204030204" pitchFamily="49" charset="0"/>
              </a:rPr>
              <a:t>Thur</a:t>
            </a:r>
            <a:r>
              <a:rPr lang="en-US" sz="2800" dirty="0">
                <a:latin typeface="Consolas" panose="020B0609020204030204" pitchFamily="49" charset="0"/>
              </a:rPr>
              <a:t>, Fri, Sat}; 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week </a:t>
            </a:r>
            <a:r>
              <a:rPr lang="en-US" sz="2800" dirty="0" err="1">
                <a:latin typeface="Consolas" panose="020B0609020204030204" pitchFamily="49" charset="0"/>
              </a:rPr>
              <a:t>dow</a:t>
            </a:r>
            <a:r>
              <a:rPr lang="en-US" sz="2800" dirty="0">
                <a:latin typeface="Consolas" panose="020B0609020204030204" pitchFamily="49" charset="0"/>
              </a:rPr>
              <a:t> = Mon; 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 But can be initialized; Warning is 2, Error is 3, etc.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status {OK = 1, Warning, Error, Fatal}; </a:t>
            </a:r>
          </a:p>
          <a:p>
            <a:pPr marL="0" lv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D6DE-5848-4423-8F01-7218B670FE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96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qualifier: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	a = 10;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// cannot change 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pointer to a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*pa = &amp;a;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 change pa, but not *pa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constant pointer to an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pb</a:t>
            </a:r>
            <a:r>
              <a:rPr lang="en-US" sz="2800" dirty="0">
                <a:latin typeface="Consolas" panose="020B0609020204030204" pitchFamily="49" charset="0"/>
              </a:rPr>
              <a:t> = &amp;b;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 change *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pb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but not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pb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constant pointer to a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pc = &amp;a;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cannot change *pc or pc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cannot change the source string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 * </a:t>
            </a:r>
            <a:r>
              <a:rPr lang="en-US" sz="2800" dirty="0" err="1">
                <a:latin typeface="Consolas" panose="020B0609020204030204" pitchFamily="49" charset="0"/>
              </a:rPr>
              <a:t>strcpy</a:t>
            </a:r>
            <a:r>
              <a:rPr lang="en-US" sz="2800" dirty="0">
                <a:latin typeface="Consolas" panose="020B0609020204030204" pitchFamily="49" charset="0"/>
              </a:rPr>
              <a:t>(char * </a:t>
            </a:r>
            <a:r>
              <a:rPr lang="en-US" sz="2800" dirty="0" err="1">
                <a:latin typeface="Consolas" panose="020B0609020204030204" pitchFamily="49" charset="0"/>
              </a:rPr>
              <a:t>dest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char * </a:t>
            </a:r>
            <a:r>
              <a:rPr lang="en-US" sz="2800" dirty="0" err="1">
                <a:latin typeface="Consolas" panose="020B0609020204030204" pitchFamily="49" charset="0"/>
              </a:rPr>
              <a:t>src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AEC0-C27A-4C9C-8BC7-0808F3106B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0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pointers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function returning integer */ 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 err="1">
                <a:latin typeface="Consolas" panose="020B0609020204030204" pitchFamily="49" charset="0"/>
              </a:rPr>
              <a:t>int</a:t>
            </a:r>
            <a:r>
              <a:rPr lang="en-CA" altLang="en-US" sz="2800" dirty="0">
                <a:latin typeface="Consolas" panose="020B0609020204030204" pitchFamily="49" charset="0"/>
              </a:rPr>
              <a:t> </a:t>
            </a:r>
            <a:r>
              <a:rPr lang="en-CA" altLang="en-US" sz="2800" dirty="0" err="1"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function returning pointer to integer */</a:t>
            </a:r>
          </a:p>
          <a:p>
            <a:pPr marL="0" indent="0">
              <a:buNone/>
            </a:pPr>
            <a:r>
              <a:rPr lang="en-CA" altLang="en-US" sz="2800" dirty="0">
                <a:latin typeface="Consolas" panose="020B0609020204030204" pitchFamily="49" charset="0"/>
              </a:rPr>
              <a:t>int * </a:t>
            </a:r>
            <a:r>
              <a:rPr lang="en-CA" altLang="en-US" sz="2800" dirty="0" err="1"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pointer to function returning integer */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 err="1">
                <a:latin typeface="Consolas" panose="020B0609020204030204" pitchFamily="49" charset="0"/>
              </a:rPr>
              <a:t>int</a:t>
            </a:r>
            <a:r>
              <a:rPr lang="en-CA" altLang="en-US" sz="2800" dirty="0">
                <a:latin typeface="Consolas" panose="020B0609020204030204" pitchFamily="49" charset="0"/>
              </a:rPr>
              <a:t> 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CA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pointer to function returning pointer to int */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latin typeface="Consolas" panose="020B0609020204030204" pitchFamily="49" charset="0"/>
              </a:rPr>
              <a:t>int * 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CA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19923-CC9E-4071-8BC2-86FAE36C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685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mymax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b)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return (a &gt; b) ? a :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pointer to function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(*pf)(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assign a value to the pointer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 = </a:t>
            </a:r>
            <a:r>
              <a:rPr lang="en-US" sz="2400" dirty="0" err="1">
                <a:latin typeface="Consolas" panose="020B0609020204030204" pitchFamily="49" charset="0"/>
              </a:rPr>
              <a:t>mymax</a:t>
            </a:r>
            <a:r>
              <a:rPr lang="en-US" sz="2400" dirty="0">
                <a:latin typeface="Consolas" panose="020B0609020204030204" pitchFamily="49" charset="0"/>
              </a:rPr>
              <a:t>;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C99 style. Note that it is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mymax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pf(3, 5);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 = &amp; </a:t>
            </a:r>
            <a:r>
              <a:rPr lang="en-US" sz="2400" dirty="0" err="1">
                <a:latin typeface="Consolas" panose="020B0609020204030204" pitchFamily="49" charset="0"/>
              </a:rPr>
              <a:t>mymax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(*pf)(3,5);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AF01-CAC9-4054-A5C4-3B8E70898C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Other use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</a:t>
            </a:r>
            <a:r>
              <a:rPr dirty="0"/>
              <a:t>se </a:t>
            </a:r>
            <a:r>
              <a:rPr lang="en-US" dirty="0"/>
              <a:t>of function pointers</a:t>
            </a:r>
            <a:endParaRPr dirty="0"/>
          </a:p>
        </p:txBody>
      </p:sp>
      <p:sp>
        <p:nvSpPr>
          <p:cNvPr id="446" name="You can store pointers to functions anywhere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Call-back mechanism</a:t>
            </a:r>
          </a:p>
          <a:p>
            <a:pPr lvl="1"/>
            <a:r>
              <a:rPr lang="en-US" dirty="0"/>
              <a:t>Generic functions (example coming next)</a:t>
            </a:r>
          </a:p>
          <a:p>
            <a:pPr lvl="1"/>
            <a:r>
              <a:rPr lang="en-US" dirty="0" err="1"/>
              <a:t>pthread_create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Dynamic signal handlers,…</a:t>
            </a:r>
          </a:p>
          <a:p>
            <a:endParaRPr lang="en-US" dirty="0"/>
          </a:p>
          <a:p>
            <a:r>
              <a:rPr dirty="0"/>
              <a:t>You can store </a:t>
            </a:r>
            <a:r>
              <a:rPr lang="en-US" dirty="0"/>
              <a:t>function </a:t>
            </a:r>
            <a:r>
              <a:rPr dirty="0"/>
              <a:t>pointers in array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And arrays stored in structures!</a:t>
            </a:r>
            <a:endParaRPr lang="en-US" dirty="0"/>
          </a:p>
          <a:p>
            <a:pPr lvl="1"/>
            <a:r>
              <a:rPr lang="en-US" sz="2800" dirty="0"/>
              <a:t>And you can simulate objects in Object Oriented Languages!</a:t>
            </a:r>
          </a:p>
          <a:p>
            <a:pPr lvl="1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6A847-365D-4CC5-B82B-A175AC693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3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Understanding qsor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quicksort in C library</a:t>
            </a:r>
            <a:endParaRPr dirty="0"/>
          </a:p>
        </p:txBody>
      </p:sp>
      <p:sp>
        <p:nvSpPr>
          <p:cNvPr id="424" name="Here is the prototyp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190959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</a:t>
            </a:r>
            <a:r>
              <a:rPr dirty="0"/>
              <a:t>he prototype</a:t>
            </a:r>
            <a:r>
              <a:rPr lang="en-US" dirty="0"/>
              <a:t> (in &lt;</a:t>
            </a:r>
            <a:r>
              <a:rPr lang="en-US" dirty="0" err="1"/>
              <a:t>stdlib.h</a:t>
            </a:r>
            <a:r>
              <a:rPr lang="en-US" dirty="0"/>
              <a:t>&gt;)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 err="1"/>
              <a:t>qsort</a:t>
            </a:r>
            <a:r>
              <a:rPr dirty="0"/>
              <a:t> takes…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base</a:t>
            </a:r>
            <a:r>
              <a:rPr dirty="0"/>
              <a:t>: 		the address of the array as an untyped pointer</a:t>
            </a:r>
          </a:p>
          <a:p>
            <a:pPr lvl="1"/>
            <a:r>
              <a:rPr dirty="0" err="1">
                <a:solidFill>
                  <a:schemeClr val="accent1"/>
                </a:solidFill>
              </a:rPr>
              <a:t>nel</a:t>
            </a:r>
            <a:r>
              <a:rPr dirty="0"/>
              <a:t>: 		the number of elements in the array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width</a:t>
            </a:r>
            <a:r>
              <a:rPr dirty="0"/>
              <a:t>:		the size (in byte) of ONE element of the array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compar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dirty="0"/>
              <a:t>:	a </a:t>
            </a:r>
            <a:r>
              <a:rPr b="1" dirty="0">
                <a:solidFill>
                  <a:schemeClr val="accent1"/>
                </a:solidFill>
              </a:rPr>
              <a:t>pointer to a function </a:t>
            </a:r>
            <a:r>
              <a:rPr lang="en-US" dirty="0"/>
              <a:t>that compares </a:t>
            </a:r>
            <a:r>
              <a:rPr dirty="0"/>
              <a:t>two values</a:t>
            </a:r>
          </a:p>
        </p:txBody>
      </p:sp>
      <p:sp>
        <p:nvSpPr>
          <p:cNvPr id="426" name="void qsort(void *base,…"/>
          <p:cNvSpPr txBox="1"/>
          <p:nvPr/>
        </p:nvSpPr>
        <p:spPr>
          <a:xfrm>
            <a:off x="1193525" y="3054758"/>
            <a:ext cx="10946908" cy="1826141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void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qsort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(void *</a:t>
            </a: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base,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size_t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nel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size_t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 width,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int (*compar</a:t>
            </a: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e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)(const void *, const void *));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7E17C-307C-46DF-A7F3-5F87CB065C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16BA4-5147-456E-952B-BB800F5A2ACA}"/>
              </a:ext>
            </a:extLst>
          </p:cNvPr>
          <p:cNvSpPr txBox="1"/>
          <p:nvPr/>
        </p:nvSpPr>
        <p:spPr>
          <a:xfrm>
            <a:off x="647701" y="8318299"/>
            <a:ext cx="11026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qsort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() only knows </a:t>
            </a:r>
            <a:r>
              <a:rPr lang="en-US" sz="2400" dirty="0"/>
              <a:t>it is asked to sort </a:t>
            </a:r>
            <a:r>
              <a:rPr lang="en-US" sz="2400" dirty="0" err="1">
                <a:solidFill>
                  <a:schemeClr val="accent1"/>
                </a:solidFill>
              </a:rPr>
              <a:t>nel</a:t>
            </a:r>
            <a:r>
              <a:rPr lang="en-US" sz="2400" dirty="0"/>
              <a:t> items, each having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/>
              <a:t> bytes.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It does not know the type of elements or how to compare them.</a:t>
            </a:r>
          </a:p>
        </p:txBody>
      </p:sp>
    </p:spTree>
    <p:extLst>
      <p:ext uri="{BB962C8B-B14F-4D97-AF65-F5344CB8AC3E}">
        <p14:creationId xmlns:p14="http://schemas.microsoft.com/office/powerpoint/2010/main" val="3842639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4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passing a function to </a:t>
            </a:r>
            <a:r>
              <a:rPr lang="en-US" dirty="0" err="1"/>
              <a:t>qsort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17" name="We are passing to qsort  a “thing” called stringComp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Need to tell </a:t>
            </a:r>
            <a:r>
              <a:rPr lang="en-US" dirty="0" err="1"/>
              <a:t>qsort</a:t>
            </a:r>
            <a:r>
              <a:rPr lang="en-US" dirty="0"/>
              <a:t>() how to compare items in the array</a:t>
            </a:r>
          </a:p>
          <a:p>
            <a:pPr lvl="1"/>
            <a:r>
              <a:rPr dirty="0"/>
              <a:t>We have a </a:t>
            </a:r>
            <a:r>
              <a:rPr i="1" dirty="0"/>
              <a:t>generic</a:t>
            </a:r>
            <a:r>
              <a:rPr dirty="0"/>
              <a:t> </a:t>
            </a:r>
            <a:r>
              <a:rPr dirty="0" err="1"/>
              <a:t>quickSort</a:t>
            </a:r>
            <a:r>
              <a:rPr dirty="0"/>
              <a:t> implementation</a:t>
            </a:r>
            <a:endParaRPr lang="en-US" dirty="0"/>
          </a:p>
          <a:p>
            <a:pPr lvl="2"/>
            <a:r>
              <a:rPr lang="en-US" dirty="0"/>
              <a:t>Do not want to implement one for each type of data</a:t>
            </a:r>
          </a:p>
          <a:p>
            <a:r>
              <a:rPr dirty="0"/>
              <a:t>The </a:t>
            </a:r>
            <a:r>
              <a:rPr dirty="0" err="1"/>
              <a:t>qsort</a:t>
            </a:r>
            <a:r>
              <a:rPr lang="en-US" dirty="0"/>
              <a:t>()</a:t>
            </a:r>
            <a:r>
              <a:rPr dirty="0"/>
              <a:t> implementation calls the comparator to rank elements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156FF"/>
                </a:solidFill>
                <a:latin typeface="Consolas" panose="020B0609020204030204" pitchFamily="49" charset="0"/>
              </a:rPr>
              <a:t> int (*compare)(const void *a, const void *b);</a:t>
            </a:r>
            <a:endParaRPr lang="en-US" dirty="0"/>
          </a:p>
          <a:p>
            <a:pPr lvl="1"/>
            <a:r>
              <a:rPr lang="en-US" dirty="0"/>
              <a:t>The function takes the address of two items to be compared,</a:t>
            </a:r>
          </a:p>
          <a:p>
            <a:pPr lvl="1"/>
            <a:r>
              <a:rPr lang="en-US" dirty="0"/>
              <a:t>and returns: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0 if *a  EQUALS *b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 positive value if *a  is GREATER THAN *b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 negative value if *a is LESS THAN *b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80713-397C-45AA-8896-DAC569D430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57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50E2-87A3-42E9-9235-96EDF09D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compare()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B58-D27A-4114-9CA8-8D09A2C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</a:t>
            </a:r>
            <a:r>
              <a:rPr lang="en-US" sz="2800" dirty="0" err="1"/>
              <a:t>qsort</a:t>
            </a:r>
            <a:r>
              <a:rPr lang="en-US" sz="2800" dirty="0"/>
              <a:t>() needs to compares two items, it provides their addresses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compare_int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{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qsort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does not know the type, but you know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	return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(int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 -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(int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compare_double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{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qsort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does not the type, but you know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double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=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(double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=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(double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	return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? 1 : (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? -1 : 0);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C8DE-9111-44F1-8DC3-C5ECE7B9E2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61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data structure that consists of a chain of nodes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Starting from head, a node has a reference to the next node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node_tag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v;					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node_tag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* next;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// A pointer to this type of struct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 node; 					  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Define a type. Easier to use.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Linked List - Node">
            <a:extLst>
              <a:ext uri="{FF2B5EF4-FFF2-40B4-BE49-F238E27FC236}">
                <a16:creationId xmlns:a16="http://schemas.microsoft.com/office/drawing/2014/main" id="{B3126371-15C4-4935-8BEA-45C5ADD6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15" y="6685223"/>
            <a:ext cx="7379184" cy="16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D7C68-565D-4008-A9BD-29A6346F3DE9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FCB05-1D62-486B-94EE-BEBAD2F05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35A4-8D5C-4236-B037-1F09B629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 array of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F8C6-87BC-4123-A4E4-065D7B4B7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 are pointers to strings</a:t>
            </a:r>
          </a:p>
          <a:p>
            <a:pPr lvl="1"/>
            <a:r>
              <a:rPr lang="en-US" dirty="0"/>
              <a:t>Need to compare string, instead of pointer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compare_string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 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how to compare *a and *b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for example, a is &amp;words[0] and b is &amp;word[1]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958E858-6159-413E-975E-6B9C71A4B9E5}"/>
              </a:ext>
            </a:extLst>
          </p:cNvPr>
          <p:cNvGraphicFramePr>
            <a:graphicFrameLocks noGrp="1"/>
          </p:cNvGraphicFramePr>
          <p:nvPr/>
        </p:nvGraphicFramePr>
        <p:xfrm>
          <a:off x="4573039" y="6363639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words[n-1]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words[1]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words[0]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099DA4-D1EC-4FD0-A505-1B4281F771BE}"/>
              </a:ext>
            </a:extLst>
          </p:cNvPr>
          <p:cNvSpPr txBox="1"/>
          <p:nvPr/>
        </p:nvSpPr>
        <p:spPr>
          <a:xfrm>
            <a:off x="1230652" y="813876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words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0D98F0-A407-4CDF-8E64-FA63F80ECC29}"/>
              </a:ext>
            </a:extLst>
          </p:cNvPr>
          <p:cNvCxnSpPr>
            <a:cxnSpLocks/>
          </p:cNvCxnSpPr>
          <p:nvPr/>
        </p:nvCxnSpPr>
        <p:spPr>
          <a:xfrm flipV="1">
            <a:off x="3300883" y="8138761"/>
            <a:ext cx="1155281" cy="18844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772C5E-5612-4A49-9DE2-342B20699244}"/>
              </a:ext>
            </a:extLst>
          </p:cNvPr>
          <p:cNvCxnSpPr>
            <a:cxnSpLocks/>
          </p:cNvCxnSpPr>
          <p:nvPr/>
        </p:nvCxnSpPr>
        <p:spPr>
          <a:xfrm flipV="1">
            <a:off x="7365672" y="6595015"/>
            <a:ext cx="1356297" cy="2313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77A9A5-4AC8-4BBE-A1FE-BB00AE4C1570}"/>
              </a:ext>
            </a:extLst>
          </p:cNvPr>
          <p:cNvSpPr txBox="1"/>
          <p:nvPr/>
        </p:nvSpPr>
        <p:spPr>
          <a:xfrm>
            <a:off x="8906441" y="6297498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last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68CEB-BC19-4007-B9A7-5A845C1F265E}"/>
              </a:ext>
            </a:extLst>
          </p:cNvPr>
          <p:cNvSpPr txBox="1"/>
          <p:nvPr/>
        </p:nvSpPr>
        <p:spPr>
          <a:xfrm>
            <a:off x="9140713" y="759374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"Bob"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B118B-B1AC-4CEE-98A2-6588448DADFE}"/>
              </a:ext>
            </a:extLst>
          </p:cNvPr>
          <p:cNvSpPr txBox="1"/>
          <p:nvPr/>
        </p:nvSpPr>
        <p:spPr>
          <a:xfrm>
            <a:off x="8409043" y="868601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"Hello"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C0D11E-DF01-46A9-9E3A-7676556FCA68}"/>
              </a:ext>
            </a:extLst>
          </p:cNvPr>
          <p:cNvCxnSpPr>
            <a:cxnSpLocks/>
          </p:cNvCxnSpPr>
          <p:nvPr/>
        </p:nvCxnSpPr>
        <p:spPr>
          <a:xfrm>
            <a:off x="7385786" y="766413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A01969-4C14-489E-90F4-7924881052FF}"/>
              </a:ext>
            </a:extLst>
          </p:cNvPr>
          <p:cNvCxnSpPr>
            <a:cxnSpLocks/>
          </p:cNvCxnSpPr>
          <p:nvPr/>
        </p:nvCxnSpPr>
        <p:spPr>
          <a:xfrm>
            <a:off x="7355121" y="820915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6391-960B-468A-AF31-98A29E2EC4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67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FFE1-5F7C-4E9C-8539-30B5585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string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4FCE-B86D-48BC-A8C6-53C6BDA9B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 element in array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words</a:t>
            </a:r>
            <a:r>
              <a:rPr lang="en-US" sz="2400" dirty="0"/>
              <a:t> is (char *).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/>
              <a:t> is the address of an element of type (char *). So,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/>
              <a:t>'s type is (char *) *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4D39-1033-47EA-A348-CD07F4523A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5" name="int stringCompare(const void* s1,const void* s2)…">
            <a:extLst>
              <a:ext uri="{FF2B5EF4-FFF2-40B4-BE49-F238E27FC236}">
                <a16:creationId xmlns:a16="http://schemas.microsoft.com/office/drawing/2014/main" id="{08CB7AB4-8878-4E89-9BDE-2134B599BDA8}"/>
              </a:ext>
            </a:extLst>
          </p:cNvPr>
          <p:cNvSpPr txBox="1"/>
          <p:nvPr/>
        </p:nvSpPr>
        <p:spPr>
          <a:xfrm>
            <a:off x="453186" y="4227393"/>
            <a:ext cx="10987447" cy="4903907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const void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 err="1"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 void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  <a:ea typeface="Courier"/>
                <a:cs typeface="Courier"/>
              </a:rPr>
              <a:t>s1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 *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  <a:ea typeface="Courier"/>
                <a:cs typeface="Courier"/>
              </a:rPr>
              <a:t>s2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s1 = *(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**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 		s2 = *(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**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strcmp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s1, s2</a:t>
            </a:r>
            <a:r>
              <a:rPr dirty="0">
                <a:latin typeface="Consolas" panose="020B0609020204030204" pitchFamily="49" charset="0"/>
              </a:rPr>
              <a:t>);</a:t>
            </a:r>
            <a:r>
              <a:rPr lang="en-US" dirty="0">
                <a:latin typeface="Consolas" panose="020B0609020204030204" pitchFamily="49" charset="0"/>
              </a:rPr>
              <a:t>  // use library function to compare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// or on one line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const void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void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</a:rPr>
              <a:t>(*(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,*(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849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You already saw an example!…"/>
          <p:cNvSpPr txBox="1">
            <a:spLocks noGrp="1"/>
          </p:cNvSpPr>
          <p:nvPr>
            <p:ph type="body" idx="1"/>
          </p:nvPr>
        </p:nvSpPr>
        <p:spPr>
          <a:xfrm>
            <a:off x="441036" y="2249569"/>
            <a:ext cx="11861800" cy="67431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sz="2800" dirty="0">
              <a:latin typeface="Helvetica Neue"/>
            </a:endParaRPr>
          </a:p>
        </p:txBody>
      </p:sp>
      <p:sp>
        <p:nvSpPr>
          <p:cNvPr id="392" name="int stringCompare(const void* s1,const void* s2)…"/>
          <p:cNvSpPr txBox="1"/>
          <p:nvPr/>
        </p:nvSpPr>
        <p:spPr>
          <a:xfrm>
            <a:off x="350874" y="3451587"/>
            <a:ext cx="10249785" cy="4903907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const void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 err="1"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 void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strcmp</a:t>
            </a:r>
            <a:r>
              <a:rPr dirty="0">
                <a:latin typeface="Consolas" panose="020B0609020204030204" pitchFamily="49" charset="0"/>
              </a:rPr>
              <a:t>(*(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>
                <a:latin typeface="Consolas" panose="020B0609020204030204" pitchFamily="49" charset="0"/>
              </a:rPr>
              <a:t>,*(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);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dirty="0">
                <a:latin typeface="Consolas" panose="020B0609020204030204" pitchFamily="49" charset="0"/>
              </a:rPr>
              <a:t>…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words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= malloc(</a:t>
            </a:r>
            <a:r>
              <a:rPr dirty="0" err="1">
                <a:solidFill>
                  <a:srgbClr val="D7601B"/>
                </a:solidFill>
                <a:latin typeface="Consolas" panose="020B0609020204030204" pitchFamily="49" charset="0"/>
              </a:rPr>
              <a:t>sizeof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*)*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   …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   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qsort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dirty="0" err="1">
                <a:latin typeface="Consolas" panose="020B0609020204030204" pitchFamily="49" charset="0"/>
              </a:rPr>
              <a:t>words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dirty="0" err="1">
                <a:latin typeface="Consolas" panose="020B0609020204030204" pitchFamily="49" charset="0"/>
              </a:rPr>
              <a:t>n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D7601B"/>
                </a:solidFill>
                <a:latin typeface="Consolas" panose="020B0609020204030204" pitchFamily="49" charset="0"/>
              </a:rPr>
              <a:t>sizeof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*),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r>
              <a:rPr dirty="0">
                <a:latin typeface="Consolas" panose="020B0609020204030204" pitchFamily="49" charset="0"/>
              </a:rPr>
              <a:t>    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701964" y="7158160"/>
            <a:ext cx="8835440" cy="494852"/>
          </a:xfrm>
          <a:prstGeom prst="roundRect">
            <a:avLst>
              <a:gd name="adj" fmla="val 28758"/>
            </a:avLst>
          </a:prstGeom>
          <a:solidFill>
            <a:srgbClr val="C10063">
              <a:alpha val="21000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170F5-823E-41CB-AADD-6CCBDB60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quicksort()</a:t>
            </a:r>
          </a:p>
        </p:txBody>
      </p:sp>
      <p:sp>
        <p:nvSpPr>
          <p:cNvPr id="7" name="Rounded Rectangle"/>
          <p:cNvSpPr/>
          <p:nvPr/>
        </p:nvSpPr>
        <p:spPr>
          <a:xfrm>
            <a:off x="2005312" y="4172237"/>
            <a:ext cx="5554438" cy="494852"/>
          </a:xfrm>
          <a:prstGeom prst="roundRect">
            <a:avLst>
              <a:gd name="adj" fmla="val 28758"/>
            </a:avLst>
          </a:prstGeom>
          <a:solidFill>
            <a:srgbClr val="C10063">
              <a:alpha val="21000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287016" y="3937479"/>
            <a:ext cx="369085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Type casting to char ** before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dereferencing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EE23-9DB3-43F7-B3A3-01398EFB7A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2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BA53-4608-4635-A290-F812C9D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225-B089-483C-B303-AC2066E94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head; 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head is a pointer, not a node!</a:t>
            </a:r>
          </a:p>
          <a:p>
            <a:pPr marL="0" lvl="0" indent="0">
              <a:buNone/>
            </a:pPr>
            <a:endParaRPr lang="en-US" sz="2400" dirty="0">
              <a:solidFill>
                <a:srgbClr val="C82506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head = NULL;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at beginning, it is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adding nodes into the list, </a:t>
            </a:r>
          </a:p>
        </p:txBody>
      </p:sp>
      <p:pic>
        <p:nvPicPr>
          <p:cNvPr id="2050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063B5306-BF92-456E-8902-9B3B5DAF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16" y="5382307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B26A8-5973-4583-9714-CF7B0B9E2ECF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475B-E674-4256-9F09-4F7F639254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5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4F0C-24B6-41A2-A76C-7C3800CA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6FBA-22E7-4AD4-8038-DEC3F7673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v)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create a node for value v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node	* p = malloc(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(node));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Allocate memory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assert(p != NULL);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you can be nicer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  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   // Set the value in the node.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p-&gt;v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= v;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you could do (*p).v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p-&gt;next = NULL;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p;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return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is it similar to creating objects using “new”?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F168-145F-49A8-9034-DDD420318B5C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22C5F0-7658-4B1C-958E-193E24060FF4}"/>
              </a:ext>
            </a:extLst>
          </p:cNvPr>
          <p:cNvGrpSpPr/>
          <p:nvPr/>
        </p:nvGrpSpPr>
        <p:grpSpPr>
          <a:xfrm>
            <a:off x="7744408" y="6250205"/>
            <a:ext cx="5200002" cy="1170418"/>
            <a:chOff x="7744408" y="6250205"/>
            <a:chExt cx="5200002" cy="1170418"/>
          </a:xfrm>
        </p:grpSpPr>
        <p:pic>
          <p:nvPicPr>
            <p:cNvPr id="4" name="Picture 2" descr="Linked List - Node">
              <a:extLst>
                <a:ext uri="{FF2B5EF4-FFF2-40B4-BE49-F238E27FC236}">
                  <a16:creationId xmlns:a16="http://schemas.microsoft.com/office/drawing/2014/main" id="{077EA2FE-E87C-4F75-BA5E-18840B966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408" y="6250205"/>
              <a:ext cx="5200002" cy="117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84DA79-996C-44B1-9C87-A7454A950856}"/>
                </a:ext>
              </a:extLst>
            </p:cNvPr>
            <p:cNvSpPr txBox="1"/>
            <p:nvPr/>
          </p:nvSpPr>
          <p:spPr>
            <a:xfrm>
              <a:off x="10133045" y="7017859"/>
              <a:ext cx="273697" cy="348813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V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7B47F6-331A-4FC3-B5E3-FC56B16B8A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8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prepend(node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// How?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Add a node into an empty linked list">
            <a:extLst>
              <a:ext uri="{FF2B5EF4-FFF2-40B4-BE49-F238E27FC236}">
                <a16:creationId xmlns:a16="http://schemas.microsoft.com/office/drawing/2014/main" id="{59BBE1DD-7E26-4F7C-828C-8F3BC178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88" y="4610780"/>
            <a:ext cx="8504137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 a new node at the beginning of a non-empty linked list">
            <a:extLst>
              <a:ext uri="{FF2B5EF4-FFF2-40B4-BE49-F238E27FC236}">
                <a16:creationId xmlns:a16="http://schemas.microsoft.com/office/drawing/2014/main" id="{4B984DBE-3EC5-4D97-AE59-8E3D2FCF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75" y="6672942"/>
            <a:ext cx="7704983" cy="26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7BD4C-6B54-473C-A73E-63AFD3081FD4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0985-A9D0-4417-8B91-052372817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3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prepend(node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-&gt;next = head;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works even if the list is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head changed !!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Add a node into an empty linked list">
            <a:extLst>
              <a:ext uri="{FF2B5EF4-FFF2-40B4-BE49-F238E27FC236}">
                <a16:creationId xmlns:a16="http://schemas.microsoft.com/office/drawing/2014/main" id="{59BBE1DD-7E26-4F7C-828C-8F3BC178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88" y="4610780"/>
            <a:ext cx="8504137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 a new node at the beginning of a non-empty linked list">
            <a:extLst>
              <a:ext uri="{FF2B5EF4-FFF2-40B4-BE49-F238E27FC236}">
                <a16:creationId xmlns:a16="http://schemas.microsoft.com/office/drawing/2014/main" id="{4B984DBE-3EC5-4D97-AE59-8E3D2FCF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75" y="6672942"/>
            <a:ext cx="7704983" cy="26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7BD4C-6B54-473C-A73E-63AFD3081FD4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0985-A9D0-4417-8B91-052372817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80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last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 * head)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// How?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A54AAFA6-AE8C-4ACE-8DCA-32CC7F0A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31" y="6283438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48C17-7A0D-4A5B-B8E6-744D7B10D68B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C0D9-88AC-4AA5-99A0-D6E2C4C04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last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 * head)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if (head != NULL) {   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only if the list is not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while (head-&gt;next != NULL)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    head = head-&gt;next;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head;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A54AAFA6-AE8C-4ACE-8DCA-32CC7F0A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31" y="6283438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48C17-7A0D-4A5B-B8E6-744D7B10D68B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C0D9-88AC-4AA5-99A0-D6E2C4C04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39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append(node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// How?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DF1A61-F4EB-49F8-AAC6-26702EE0708B}"/>
              </a:ext>
            </a:extLst>
          </p:cNvPr>
          <p:cNvGrpSpPr/>
          <p:nvPr/>
        </p:nvGrpSpPr>
        <p:grpSpPr>
          <a:xfrm>
            <a:off x="1629747" y="5629469"/>
            <a:ext cx="9150220" cy="3793931"/>
            <a:chOff x="1219200" y="4982053"/>
            <a:chExt cx="10566400" cy="4441347"/>
          </a:xfrm>
        </p:grpSpPr>
        <p:pic>
          <p:nvPicPr>
            <p:cNvPr id="5" name="Picture 2" descr="Add a new node at the end of the linked list">
              <a:extLst>
                <a:ext uri="{FF2B5EF4-FFF2-40B4-BE49-F238E27FC236}">
                  <a16:creationId xmlns:a16="http://schemas.microsoft.com/office/drawing/2014/main" id="{6926590B-2B91-41DF-ACBA-A2B3C583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150303"/>
              <a:ext cx="9682836" cy="354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66709-2B62-4BF4-BCB6-B80194214B5E}"/>
                </a:ext>
              </a:extLst>
            </p:cNvPr>
            <p:cNvSpPr txBox="1"/>
            <p:nvPr/>
          </p:nvSpPr>
          <p:spPr>
            <a:xfrm>
              <a:off x="1219200" y="9013031"/>
              <a:ext cx="1056640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Figures for linked list are </a:t>
              </a:r>
              <a:r>
                <a:rPr lang="en-US" sz="2000" dirty="0"/>
                <a:t>from http://www.zentut.com/c-tutorial/c-linked-list/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6D41A-BA04-4798-8920-676AE91D5F26}"/>
                </a:ext>
              </a:extLst>
            </p:cNvPr>
            <p:cNvSpPr txBox="1"/>
            <p:nvPr/>
          </p:nvSpPr>
          <p:spPr>
            <a:xfrm>
              <a:off x="7141029" y="4982053"/>
              <a:ext cx="1872342" cy="59503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last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ABEB37-11FE-4B48-88E1-F8248F0F0D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1866</Words>
  <Application>Microsoft Macintosh PowerPoint</Application>
  <PresentationFormat>Custom</PresentationFormat>
  <Paragraphs>256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Consolas</vt:lpstr>
      <vt:lpstr>Courier New</vt:lpstr>
      <vt:lpstr>Helvetica</vt:lpstr>
      <vt:lpstr>Helvetica Neue</vt:lpstr>
      <vt:lpstr>Helvetica Neue Light</vt:lpstr>
      <vt:lpstr>Lucida Grande</vt:lpstr>
      <vt:lpstr>Symbol</vt:lpstr>
      <vt:lpstr>Times New Roman</vt:lpstr>
      <vt:lpstr>Wingdings</vt:lpstr>
      <vt:lpstr>White</vt:lpstr>
      <vt:lpstr>A C Primer (8):  Linked Lists, Enums, and Function Pointers</vt:lpstr>
      <vt:lpstr>Example: Linked list</vt:lpstr>
      <vt:lpstr>Head</vt:lpstr>
      <vt:lpstr>Create a node</vt:lpstr>
      <vt:lpstr>Prepend</vt:lpstr>
      <vt:lpstr>Prepend</vt:lpstr>
      <vt:lpstr>Find the last one</vt:lpstr>
      <vt:lpstr>Find the last one</vt:lpstr>
      <vt:lpstr>Append</vt:lpstr>
      <vt:lpstr>Append</vt:lpstr>
      <vt:lpstr>Enumeration types (ABC 7.5)</vt:lpstr>
      <vt:lpstr>Enumeration types</vt:lpstr>
      <vt:lpstr>Type qualifier: const</vt:lpstr>
      <vt:lpstr>Function pointers</vt:lpstr>
      <vt:lpstr>Pointer to function example</vt:lpstr>
      <vt:lpstr>Use of function pointers</vt:lpstr>
      <vt:lpstr>Example: quicksort in C library</vt:lpstr>
      <vt:lpstr>Why passing a function to qsort?</vt:lpstr>
      <vt:lpstr>Example of compare() function</vt:lpstr>
      <vt:lpstr>Example: sort array of strings</vt:lpstr>
      <vt:lpstr>Compare string pointers</vt:lpstr>
      <vt:lpstr>Calling quicksort()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ion</dc:creator>
  <cp:lastModifiedBy>Wei, Wei</cp:lastModifiedBy>
  <cp:revision>576</cp:revision>
  <cp:lastPrinted>2019-10-04T02:11:11Z</cp:lastPrinted>
  <dcterms:modified xsi:type="dcterms:W3CDTF">2023-08-25T14:03:12Z</dcterms:modified>
</cp:coreProperties>
</file>