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328" r:id="rId4"/>
    <p:sldId id="334" r:id="rId5"/>
    <p:sldId id="309" r:id="rId6"/>
    <p:sldId id="314" r:id="rId7"/>
    <p:sldId id="260" r:id="rId8"/>
    <p:sldId id="261" r:id="rId9"/>
    <p:sldId id="264" r:id="rId10"/>
    <p:sldId id="263" r:id="rId11"/>
    <p:sldId id="268" r:id="rId12"/>
    <p:sldId id="331" r:id="rId13"/>
    <p:sldId id="332" r:id="rId14"/>
    <p:sldId id="326" r:id="rId15"/>
    <p:sldId id="32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7" autoAdjust="0"/>
    <p:restoredTop sz="73717" autoAdjust="0"/>
  </p:normalViewPr>
  <p:slideViewPr>
    <p:cSldViewPr snapToGrid="0">
      <p:cViewPr varScale="1">
        <p:scale>
          <a:sx n="56" d="100"/>
          <a:sy n="56" d="100"/>
        </p:scale>
        <p:origin x="2408" y="19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5836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86493" tIns="43247" rIns="86493" bIns="4324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5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428B8DE-D7EF-4181-A85E-509C415FEC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9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86493" tIns="43247" rIns="86493" bIns="43247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kill –l lists all signals</a:t>
            </a:r>
          </a:p>
          <a:p>
            <a:endParaRPr lang="en-US" dirty="0"/>
          </a:p>
          <a:p>
            <a:r>
              <a:rPr lang="en-US" dirty="0"/>
              <a:t>9 happens to be SIGKILL</a:t>
            </a:r>
          </a:p>
        </p:txBody>
      </p:sp>
    </p:spTree>
    <p:extLst>
      <p:ext uri="{BB962C8B-B14F-4D97-AF65-F5344CB8AC3E}">
        <p14:creationId xmlns:p14="http://schemas.microsoft.com/office/powerpoint/2010/main" val="2901603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Any memory change (stack/heap/static) only affect the caller</a:t>
            </a:r>
          </a:p>
          <a:p>
            <a:pPr lvl="1"/>
            <a:r>
              <a:rPr lang="en-US" dirty="0"/>
              <a:t>Thus the parent and his clone can quickly </a:t>
            </a:r>
            <a:r>
              <a:rPr lang="en-US" i="1" dirty="0"/>
              <a:t>diverge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0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on children, not grandchildren.</a:t>
            </a:r>
          </a:p>
        </p:txBody>
      </p:sp>
    </p:spTree>
    <p:extLst>
      <p:ext uri="{BB962C8B-B14F-4D97-AF65-F5344CB8AC3E}">
        <p14:creationId xmlns:p14="http://schemas.microsoft.com/office/powerpoint/2010/main" val="1408499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execve</a:t>
            </a:r>
            <a:r>
              <a:rPr lang="en-US" dirty="0"/>
              <a:t> is the system call form </a:t>
            </a:r>
            <a:r>
              <a:rPr lang="en-US" dirty="0" err="1"/>
              <a:t>execl</a:t>
            </a:r>
            <a:r>
              <a:rPr lang="en-US" dirty="0"/>
              <a:t>*</a:t>
            </a:r>
          </a:p>
          <a:p>
            <a:r>
              <a:rPr lang="en-US" dirty="0"/>
              <a:t>and </a:t>
            </a:r>
            <a:r>
              <a:rPr lang="en-US" dirty="0" err="1"/>
              <a:t>execve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5660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63341" y="9131300"/>
            <a:ext cx="294953" cy="292388"/>
          </a:xfrm>
        </p:spPr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System Programming"/>
          <p:cNvSpPr txBox="1">
            <a:spLocks noGrp="1"/>
          </p:cNvSpPr>
          <p:nvPr>
            <p:ph type="ctrTitle"/>
          </p:nvPr>
        </p:nvSpPr>
        <p:spPr>
          <a:xfrm>
            <a:off x="571500" y="1295527"/>
            <a:ext cx="11501173" cy="31750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P1: Intro to Processes (ABC 12.1)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 and W. Wei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loning effect on address sp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Cloning effect</a:t>
            </a:r>
          </a:p>
        </p:txBody>
      </p:sp>
      <p:sp>
        <p:nvSpPr>
          <p:cNvPr id="25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56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57" name="The parent and the cloned chil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On memory</a:t>
            </a:r>
          </a:p>
          <a:p>
            <a:pPr lvl="1"/>
            <a:r>
              <a:rPr dirty="0"/>
              <a:t>The parent and child</a:t>
            </a:r>
            <a:r>
              <a:rPr lang="en-US" dirty="0"/>
              <a:t> memory </a:t>
            </a:r>
            <a:r>
              <a:rPr dirty="0"/>
              <a:t>100% identical</a:t>
            </a:r>
            <a:endParaRPr lang="en-US" dirty="0"/>
          </a:p>
          <a:p>
            <a:pPr lvl="1"/>
            <a:r>
              <a:rPr lang="en-US" dirty="0"/>
              <a:t>But are viewed as distinct by OS (“copy-on-write”)</a:t>
            </a:r>
          </a:p>
          <a:p>
            <a:pPr lvl="1"/>
            <a:r>
              <a:rPr lang="en-US" dirty="0"/>
              <a:t>Any memory change (stack/heap) affects only that copy</a:t>
            </a:r>
          </a:p>
          <a:p>
            <a:pPr lvl="1"/>
            <a:r>
              <a:rPr lang="en-US" dirty="0"/>
              <a:t>Thus the parent and child can quickly diverge</a:t>
            </a:r>
          </a:p>
          <a:p>
            <a:r>
              <a:rPr lang="en-US" dirty="0"/>
              <a:t>On files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All files open in the parent are accessible in the child!</a:t>
            </a:r>
          </a:p>
          <a:p>
            <a:pPr lvl="1"/>
            <a:r>
              <a:rPr lang="en-US" dirty="0"/>
              <a:t>I/O operations in either one move the file position indicator</a:t>
            </a:r>
          </a:p>
          <a:p>
            <a:pPr marL="0" indent="0">
              <a:buNone/>
            </a:pPr>
            <a:r>
              <a:rPr lang="en-US" dirty="0"/>
              <a:t>In particular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stdin, </a:t>
            </a:r>
            <a:r>
              <a:rPr lang="en-US" dirty="0" err="1">
                <a:solidFill>
                  <a:schemeClr val="accent1"/>
                </a:solidFill>
              </a:rPr>
              <a:t>stdout</a:t>
            </a:r>
            <a:r>
              <a:rPr lang="en-US" dirty="0">
                <a:solidFill>
                  <a:schemeClr val="accent1"/>
                </a:solidFill>
              </a:rPr>
              <a:t>, and </a:t>
            </a:r>
            <a:r>
              <a:rPr lang="en-US" dirty="0" err="1">
                <a:solidFill>
                  <a:schemeClr val="accent1"/>
                </a:solidFill>
              </a:rPr>
              <a:t>stderr</a:t>
            </a:r>
            <a:r>
              <a:rPr lang="en-US" dirty="0"/>
              <a:t> of the parent are accessible in the child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81F54-03C4-4FF4-8EC0-CD56CF2F0B8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What should the parent do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</a:t>
            </a:r>
            <a:r>
              <a:rPr lang="en-US" dirty="0"/>
              <a:t>can</a:t>
            </a:r>
            <a:r>
              <a:rPr dirty="0"/>
              <a:t> the parent do ? </a:t>
            </a:r>
          </a:p>
        </p:txBody>
      </p:sp>
      <p:sp>
        <p:nvSpPr>
          <p:cNvPr id="28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88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9" name="Depends on application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Depends on application!</a:t>
            </a:r>
          </a:p>
          <a:p>
            <a:pPr lvl="1"/>
            <a:r>
              <a:rPr lang="en-US" dirty="0"/>
              <a:t>It could wait until the child is done (dies!)</a:t>
            </a:r>
          </a:p>
          <a:p>
            <a:pPr lvl="2"/>
            <a:r>
              <a:rPr lang="en-US" dirty="0"/>
              <a:t>Typical of a shell like bash/</a:t>
            </a:r>
            <a:r>
              <a:rPr lang="en-US" dirty="0" err="1"/>
              <a:t>ksh</a:t>
            </a:r>
            <a:r>
              <a:rPr lang="en-US" dirty="0"/>
              <a:t>/</a:t>
            </a:r>
            <a:r>
              <a:rPr lang="en-US" dirty="0" err="1"/>
              <a:t>zsh</a:t>
            </a:r>
            <a:r>
              <a:rPr lang="en-US" dirty="0"/>
              <a:t>/</a:t>
            </a:r>
            <a:r>
              <a:rPr lang="en-US" dirty="0" err="1"/>
              <a:t>csh</a:t>
            </a:r>
            <a:r>
              <a:rPr lang="en-US" dirty="0"/>
              <a:t>/….</a:t>
            </a:r>
          </a:p>
          <a:p>
            <a:pPr lvl="1"/>
            <a:r>
              <a:rPr dirty="0"/>
              <a:t>It could run concurrently and check back on the child later</a:t>
            </a:r>
          </a:p>
          <a:p>
            <a:pPr lvl="1"/>
            <a:r>
              <a:rPr lang="en-US" dirty="0"/>
              <a:t>It could run concurrently and ignore the child</a:t>
            </a:r>
          </a:p>
          <a:p>
            <a:pPr lvl="2"/>
            <a:r>
              <a:rPr lang="en-US" dirty="0"/>
              <a:t>If child dies it enters a </a:t>
            </a:r>
            <a:r>
              <a:rPr lang="en-US" b="1" dirty="0">
                <a:solidFill>
                  <a:schemeClr val="accent1"/>
                </a:solidFill>
              </a:rPr>
              <a:t>zombie</a:t>
            </a:r>
            <a:r>
              <a:rPr lang="en-US" dirty="0"/>
              <a:t> state</a:t>
            </a:r>
          </a:p>
          <a:p>
            <a:pPr marL="342900" lvl="1" indent="0"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63B3D0-DB79-4B4E-A767-0C45A498DE3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Waiting on a chil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Waiting on a child</a:t>
            </a:r>
          </a:p>
        </p:txBody>
      </p:sp>
      <p:sp>
        <p:nvSpPr>
          <p:cNvPr id="30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06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07" name="Useful when the child has a task to do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701310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</a:pPr>
            <a:endParaRPr dirty="0"/>
          </a:p>
          <a:p>
            <a:pPr>
              <a:spcBef>
                <a:spcPts val="1000"/>
              </a:spcBef>
            </a:pPr>
            <a:endParaRPr dirty="0"/>
          </a:p>
          <a:p>
            <a:pPr>
              <a:spcBef>
                <a:spcPts val="1000"/>
              </a:spcBef>
            </a:pPr>
            <a:endParaRPr dirty="0"/>
          </a:p>
          <a:p>
            <a:pPr>
              <a:spcBef>
                <a:spcPts val="1000"/>
              </a:spcBef>
            </a:pPr>
            <a:endParaRPr lang="en-US" dirty="0"/>
          </a:p>
          <a:p>
            <a:pPr>
              <a:spcBef>
                <a:spcPts val="1000"/>
              </a:spcBef>
            </a:pPr>
            <a:r>
              <a:rPr dirty="0"/>
              <a:t>Purpose</a:t>
            </a:r>
          </a:p>
          <a:p>
            <a:pPr lvl="1">
              <a:spcBef>
                <a:spcPts val="1000"/>
              </a:spcBef>
            </a:pPr>
            <a:r>
              <a:rPr dirty="0"/>
              <a:t>Block the calling process until a child </a:t>
            </a:r>
            <a:r>
              <a:rPr lang="en-US" dirty="0"/>
              <a:t>is terminated</a:t>
            </a:r>
          </a:p>
          <a:p>
            <a:pPr lvl="2">
              <a:spcBef>
                <a:spcPts val="1000"/>
              </a:spcBef>
            </a:pPr>
            <a:r>
              <a:rPr lang="en-US" dirty="0"/>
              <a:t>Or other state changes specified by options</a:t>
            </a:r>
            <a:endParaRPr dirty="0"/>
          </a:p>
          <a:p>
            <a:pPr lvl="1">
              <a:spcBef>
                <a:spcPts val="1000"/>
              </a:spcBef>
            </a:pPr>
            <a:r>
              <a:rPr dirty="0"/>
              <a:t>Report </a:t>
            </a:r>
            <a:r>
              <a:rPr lang="en-US" dirty="0"/>
              <a:t>status </a:t>
            </a:r>
            <a:r>
              <a:rPr dirty="0"/>
              <a:t>in *stat</a:t>
            </a:r>
            <a:r>
              <a:rPr lang="en-US" dirty="0"/>
              <a:t>us (which is ignored if NULL is passed)</a:t>
            </a:r>
            <a:endParaRPr dirty="0"/>
          </a:p>
          <a:p>
            <a:pPr lvl="2">
              <a:spcBef>
                <a:spcPts val="1000"/>
              </a:spcBef>
            </a:pPr>
            <a:r>
              <a:rPr lang="en-US" dirty="0"/>
              <a:t>T</a:t>
            </a:r>
            <a:r>
              <a:rPr dirty="0"/>
              <a:t>he cause of death</a:t>
            </a:r>
          </a:p>
          <a:p>
            <a:pPr lvl="2">
              <a:spcBef>
                <a:spcPts val="1000"/>
              </a:spcBef>
            </a:pPr>
            <a:r>
              <a:rPr lang="en-US" dirty="0"/>
              <a:t>T</a:t>
            </a:r>
            <a:r>
              <a:rPr dirty="0"/>
              <a:t>he exit status of the child (what he returned from main)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R</a:t>
            </a:r>
            <a:r>
              <a:rPr dirty="0"/>
              <a:t>eturn value identifies the child</a:t>
            </a:r>
            <a:r>
              <a:rPr lang="en-US" dirty="0"/>
              <a:t> process (or -1 on error)</a:t>
            </a:r>
          </a:p>
          <a:p>
            <a:pPr>
              <a:spcBef>
                <a:spcPts val="1000"/>
              </a:spcBef>
            </a:pPr>
            <a:r>
              <a:rPr lang="en-US" dirty="0"/>
              <a:t>Run “</a:t>
            </a:r>
            <a:r>
              <a:rPr lang="en-US" b="1" dirty="0"/>
              <a:t>man -S2 wait”</a:t>
            </a:r>
            <a:r>
              <a:rPr lang="en-US" dirty="0"/>
              <a:t> for full details</a:t>
            </a:r>
            <a:endParaRPr dirty="0"/>
          </a:p>
        </p:txBody>
      </p:sp>
      <p:sp>
        <p:nvSpPr>
          <p:cNvPr id="309" name="#include &lt;sys/wait.h&gt;…"/>
          <p:cNvSpPr txBox="1"/>
          <p:nvPr/>
        </p:nvSpPr>
        <p:spPr>
          <a:xfrm>
            <a:off x="647700" y="2303340"/>
            <a:ext cx="11694777" cy="182614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#include &lt;sys/</a:t>
            </a:r>
            <a:r>
              <a:rPr sz="2800" dirty="0" err="1"/>
              <a:t>wait.h</a:t>
            </a:r>
            <a:r>
              <a:rPr sz="2800" dirty="0"/>
              <a:t>&gt;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800" dirty="0"/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 err="1">
                <a:solidFill>
                  <a:srgbClr val="008000"/>
                </a:solidFill>
              </a:rPr>
              <a:t>pid_t</a:t>
            </a:r>
            <a:r>
              <a:rPr sz="2800" dirty="0"/>
              <a:t>   </a:t>
            </a:r>
            <a:r>
              <a:rPr sz="2800" b="1" dirty="0"/>
              <a:t>wait</a:t>
            </a:r>
            <a:r>
              <a:rPr sz="2800" dirty="0"/>
              <a:t>(</a:t>
            </a:r>
            <a:r>
              <a:rPr sz="2800" dirty="0" err="1"/>
              <a:t>int</a:t>
            </a:r>
            <a:r>
              <a:rPr sz="2800" dirty="0"/>
              <a:t> *</a:t>
            </a:r>
            <a:r>
              <a:rPr lang="en-US" sz="2800" dirty="0"/>
              <a:t> status</a:t>
            </a:r>
            <a:r>
              <a:rPr sz="2800" dirty="0"/>
              <a:t>);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 err="1">
                <a:solidFill>
                  <a:schemeClr val="accent2"/>
                </a:solidFill>
              </a:rPr>
              <a:t>pid_t</a:t>
            </a:r>
            <a:r>
              <a:rPr sz="2800" dirty="0"/>
              <a:t>   </a:t>
            </a:r>
            <a:r>
              <a:rPr sz="2800" b="1" dirty="0" err="1"/>
              <a:t>waitpid</a:t>
            </a:r>
            <a:r>
              <a:rPr sz="2800" dirty="0"/>
              <a:t>(</a:t>
            </a:r>
            <a:r>
              <a:rPr sz="2800" dirty="0" err="1"/>
              <a:t>pid_t</a:t>
            </a:r>
            <a:r>
              <a:rPr sz="2800" dirty="0"/>
              <a:t> </a:t>
            </a:r>
            <a:r>
              <a:rPr sz="2800" dirty="0" err="1"/>
              <a:t>pid</a:t>
            </a:r>
            <a:r>
              <a:rPr sz="2800" dirty="0"/>
              <a:t>, </a:t>
            </a:r>
            <a:r>
              <a:rPr sz="2800" dirty="0" err="1"/>
              <a:t>int</a:t>
            </a:r>
            <a:r>
              <a:rPr sz="2800" dirty="0"/>
              <a:t> *</a:t>
            </a:r>
            <a:r>
              <a:rPr lang="en-US" sz="2800" dirty="0"/>
              <a:t> status</a:t>
            </a:r>
            <a:r>
              <a:rPr sz="2800" dirty="0"/>
              <a:t>, </a:t>
            </a:r>
            <a:r>
              <a:rPr sz="2800" dirty="0" err="1"/>
              <a:t>int</a:t>
            </a:r>
            <a:r>
              <a:rPr sz="2800" dirty="0"/>
              <a:t> </a:t>
            </a:r>
            <a:r>
              <a:rPr lang="en-US" sz="2800" dirty="0"/>
              <a:t>o</a:t>
            </a:r>
            <a:r>
              <a:rPr sz="2800" dirty="0"/>
              <a:t>ptions);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790D4E-D61B-4190-A107-570CB843D69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652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Zombies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9804952" cy="3130495"/>
          </a:xfrm>
        </p:spPr>
        <p:txBody>
          <a:bodyPr/>
          <a:lstStyle/>
          <a:p>
            <a:r>
              <a:rPr lang="en-US" dirty="0"/>
              <a:t>A dead process, waiting to be 'reaped' (checked by its parent)</a:t>
            </a:r>
          </a:p>
          <a:p>
            <a:pPr lvl="1"/>
            <a:r>
              <a:rPr lang="en-US" dirty="0"/>
              <a:t>You cannot kill it, because it is already dead</a:t>
            </a:r>
          </a:p>
          <a:p>
            <a:pPr lvl="1"/>
            <a:r>
              <a:rPr lang="en-US" dirty="0"/>
              <a:t>Most resources released, but still uses an entry in the process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9" r="6934"/>
          <a:stretch/>
        </p:blipFill>
        <p:spPr>
          <a:xfrm>
            <a:off x="10442882" y="2117643"/>
            <a:ext cx="2318961" cy="2414601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571499" y="4742621"/>
            <a:ext cx="12190343" cy="511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2032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5461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8890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319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748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9177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2606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6035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9464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endParaRPr lang="en-US" dirty="0"/>
          </a:p>
          <a:p>
            <a:pPr hangingPunct="1"/>
            <a:r>
              <a:rPr lang="en-US" dirty="0"/>
              <a:t>Parents should check their kids</a:t>
            </a:r>
          </a:p>
          <a:p>
            <a:pPr lvl="1" hangingPunct="1"/>
            <a:r>
              <a:rPr lang="en-US" dirty="0"/>
              <a:t>On some systems, parents can say they do not want to check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When a parent dies, ‘</a:t>
            </a:r>
            <a:r>
              <a:rPr lang="en-US" dirty="0" err="1"/>
              <a:t>init</a:t>
            </a:r>
            <a:r>
              <a:rPr lang="en-US" dirty="0"/>
              <a:t>’ becomes the new parent</a:t>
            </a:r>
          </a:p>
          <a:p>
            <a:pPr lvl="1" hangingPunct="1"/>
            <a:r>
              <a:rPr lang="en-US" dirty="0"/>
              <a:t>Then the zombie child is reaped</a:t>
            </a:r>
          </a:p>
          <a:p>
            <a:pPr hangingPunct="1"/>
            <a:endParaRPr lang="en-US" dirty="0"/>
          </a:p>
        </p:txBody>
      </p:sp>
      <p:pic>
        <p:nvPicPr>
          <p:cNvPr id="6" name="pasted-image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9813618" y="6636176"/>
            <a:ext cx="2142461" cy="292268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1EEB8-8E70-4F61-AAC5-C34ECA3CF01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6752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APIs used to request services from the OS kernel</a:t>
            </a:r>
          </a:p>
          <a:p>
            <a:pPr lvl="1"/>
            <a:r>
              <a:rPr lang="en-US" dirty="0"/>
              <a:t>Example: fork()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System calls are more expensive than normal function calls</a:t>
            </a:r>
          </a:p>
          <a:p>
            <a:pPr lvl="1"/>
            <a:r>
              <a:rPr lang="en-US" dirty="0"/>
              <a:t>Manuals for system calls are in section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man -S2 intro ; 	man -S2 </a:t>
            </a:r>
            <a:r>
              <a:rPr lang="en-US" dirty="0" err="1">
                <a:latin typeface="Consolas" panose="020B0609020204030204" pitchFamily="49" charset="0"/>
              </a:rPr>
              <a:t>syscalls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D0FD1-8562-4C2C-9DDD-C7EFAE8F6D99}"/>
              </a:ext>
            </a:extLst>
          </p:cNvPr>
          <p:cNvSpPr/>
          <p:nvPr/>
        </p:nvSpPr>
        <p:spPr>
          <a:xfrm>
            <a:off x="4203865" y="7762005"/>
            <a:ext cx="3716977" cy="12797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D5743-BB00-4248-9E07-B069B2386808}"/>
              </a:ext>
            </a:extLst>
          </p:cNvPr>
          <p:cNvSpPr txBox="1"/>
          <p:nvPr/>
        </p:nvSpPr>
        <p:spPr>
          <a:xfrm>
            <a:off x="4560124" y="5939555"/>
            <a:ext cx="2790701" cy="1016247"/>
          </a:xfrm>
          <a:prstGeom prst="rect">
            <a:avLst/>
          </a:prstGeom>
          <a:noFill/>
          <a:ln w="381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2BE598-CB79-4781-B81A-7BFC6B22932A}"/>
              </a:ext>
            </a:extLst>
          </p:cNvPr>
          <p:cNvCxnSpPr/>
          <p:nvPr/>
        </p:nvCxnSpPr>
        <p:spPr>
          <a:xfrm>
            <a:off x="2660073" y="7327071"/>
            <a:ext cx="7148945" cy="0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CD19F268-63EC-476A-AF06-AE6BA9D23FF8}"/>
              </a:ext>
            </a:extLst>
          </p:cNvPr>
          <p:cNvSpPr/>
          <p:nvPr/>
        </p:nvSpPr>
        <p:spPr>
          <a:xfrm>
            <a:off x="6865259" y="6447678"/>
            <a:ext cx="2660072" cy="1580033"/>
          </a:xfrm>
          <a:prstGeom prst="arc">
            <a:avLst>
              <a:gd name="adj1" fmla="val 15099355"/>
              <a:gd name="adj2" fmla="val 5030692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A214B-B9FF-41EC-8E7B-3F7EE81A5CD3}"/>
              </a:ext>
            </a:extLst>
          </p:cNvPr>
          <p:cNvSpPr txBox="1"/>
          <p:nvPr/>
        </p:nvSpPr>
        <p:spPr>
          <a:xfrm>
            <a:off x="9357756" y="5720503"/>
            <a:ext cx="18288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system calls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DC982-24E4-45ED-A9B3-A2211A4BEE0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91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Clone a process with fork()</a:t>
            </a:r>
          </a:p>
          <a:p>
            <a:pPr lvl="1"/>
            <a:r>
              <a:rPr lang="en-US" dirty="0"/>
              <a:t>The child is exactly the same as the parent</a:t>
            </a:r>
          </a:p>
          <a:p>
            <a:pPr lvl="1"/>
            <a:r>
              <a:rPr lang="en-US" dirty="0"/>
              <a:t>Check the return value</a:t>
            </a:r>
          </a:p>
          <a:p>
            <a:r>
              <a:rPr lang="en-US" dirty="0"/>
              <a:t>Parents wait for child processes</a:t>
            </a:r>
          </a:p>
          <a:p>
            <a:pPr lvl="1"/>
            <a:r>
              <a:rPr lang="en-US" dirty="0"/>
              <a:t>Reap the zombies!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72CEB-27B6-4A4C-8F3D-AF5BE7EDA5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56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2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8F6B45-F7D0-443B-9337-8240BAD1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Basics</a:t>
            </a:r>
          </a:p>
        </p:txBody>
      </p:sp>
      <p:sp>
        <p:nvSpPr>
          <p:cNvPr id="222" name="Process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process</a:t>
            </a:r>
            <a:r>
              <a:rPr lang="en-US" dirty="0"/>
              <a:t> is an instance of a program being executed</a:t>
            </a:r>
            <a:endParaRPr dirty="0"/>
          </a:p>
          <a:p>
            <a:pPr lvl="2"/>
            <a:r>
              <a:rPr lang="en-US" dirty="0"/>
              <a:t>Core operating system (OS) concept</a:t>
            </a:r>
          </a:p>
          <a:p>
            <a:r>
              <a:rPr lang="en-US" dirty="0"/>
              <a:t>In a </a:t>
            </a:r>
            <a:r>
              <a:rPr lang="en-US" b="1" dirty="0"/>
              <a:t>multiprocessing</a:t>
            </a:r>
            <a:r>
              <a:rPr lang="en-US" dirty="0"/>
              <a:t> OS</a:t>
            </a:r>
          </a:p>
          <a:p>
            <a:pPr lvl="1"/>
            <a:r>
              <a:rPr lang="en-US" dirty="0"/>
              <a:t>Multiple programs can be executed at the same time</a:t>
            </a:r>
          </a:p>
          <a:p>
            <a:pPr lvl="1"/>
            <a:r>
              <a:rPr lang="en-US" dirty="0"/>
              <a:t>Multiple instances of a program can be executed at the same time</a:t>
            </a:r>
          </a:p>
          <a:p>
            <a:r>
              <a:rPr lang="en-US" dirty="0"/>
              <a:t>Executing multiple programs</a:t>
            </a:r>
          </a:p>
          <a:p>
            <a:pPr lvl="1"/>
            <a:r>
              <a:rPr lang="en-US" dirty="0"/>
              <a:t>Single-core: time-sharing</a:t>
            </a:r>
          </a:p>
          <a:p>
            <a:pPr lvl="1"/>
            <a:r>
              <a:rPr lang="en-US" dirty="0"/>
              <a:t>Multi-core: true parallelism + time-sharing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ACD749-8365-475E-B9EF-9B8F2AEB0D1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Management: </a:t>
            </a:r>
            <a:br>
              <a:rPr lang="en-US" dirty="0"/>
            </a:br>
            <a:r>
              <a:rPr lang="en-US" dirty="0"/>
              <a:t>OS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2094928" cy="6565900"/>
          </a:xfrm>
        </p:spPr>
        <p:txBody>
          <a:bodyPr/>
          <a:lstStyle/>
          <a:p>
            <a:r>
              <a:rPr lang="en-US" dirty="0"/>
              <a:t>OS maintains a process table</a:t>
            </a:r>
          </a:p>
          <a:p>
            <a:pPr lvl="1"/>
            <a:r>
              <a:rPr lang="en-US" dirty="0"/>
              <a:t>Each process has a table entry, called process control block (PCB)</a:t>
            </a:r>
          </a:p>
          <a:p>
            <a:pPr lvl="1"/>
            <a:r>
              <a:rPr lang="en-US" dirty="0"/>
              <a:t>Typical PCB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OS </a:t>
            </a:r>
            <a:r>
              <a:rPr lang="en-US" b="1" dirty="0"/>
              <a:t>scheduler</a:t>
            </a:r>
            <a:r>
              <a:rPr lang="en-US" dirty="0"/>
              <a:t> picks processes to be executed at any given time</a:t>
            </a:r>
          </a:p>
          <a:p>
            <a:pPr lvl="1"/>
            <a:r>
              <a:rPr lang="en-US" dirty="0"/>
              <a:t>When a process is suspended, its state is saved in PCB</a:t>
            </a:r>
          </a:p>
          <a:p>
            <a:pPr lvl="1"/>
            <a:r>
              <a:rPr lang="en-US" dirty="0"/>
              <a:t>What about the process memory?</a:t>
            </a:r>
          </a:p>
        </p:txBody>
      </p:sp>
      <p:pic>
        <p:nvPicPr>
          <p:cNvPr id="6" name="Picture 6" descr="02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48" y="3522932"/>
            <a:ext cx="6668104" cy="385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8598" y="5450717"/>
            <a:ext cx="2270842" cy="544566"/>
          </a:xfrm>
          <a:prstGeom prst="rect">
            <a:avLst/>
          </a:prstGeom>
          <a:noFill/>
          <a:ln w="38100" cap="flat">
            <a:solidFill>
              <a:srgbClr val="C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79280" y="4371371"/>
            <a:ext cx="1525326" cy="288093"/>
          </a:xfrm>
          <a:prstGeom prst="rect">
            <a:avLst/>
          </a:prstGeom>
          <a:noFill/>
          <a:ln w="38100" cap="flat">
            <a:solidFill>
              <a:srgbClr val="C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AFF86-163A-4FFB-B9F7-01E918BEC2C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79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9079863" cy="1625600"/>
          </a:xfrm>
        </p:spPr>
        <p:txBody>
          <a:bodyPr/>
          <a:lstStyle/>
          <a:p>
            <a:pPr lvl="0"/>
            <a:r>
              <a:rPr lang="en-US" dirty="0"/>
              <a:t>Paged Virtual Memory: </a:t>
            </a:r>
            <a:br>
              <a:rPr lang="en-US" dirty="0"/>
            </a:br>
            <a:r>
              <a:rPr lang="en-US" dirty="0"/>
              <a:t>How Processes Share Memory</a:t>
            </a:r>
          </a:p>
        </p:txBody>
      </p:sp>
      <p:sp>
        <p:nvSpPr>
          <p:cNvPr id="53287" name="Rectangle 39"/>
          <p:cNvSpPr>
            <a:spLocks noChangeArrowheads="1"/>
          </p:cNvSpPr>
          <p:nvPr/>
        </p:nvSpPr>
        <p:spPr bwMode="auto">
          <a:xfrm>
            <a:off x="4104935" y="7228572"/>
            <a:ext cx="1396782" cy="42891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2874585" y="6789533"/>
            <a:ext cx="1230349" cy="43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High</a:t>
            </a:r>
            <a:endParaRPr lang="en-US" sz="3413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4112213" y="6825690"/>
            <a:ext cx="1391293" cy="40288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84" name="Text Box 36"/>
          <p:cNvSpPr txBox="1">
            <a:spLocks noChangeArrowheads="1"/>
          </p:cNvSpPr>
          <p:nvPr/>
        </p:nvSpPr>
        <p:spPr bwMode="auto">
          <a:xfrm>
            <a:off x="2974198" y="8926260"/>
            <a:ext cx="1230349" cy="43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Low</a:t>
            </a:r>
            <a:r>
              <a:rPr lang="en-US" sz="2276" b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lang="en-US" sz="3413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4107619" y="5424091"/>
            <a:ext cx="1395887" cy="428919"/>
          </a:xfrm>
          <a:prstGeom prst="rect">
            <a:avLst/>
          </a:prstGeom>
          <a:solidFill>
            <a:srgbClr val="C00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4108514" y="4995171"/>
            <a:ext cx="1396782" cy="4289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3216630" y="3293518"/>
            <a:ext cx="1230349" cy="43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High  </a:t>
            </a:r>
            <a:endParaRPr lang="en-US" sz="3413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2992287" y="2717233"/>
            <a:ext cx="3661137" cy="43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Virtual address space 1</a:t>
            </a:r>
            <a:endParaRPr lang="en-US" sz="3413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9153000" y="7374581"/>
            <a:ext cx="1396782" cy="428919"/>
          </a:xfrm>
          <a:prstGeom prst="rect">
            <a:avLst/>
          </a:prstGeom>
          <a:solidFill>
            <a:srgbClr val="C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9151211" y="6303588"/>
            <a:ext cx="1395887" cy="428049"/>
          </a:xfrm>
          <a:prstGeom prst="rect">
            <a:avLst/>
          </a:prstGeom>
          <a:solidFill>
            <a:srgbClr val="C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9151211" y="4800196"/>
            <a:ext cx="1395887" cy="42891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9153000" y="2867015"/>
            <a:ext cx="1396782" cy="428919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9154790" y="2008307"/>
            <a:ext cx="1394992" cy="6550369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 flipV="1">
            <a:off x="5540910" y="7867533"/>
            <a:ext cx="1395887" cy="114191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V="1">
            <a:off x="5491821" y="6564280"/>
            <a:ext cx="1467937" cy="44765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 flipV="1">
            <a:off x="5501716" y="4968328"/>
            <a:ext cx="1425506" cy="66804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5507981" y="3492650"/>
            <a:ext cx="1421540" cy="1666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428273" y="2455855"/>
            <a:ext cx="1884250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Page Tables</a:t>
            </a:r>
            <a:endParaRPr lang="en-US" sz="3413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0785114" y="4500082"/>
            <a:ext cx="1820916" cy="75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Physical</a:t>
            </a:r>
            <a:endParaRPr lang="en-US" sz="1138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 defTabSz="130046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Memory</a:t>
            </a:r>
            <a:endParaRPr lang="en-US" sz="3413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V="1">
            <a:off x="7798582" y="5113402"/>
            <a:ext cx="1275139" cy="17055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 flipV="1">
            <a:off x="7798582" y="3295933"/>
            <a:ext cx="1275139" cy="319630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7782834" y="3630124"/>
            <a:ext cx="1324704" cy="3988940"/>
          </a:xfrm>
          <a:prstGeom prst="line">
            <a:avLst/>
          </a:prstGeom>
          <a:noFill/>
          <a:ln w="50800">
            <a:solidFill>
              <a:schemeClr val="accent3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7792761" y="4948640"/>
            <a:ext cx="1296262" cy="166815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0541074" y="1903064"/>
            <a:ext cx="1177556" cy="53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844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HIGH</a:t>
            </a:r>
            <a:endParaRPr lang="en-US" sz="3413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0785114" y="8023615"/>
            <a:ext cx="1141764" cy="53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844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LOW</a:t>
            </a:r>
            <a:endParaRPr lang="en-US" sz="3413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4109529" y="4565446"/>
            <a:ext cx="1396782" cy="4289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45" name="Rectangle 37"/>
          <p:cNvSpPr>
            <a:spLocks noChangeArrowheads="1"/>
          </p:cNvSpPr>
          <p:nvPr/>
        </p:nvSpPr>
        <p:spPr bwMode="auto">
          <a:xfrm>
            <a:off x="4112213" y="4136527"/>
            <a:ext cx="1395887" cy="4289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4112213" y="3707608"/>
            <a:ext cx="1395887" cy="4289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47" name="Rectangle 33"/>
          <p:cNvSpPr>
            <a:spLocks noChangeArrowheads="1"/>
          </p:cNvSpPr>
          <p:nvPr/>
        </p:nvSpPr>
        <p:spPr bwMode="auto">
          <a:xfrm>
            <a:off x="4113108" y="3278688"/>
            <a:ext cx="1396782" cy="428919"/>
          </a:xfrm>
          <a:prstGeom prst="rect">
            <a:avLst/>
          </a:prstGeom>
          <a:solidFill>
            <a:srgbClr val="C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4097723" y="8941089"/>
            <a:ext cx="1419135" cy="40320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4099513" y="8512170"/>
            <a:ext cx="1421287" cy="42891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4124913" y="8083251"/>
            <a:ext cx="1395887" cy="4289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1" name="Rectangle 33"/>
          <p:cNvSpPr>
            <a:spLocks noChangeArrowheads="1"/>
          </p:cNvSpPr>
          <p:nvPr/>
        </p:nvSpPr>
        <p:spPr bwMode="auto">
          <a:xfrm>
            <a:off x="4125808" y="7654331"/>
            <a:ext cx="1396782" cy="4289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V="1">
            <a:off x="5513163" y="6848068"/>
            <a:ext cx="1403821" cy="62056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 flipV="1">
            <a:off x="5495401" y="7627472"/>
            <a:ext cx="1431822" cy="105622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3" name="Flowchart: Magnetic Disk 2"/>
          <p:cNvSpPr/>
          <p:nvPr/>
        </p:nvSpPr>
        <p:spPr>
          <a:xfrm>
            <a:off x="8289877" y="8745599"/>
            <a:ext cx="2941892" cy="964023"/>
          </a:xfrm>
          <a:prstGeom prst="flowChartMagneticDisk">
            <a:avLst/>
          </a:prstGeom>
          <a:solidFill>
            <a:schemeClr val="accent6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7777460" y="7566712"/>
            <a:ext cx="1324704" cy="51859"/>
          </a:xfrm>
          <a:prstGeom prst="line">
            <a:avLst/>
          </a:prstGeom>
          <a:noFill/>
          <a:ln w="50800">
            <a:solidFill>
              <a:schemeClr val="accent3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>
            <a:off x="7777460" y="7810456"/>
            <a:ext cx="1330078" cy="1041065"/>
          </a:xfrm>
          <a:prstGeom prst="line">
            <a:avLst/>
          </a:prstGeom>
          <a:noFill/>
          <a:ln w="50800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/>
          </a:p>
        </p:txBody>
      </p:sp>
      <p:sp>
        <p:nvSpPr>
          <p:cNvPr id="60" name="Text Box 36"/>
          <p:cNvSpPr txBox="1">
            <a:spLocks noChangeArrowheads="1"/>
          </p:cNvSpPr>
          <p:nvPr/>
        </p:nvSpPr>
        <p:spPr bwMode="auto">
          <a:xfrm>
            <a:off x="3195507" y="5454594"/>
            <a:ext cx="1230349" cy="43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Low  </a:t>
            </a:r>
            <a:endParaRPr lang="en-US" sz="3413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2874585" y="6310597"/>
            <a:ext cx="3661137" cy="43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chemeClr val="accent2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Virtual address space 2 </a:t>
            </a:r>
            <a:endParaRPr lang="en-US" sz="3413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9938325" y="8988268"/>
            <a:ext cx="1820916" cy="75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4" tIns="46167" rIns="92334" bIns="46167" numCol="1" anchor="t" anchorCtr="0" compatLnSpc="1">
            <a:prstTxWarp prst="textNoShape">
              <a:avLst/>
            </a:prstTxWarp>
          </a:bodyPr>
          <a:lstStyle/>
          <a:p>
            <a:pPr algn="l" defTabSz="130046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276" b="1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Disk</a:t>
            </a:r>
            <a:endParaRPr lang="en-US" sz="3413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4613" y="3268644"/>
            <a:ext cx="1376803" cy="2591735"/>
          </a:xfrm>
          <a:prstGeom prst="rect">
            <a:avLst/>
          </a:prstGeom>
          <a:noFill/>
          <a:ln w="57150" cap="flat">
            <a:solidFill>
              <a:srgbClr val="C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18306" y="6809108"/>
            <a:ext cx="1387172" cy="2535183"/>
          </a:xfrm>
          <a:prstGeom prst="rect">
            <a:avLst/>
          </a:prstGeom>
          <a:noFill/>
          <a:ln w="57150" cap="flat">
            <a:solidFill>
              <a:srgbClr val="00B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5D8E77-79DE-49DB-9766-AD3FB836A07E}"/>
              </a:ext>
            </a:extLst>
          </p:cNvPr>
          <p:cNvGrpSpPr/>
          <p:nvPr/>
        </p:nvGrpSpPr>
        <p:grpSpPr>
          <a:xfrm>
            <a:off x="6963338" y="3496198"/>
            <a:ext cx="815019" cy="1571138"/>
            <a:chOff x="5494604" y="3248492"/>
            <a:chExt cx="815019" cy="1571138"/>
          </a:xfrm>
        </p:grpSpPr>
        <p:sp>
          <p:nvSpPr>
            <p:cNvPr id="53275" name="Rectangle 27"/>
            <p:cNvSpPr>
              <a:spLocks noChangeArrowheads="1"/>
            </p:cNvSpPr>
            <p:nvPr/>
          </p:nvSpPr>
          <p:spPr bwMode="auto">
            <a:xfrm>
              <a:off x="5494604" y="3248492"/>
              <a:ext cx="814121" cy="259677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24BED112-C505-4CFC-9C29-86AC729E9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604" y="3510867"/>
              <a:ext cx="814121" cy="2596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64" name="Rectangle 27">
              <a:extLst>
                <a:ext uri="{FF2B5EF4-FFF2-40B4-BE49-F238E27FC236}">
                  <a16:creationId xmlns:a16="http://schemas.microsoft.com/office/drawing/2014/main" id="{BA48467F-7804-43FB-899A-84678B1A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604" y="3774275"/>
              <a:ext cx="814121" cy="2596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0ABDF859-ECF9-4752-AD9F-D0DA64562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4604" y="4036650"/>
              <a:ext cx="814121" cy="2596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66" name="Rectangle 27">
              <a:extLst>
                <a:ext uri="{FF2B5EF4-FFF2-40B4-BE49-F238E27FC236}">
                  <a16:creationId xmlns:a16="http://schemas.microsoft.com/office/drawing/2014/main" id="{6A263BF7-FFCE-4A2A-AE7A-09FDC9B43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502" y="4297578"/>
              <a:ext cx="814121" cy="2596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67" name="Rectangle 27">
              <a:extLst>
                <a:ext uri="{FF2B5EF4-FFF2-40B4-BE49-F238E27FC236}">
                  <a16:creationId xmlns:a16="http://schemas.microsoft.com/office/drawing/2014/main" id="{85E97032-562D-4E70-A90D-157955935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5502" y="4559953"/>
              <a:ext cx="814121" cy="259677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318250D-294B-4C59-AA69-7C27EC0D35ED}"/>
              </a:ext>
            </a:extLst>
          </p:cNvPr>
          <p:cNvGrpSpPr/>
          <p:nvPr/>
        </p:nvGrpSpPr>
        <p:grpSpPr>
          <a:xfrm>
            <a:off x="6964236" y="6385553"/>
            <a:ext cx="815019" cy="1571138"/>
            <a:chOff x="5542930" y="6455378"/>
            <a:chExt cx="815019" cy="1571138"/>
          </a:xfrm>
        </p:grpSpPr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F2E6880D-8810-4F2B-A9CC-AE61949A3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930" y="6455378"/>
              <a:ext cx="814121" cy="259677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69" name="Rectangle 27">
              <a:extLst>
                <a:ext uri="{FF2B5EF4-FFF2-40B4-BE49-F238E27FC236}">
                  <a16:creationId xmlns:a16="http://schemas.microsoft.com/office/drawing/2014/main" id="{DEB5469B-A83C-416B-90DE-B2CEC78A2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930" y="6717753"/>
              <a:ext cx="814121" cy="259677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910A7C46-BD33-4195-AA60-B91A2A7D7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930" y="6981161"/>
              <a:ext cx="814121" cy="2596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D4F27264-F379-49A8-A9C9-B95F9A471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930" y="7243536"/>
              <a:ext cx="814121" cy="2596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72" name="Rectangle 27">
              <a:extLst>
                <a:ext uri="{FF2B5EF4-FFF2-40B4-BE49-F238E27FC236}">
                  <a16:creationId xmlns:a16="http://schemas.microsoft.com/office/drawing/2014/main" id="{B68C2551-C19F-4BC9-823C-15DD07CC3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828" y="7504464"/>
              <a:ext cx="814121" cy="259677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B0CD26B3-8AFD-4911-BC6F-A70186193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828" y="7766839"/>
              <a:ext cx="814121" cy="259677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EE55531-C0F8-4F37-AF7D-871E7A4A4A11}"/>
              </a:ext>
            </a:extLst>
          </p:cNvPr>
          <p:cNvSpPr txBox="1"/>
          <p:nvPr/>
        </p:nvSpPr>
        <p:spPr>
          <a:xfrm>
            <a:off x="202629" y="2706567"/>
            <a:ext cx="2810910" cy="4903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+mn-lt"/>
              </a:rPr>
              <a:t>Physical memory is shared by all processes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 Neue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Neue Light"/>
              </a:rPr>
              <a:t>Page table maps virtual address to </a:t>
            </a:r>
            <a:b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Neue Light"/>
              </a:rPr>
            </a:b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 Neue Light"/>
              </a:rPr>
              <a:t>p</a:t>
            </a:r>
            <a:r>
              <a:rPr lang="en-US" sz="2400" dirty="0">
                <a:latin typeface="+mn-lt"/>
              </a:rPr>
              <a:t>hysical address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 Neue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+mn-lt"/>
              </a:rPr>
              <a:t>Multiple virtual pages can be mapped to the same physical pages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Helvetica Neue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21765-AEDE-4754-9D07-38E74DFC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Management:</a:t>
            </a:r>
            <a:br>
              <a:rPr lang="en-US" dirty="0"/>
            </a:br>
            <a:r>
              <a:rPr lang="en-US" dirty="0"/>
              <a:t>User’s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Events which cause process creation</a:t>
            </a:r>
          </a:p>
          <a:p>
            <a:pPr lvl="1"/>
            <a:r>
              <a:rPr lang="en-US" dirty="0"/>
              <a:t>System initialization</a:t>
            </a:r>
          </a:p>
          <a:p>
            <a:pPr lvl="1"/>
            <a:r>
              <a:rPr lang="en-US" dirty="0"/>
              <a:t>User request to create a new process (e.g., </a:t>
            </a:r>
            <a:r>
              <a:rPr lang="en-US" b="1" dirty="0"/>
              <a:t>shell command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Executing a </a:t>
            </a:r>
            <a:r>
              <a:rPr lang="en-US" b="1" dirty="0"/>
              <a:t>shell script</a:t>
            </a:r>
            <a:r>
              <a:rPr lang="en-US" dirty="0"/>
              <a:t>, which may create many processes</a:t>
            </a:r>
          </a:p>
          <a:p>
            <a:r>
              <a:rPr lang="en-US" dirty="0"/>
              <a:t>Events which cause process termination</a:t>
            </a:r>
          </a:p>
          <a:p>
            <a:pPr lvl="1"/>
            <a:r>
              <a:rPr lang="en-US" dirty="0"/>
              <a:t>Normal program exit</a:t>
            </a:r>
          </a:p>
          <a:p>
            <a:pPr lvl="1"/>
            <a:r>
              <a:rPr lang="en-US" dirty="0"/>
              <a:t>Error exit</a:t>
            </a:r>
          </a:p>
          <a:p>
            <a:pPr lvl="1"/>
            <a:r>
              <a:rPr lang="en-US" dirty="0"/>
              <a:t>Fatal error, e.g., segmentation fault</a:t>
            </a:r>
          </a:p>
          <a:p>
            <a:pPr lvl="1"/>
            <a:r>
              <a:rPr lang="en-US" dirty="0"/>
              <a:t>Killed by user command or signal (Ctrl-C)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DF3F3-6E3E-4090-9424-8514DB3313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88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/>
              <a:t>List running processes</a:t>
            </a:r>
          </a:p>
          <a:p>
            <a:r>
              <a:rPr lang="en-US" dirty="0" err="1"/>
              <a:t>pstree</a:t>
            </a:r>
            <a:endParaRPr lang="en-US" dirty="0"/>
          </a:p>
          <a:p>
            <a:pPr lvl="1"/>
            <a:r>
              <a:rPr lang="en-US" dirty="0"/>
              <a:t>Display the </a:t>
            </a:r>
            <a:r>
              <a:rPr lang="en-US" b="1" dirty="0"/>
              <a:t>tree</a:t>
            </a:r>
            <a:r>
              <a:rPr lang="en-US" dirty="0"/>
              <a:t> of processes</a:t>
            </a:r>
          </a:p>
          <a:p>
            <a:r>
              <a:rPr lang="en-US" dirty="0"/>
              <a:t>top </a:t>
            </a:r>
          </a:p>
          <a:p>
            <a:pPr lvl="1"/>
            <a:r>
              <a:rPr lang="en-US" dirty="0"/>
              <a:t>Dynamic view of memory &amp; CPU usage + processes that use most resources (to exit top, press q)</a:t>
            </a:r>
          </a:p>
          <a:p>
            <a:r>
              <a:rPr lang="en-US" dirty="0"/>
              <a:t>kill</a:t>
            </a:r>
          </a:p>
          <a:p>
            <a:pPr lvl="1"/>
            <a:r>
              <a:rPr lang="en-US" dirty="0"/>
              <a:t>Kill a process given its </a:t>
            </a:r>
            <a:r>
              <a:rPr lang="en-US" b="1" dirty="0"/>
              <a:t>process ID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solidFill>
                  <a:srgbClr val="941100"/>
                </a:solidFill>
              </a:rPr>
              <a:t>-9</a:t>
            </a:r>
            <a:r>
              <a:rPr lang="en-US" dirty="0"/>
              <a:t> option if simple kill does not work</a:t>
            </a:r>
          </a:p>
          <a:p>
            <a:pPr marL="0" indent="0">
              <a:buNone/>
            </a:pPr>
            <a:r>
              <a:rPr lang="en-US" dirty="0"/>
              <a:t>Additional functions/options in man page of each command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AADEDB-0938-4451-9380-2DF14AD5C06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2011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rocess Life-cyc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Process </a:t>
            </a:r>
            <a:r>
              <a:rPr lang="en-US" dirty="0"/>
              <a:t>Management:</a:t>
            </a:r>
            <a:br>
              <a:rPr lang="en-US" dirty="0"/>
            </a:br>
            <a:r>
              <a:rPr lang="en-US" dirty="0"/>
              <a:t>Programmer’s View</a:t>
            </a:r>
            <a:endParaRPr dirty="0"/>
          </a:p>
        </p:txBody>
      </p:sp>
      <p:sp>
        <p:nvSpPr>
          <p:cNvPr id="23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6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7" name="Birth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Process b</a:t>
            </a:r>
            <a:r>
              <a:rPr dirty="0"/>
              <a:t>irth</a:t>
            </a:r>
          </a:p>
          <a:p>
            <a:pPr lvl="1"/>
            <a:r>
              <a:rPr lang="en-US" dirty="0"/>
              <a:t>Processes are created by other processes!</a:t>
            </a:r>
          </a:p>
          <a:p>
            <a:pPr lvl="1"/>
            <a:r>
              <a:rPr dirty="0"/>
              <a:t>A process always starts as a </a:t>
            </a:r>
            <a:r>
              <a:rPr b="1" dirty="0">
                <a:solidFill>
                  <a:srgbClr val="FF2600"/>
                </a:solidFill>
              </a:rPr>
              <a:t>clone</a:t>
            </a:r>
            <a:r>
              <a:rPr dirty="0"/>
              <a:t> of its parent process</a:t>
            </a:r>
          </a:p>
          <a:p>
            <a:pPr lvl="1"/>
            <a:r>
              <a:rPr dirty="0"/>
              <a:t>Then the process </a:t>
            </a:r>
            <a:r>
              <a:rPr lang="en-US" dirty="0"/>
              <a:t>may </a:t>
            </a:r>
            <a:r>
              <a:rPr b="1" dirty="0">
                <a:solidFill>
                  <a:srgbClr val="FF2600"/>
                </a:solidFill>
              </a:rPr>
              <a:t>upgrade itself</a:t>
            </a:r>
            <a:r>
              <a:rPr dirty="0"/>
              <a:t> to run a different executable</a:t>
            </a:r>
          </a:p>
          <a:p>
            <a:pPr lvl="2"/>
            <a:r>
              <a:rPr lang="en-US" dirty="0"/>
              <a:t>Child p</a:t>
            </a:r>
            <a:r>
              <a:rPr dirty="0"/>
              <a:t>rocess </a:t>
            </a:r>
            <a:r>
              <a:rPr b="1" dirty="0">
                <a:solidFill>
                  <a:srgbClr val="FF2600"/>
                </a:solidFill>
              </a:rPr>
              <a:t>retains access</a:t>
            </a:r>
            <a:r>
              <a:rPr dirty="0"/>
              <a:t> to the files open </a:t>
            </a:r>
            <a:r>
              <a:rPr lang="en-US" dirty="0"/>
              <a:t>in</a:t>
            </a:r>
            <a:r>
              <a:rPr dirty="0"/>
              <a:t> the parent</a:t>
            </a:r>
          </a:p>
          <a:p>
            <a:r>
              <a:rPr lang="en-US" dirty="0"/>
              <a:t>Process l</a:t>
            </a:r>
            <a:r>
              <a:rPr dirty="0"/>
              <a:t>ife</a:t>
            </a:r>
          </a:p>
          <a:p>
            <a:pPr lvl="1"/>
            <a:r>
              <a:rPr lang="en-US" dirty="0"/>
              <a:t>Child p</a:t>
            </a:r>
            <a:r>
              <a:rPr dirty="0"/>
              <a:t>rocess can create </a:t>
            </a:r>
            <a:r>
              <a:rPr lang="en-US" dirty="0"/>
              <a:t>its own </a:t>
            </a:r>
            <a:r>
              <a:rPr dirty="0"/>
              <a:t>children processes</a:t>
            </a:r>
          </a:p>
          <a:p>
            <a:r>
              <a:rPr lang="en-US" dirty="0"/>
              <a:t>Process d</a:t>
            </a:r>
            <a:r>
              <a:rPr dirty="0"/>
              <a:t>eath</a:t>
            </a:r>
          </a:p>
          <a:p>
            <a:pPr lvl="1"/>
            <a:r>
              <a:rPr dirty="0"/>
              <a:t>Eventually calls </a:t>
            </a:r>
            <a:r>
              <a:rPr b="1" dirty="0">
                <a:solidFill>
                  <a:srgbClr val="FF2600"/>
                </a:solidFill>
              </a:rPr>
              <a:t>exit</a:t>
            </a:r>
            <a:r>
              <a:rPr dirty="0"/>
              <a:t> or </a:t>
            </a:r>
            <a:r>
              <a:rPr b="1" dirty="0">
                <a:solidFill>
                  <a:srgbClr val="FF2600"/>
                </a:solidFill>
              </a:rPr>
              <a:t>abort</a:t>
            </a:r>
            <a:r>
              <a:rPr i="1" dirty="0"/>
              <a:t> </a:t>
            </a:r>
            <a:r>
              <a:rPr dirty="0"/>
              <a:t>to </a:t>
            </a:r>
            <a:r>
              <a:rPr lang="en-US" dirty="0"/>
              <a:t>commit </a:t>
            </a:r>
            <a:r>
              <a:rPr dirty="0"/>
              <a:t>“suicide”</a:t>
            </a:r>
            <a:endParaRPr lang="en-US" dirty="0"/>
          </a:p>
          <a:p>
            <a:pPr lvl="1"/>
            <a:r>
              <a:rPr lang="en-US" dirty="0"/>
              <a:t>Or gets killed</a:t>
            </a:r>
            <a:endParaRPr dirty="0"/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938" y="2082673"/>
            <a:ext cx="1470768" cy="2123567"/>
          </a:xfrm>
          <a:prstGeom prst="rect">
            <a:avLst/>
          </a:prstGeom>
          <a:ln w="25400">
            <a:miter lim="400000"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06CCE-B274-4C26-AD98-E123CDBBCB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Birth via Cl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Birth via Cloning</a:t>
            </a:r>
          </a:p>
        </p:txBody>
      </p:sp>
      <p:sp>
        <p:nvSpPr>
          <p:cNvPr id="24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43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44" name="A very simple API to do that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2293979" cy="6565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function </a:t>
            </a:r>
            <a:r>
              <a:rPr dirty="0"/>
              <a:t>to </a:t>
            </a:r>
            <a:r>
              <a:rPr lang="en-US" dirty="0"/>
              <a:t>create a new process in your code</a:t>
            </a:r>
            <a:endParaRPr dirty="0"/>
          </a:p>
          <a:p>
            <a:pPr marL="0" indent="0" defTabSz="457200">
              <a:buNone/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			#include &lt;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unistd.h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defTabSz="457200">
              <a:buNone/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				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pid_t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fork(void);</a:t>
            </a:r>
          </a:p>
          <a:p>
            <a:r>
              <a:rPr lang="en-US" dirty="0"/>
              <a:t>C</a:t>
            </a:r>
            <a:r>
              <a:rPr dirty="0"/>
              <a:t>hild is an exact copy of the parent</a:t>
            </a:r>
            <a:endParaRPr lang="en-US" dirty="0"/>
          </a:p>
          <a:p>
            <a:pPr lvl="1"/>
            <a:r>
              <a:rPr lang="en-US" dirty="0"/>
              <a:t>Both return from fork()</a:t>
            </a:r>
          </a:p>
          <a:p>
            <a:r>
              <a:rPr lang="en-US" b="1" dirty="0"/>
              <a:t>Only difference is the returned value</a:t>
            </a:r>
            <a:endParaRPr b="1" dirty="0"/>
          </a:p>
          <a:p>
            <a:pPr lvl="1"/>
            <a:r>
              <a:rPr dirty="0"/>
              <a:t>In the </a:t>
            </a:r>
            <a:r>
              <a:rPr b="1" dirty="0">
                <a:solidFill>
                  <a:schemeClr val="accent1"/>
                </a:solidFill>
              </a:rPr>
              <a:t>parent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process: </a:t>
            </a:r>
          </a:p>
          <a:p>
            <a:pPr lvl="2"/>
            <a:r>
              <a:rPr lang="en-US" dirty="0"/>
              <a:t>f</a:t>
            </a:r>
            <a:r>
              <a:rPr dirty="0"/>
              <a:t>ork</a:t>
            </a:r>
            <a:r>
              <a:rPr lang="en-US" dirty="0"/>
              <a:t>()</a:t>
            </a:r>
            <a:r>
              <a:rPr dirty="0"/>
              <a:t> returns the process identifier of the child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&gt; 0</a:t>
            </a:r>
            <a:r>
              <a:rPr lang="en-US" dirty="0"/>
              <a:t>)</a:t>
            </a:r>
            <a:endParaRPr dirty="0"/>
          </a:p>
          <a:p>
            <a:pPr lvl="2"/>
            <a:r>
              <a:rPr dirty="0"/>
              <a:t>If a failure occurred, it returns -1 (and sets </a:t>
            </a:r>
            <a:r>
              <a:rPr dirty="0" err="1"/>
              <a:t>errno</a:t>
            </a:r>
            <a:r>
              <a:rPr dirty="0"/>
              <a:t>)</a:t>
            </a:r>
          </a:p>
          <a:p>
            <a:pPr lvl="1"/>
            <a:r>
              <a:rPr dirty="0"/>
              <a:t>In the </a:t>
            </a:r>
            <a:r>
              <a:rPr b="1" dirty="0">
                <a:solidFill>
                  <a:schemeClr val="accent1"/>
                </a:solidFill>
              </a:rPr>
              <a:t>child</a:t>
            </a:r>
            <a:r>
              <a:rPr dirty="0"/>
              <a:t> process: fork</a:t>
            </a:r>
            <a:r>
              <a:rPr lang="en-US" dirty="0"/>
              <a:t>()</a:t>
            </a:r>
            <a:r>
              <a:rPr dirty="0"/>
              <a:t> returns 0 (zero)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B5CDD-26FE-42F8-AF4B-115AB9AFABE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oncurr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Concurrency</a:t>
            </a:r>
          </a:p>
        </p:txBody>
      </p:sp>
      <p:sp>
        <p:nvSpPr>
          <p:cNvPr id="2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6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63" name="The parent and the child both return from for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</a:t>
            </a:r>
            <a:r>
              <a:rPr dirty="0"/>
              <a:t>arent and child</a:t>
            </a:r>
            <a:r>
              <a:rPr lang="en-US" dirty="0"/>
              <a:t> processes </a:t>
            </a:r>
            <a:r>
              <a:rPr dirty="0"/>
              <a:t>return from fork</a:t>
            </a:r>
            <a:r>
              <a:rPr lang="en-US" dirty="0"/>
              <a:t>() concurrently</a:t>
            </a:r>
            <a:endParaRPr dirty="0"/>
          </a:p>
          <a:p>
            <a:pPr lvl="1"/>
            <a:r>
              <a:rPr lang="en-US" dirty="0"/>
              <a:t>They may return at the same time (on a multicore machine) or one after the other</a:t>
            </a:r>
          </a:p>
          <a:p>
            <a:pPr lvl="1"/>
            <a:r>
              <a:rPr lang="en-US" dirty="0"/>
              <a:t>Cannot assume that they return at the same time or which one “returns first” (</a:t>
            </a:r>
            <a:r>
              <a:rPr dirty="0"/>
              <a:t>even on a </a:t>
            </a:r>
            <a:r>
              <a:rPr dirty="0" err="1"/>
              <a:t>uni</a:t>
            </a:r>
            <a:r>
              <a:rPr dirty="0"/>
              <a:t>-core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</a:t>
            </a:r>
            <a:r>
              <a:rPr dirty="0"/>
              <a:t>rder </a:t>
            </a:r>
            <a:r>
              <a:rPr lang="en-US" dirty="0"/>
              <a:t>is </a:t>
            </a:r>
            <a:r>
              <a:rPr dirty="0"/>
              <a:t>chosen by OS</a:t>
            </a:r>
            <a:r>
              <a:rPr lang="en-US" dirty="0"/>
              <a:t> scheduler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A2F58-3505-4DE2-BAFA-3325675691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1036</Words>
  <Application>Microsoft Macintosh PowerPoint</Application>
  <PresentationFormat>Custom</PresentationFormat>
  <Paragraphs>177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Consolas</vt:lpstr>
      <vt:lpstr>Courier</vt:lpstr>
      <vt:lpstr>Helvetica</vt:lpstr>
      <vt:lpstr>Helvetica Neue</vt:lpstr>
      <vt:lpstr>Helvetica Neue Light</vt:lpstr>
      <vt:lpstr>Lucida Grande</vt:lpstr>
      <vt:lpstr>Times New Roman</vt:lpstr>
      <vt:lpstr>White</vt:lpstr>
      <vt:lpstr>P1: Intro to Processes (ABC 12.1)</vt:lpstr>
      <vt:lpstr>Process Basics</vt:lpstr>
      <vt:lpstr>Process Management:  OS View</vt:lpstr>
      <vt:lpstr>Paged Virtual Memory:  How Processes Share Memory</vt:lpstr>
      <vt:lpstr>Process Management: User’s View</vt:lpstr>
      <vt:lpstr>Useful Commands</vt:lpstr>
      <vt:lpstr>Process Management: Programmer’s View</vt:lpstr>
      <vt:lpstr>Birth via Cloning</vt:lpstr>
      <vt:lpstr>Concurrency</vt:lpstr>
      <vt:lpstr>Cloning effect</vt:lpstr>
      <vt:lpstr>What can the parent do ? </vt:lpstr>
      <vt:lpstr>Waiting on a child</vt:lpstr>
      <vt:lpstr>Zombies</vt:lpstr>
      <vt:lpstr>System calls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zshi</dc:creator>
  <cp:lastModifiedBy>Wei, Wei</cp:lastModifiedBy>
  <cp:revision>400</cp:revision>
  <dcterms:modified xsi:type="dcterms:W3CDTF">2023-06-14T14:42:34Z</dcterms:modified>
</cp:coreProperties>
</file>