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41" r:id="rId3"/>
    <p:sldId id="342" r:id="rId4"/>
    <p:sldId id="343" r:id="rId5"/>
    <p:sldId id="316" r:id="rId6"/>
    <p:sldId id="336" r:id="rId7"/>
    <p:sldId id="330" r:id="rId8"/>
    <p:sldId id="352" r:id="rId9"/>
    <p:sldId id="332" r:id="rId10"/>
    <p:sldId id="335" r:id="rId11"/>
    <p:sldId id="334" r:id="rId12"/>
    <p:sldId id="281" r:id="rId13"/>
    <p:sldId id="331" r:id="rId14"/>
    <p:sldId id="347" r:id="rId15"/>
    <p:sldId id="345" r:id="rId16"/>
    <p:sldId id="348" r:id="rId17"/>
    <p:sldId id="349" r:id="rId18"/>
    <p:sldId id="350" r:id="rId19"/>
    <p:sldId id="353" r:id="rId20"/>
    <p:sldId id="344" r:id="rId21"/>
    <p:sldId id="351" r:id="rId22"/>
    <p:sldId id="32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011" autoAdjust="0"/>
  </p:normalViewPr>
  <p:slideViewPr>
    <p:cSldViewPr snapToGrid="0">
      <p:cViewPr varScale="1">
        <p:scale>
          <a:sx n="63" d="100"/>
          <a:sy n="63" d="100"/>
        </p:scale>
        <p:origin x="2280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Instead, control is transferred to the main function of the new executable!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7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3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0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a child process using functions in exec family</a:t>
            </a:r>
          </a:p>
          <a:p>
            <a:pPr lvl="1"/>
            <a:r>
              <a:rPr lang="en-US" dirty="0"/>
              <a:t>The functions do not return if everything goes well</a:t>
            </a:r>
          </a:p>
          <a:p>
            <a:r>
              <a:rPr lang="en-US" dirty="0"/>
              <a:t>Access files with low level file operations</a:t>
            </a:r>
          </a:p>
          <a:p>
            <a:pPr lvl="1"/>
            <a:r>
              <a:rPr lang="en-US" dirty="0"/>
              <a:t>open(), close(), read(), write(), and so on</a:t>
            </a:r>
          </a:p>
          <a:p>
            <a:pPr lvl="1"/>
            <a:r>
              <a:rPr lang="en-US" dirty="0"/>
              <a:t>A lot of other OS services are exposed as 'files'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the embryo of piping</a:t>
            </a:r>
          </a:p>
          <a:p>
            <a:endParaRPr lang="en-US" dirty="0"/>
          </a:p>
          <a:p>
            <a:r>
              <a:rPr lang="en-US" dirty="0"/>
              <a:t>   1&gt;filename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1&gt;&gt;filename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2&gt;filename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2&gt;&gt;filename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&amp;&gt;filename</a:t>
            </a:r>
          </a:p>
          <a:p>
            <a:r>
              <a:rPr lang="en-US" dirty="0"/>
              <a:t>      # Redirect both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   # This operator is now functional, as of Bash 4, final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9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the embryo of piping</a:t>
            </a:r>
          </a:p>
          <a:p>
            <a:endParaRPr lang="en-US" dirty="0"/>
          </a:p>
          <a:p>
            <a:r>
              <a:rPr lang="en-US" dirty="0"/>
              <a:t>   1&gt;filename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1&gt;&gt;filename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2&gt;filename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2&gt;&gt;filename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&amp;&gt;filename</a:t>
            </a:r>
          </a:p>
          <a:p>
            <a:r>
              <a:rPr lang="en-US" dirty="0"/>
              <a:t>      # Redirect both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   # This operator is now functional, as of Bash 4, final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3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</a:t>
            </a:r>
          </a:p>
          <a:p>
            <a:pPr lvl="1"/>
            <a:r>
              <a:rPr lang="en-US" dirty="0"/>
              <a:t>This can be handy to change where the child…</a:t>
            </a:r>
          </a:p>
          <a:p>
            <a:pPr lvl="2"/>
            <a:r>
              <a:rPr lang="en-US" dirty="0"/>
              <a:t>Reads its input from</a:t>
            </a:r>
          </a:p>
          <a:p>
            <a:pPr lvl="2"/>
            <a:r>
              <a:rPr lang="en-US" dirty="0"/>
              <a:t>Write its output to!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1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0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5F4466A7-83BD-4480-9794-630109B6D634}" type="datetime5">
              <a:rPr lang="en-US" altLang="en-US" smtClean="0"/>
              <a:t>25-Aug-23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Programming</a:t>
            </a:r>
          </a:p>
          <a:p>
            <a:pPr>
              <a:defRPr/>
            </a:pPr>
            <a:r>
              <a:rPr lang="en-US" alt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501173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P3: Redirection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Method 1: two functions. not atomic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close(1);      dup(3);	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Method 2: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better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 dup2() closes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newfd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first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dup2(3, 1);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655"/>
              </p:ext>
            </p:extLst>
          </p:nvPr>
        </p:nvGraphicFramePr>
        <p:xfrm>
          <a:off x="736227" y="4904325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4: Not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used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32262"/>
              </p:ext>
            </p:extLst>
          </p:nvPr>
        </p:nvGraphicFramePr>
        <p:xfrm>
          <a:off x="5148320" y="5335148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590806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556239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A5577-63AB-4E33-AEC6-A2DDAD6672AE}"/>
              </a:ext>
            </a:extLst>
          </p:cNvPr>
          <p:cNvCxnSpPr>
            <a:cxnSpLocks/>
          </p:cNvCxnSpPr>
          <p:nvPr/>
        </p:nvCxnSpPr>
        <p:spPr>
          <a:xfrm>
            <a:off x="3409116" y="8090065"/>
            <a:ext cx="1739204" cy="59023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848DB-6D86-40E4-A170-5E5AA7254A9C}"/>
              </a:ext>
            </a:extLst>
          </p:cNvPr>
          <p:cNvCxnSpPr>
            <a:cxnSpLocks/>
          </p:cNvCxnSpPr>
          <p:nvPr/>
        </p:nvCxnSpPr>
        <p:spPr>
          <a:xfrm>
            <a:off x="3409116" y="7089569"/>
            <a:ext cx="1739204" cy="159073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D8027-354C-460B-9A9E-BF97E7EFD9B7}"/>
              </a:ext>
            </a:extLst>
          </p:cNvPr>
          <p:cNvCxnSpPr>
            <a:cxnSpLocks/>
          </p:cNvCxnSpPr>
          <p:nvPr/>
        </p:nvCxnSpPr>
        <p:spPr>
          <a:xfrm>
            <a:off x="3409116" y="7111328"/>
            <a:ext cx="1739204" cy="978737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D5A0-328F-47EC-ADE4-18DA75F799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37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close(3);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97175"/>
              </p:ext>
            </p:extLst>
          </p:nvPr>
        </p:nvGraphicFramePr>
        <p:xfrm>
          <a:off x="736227" y="4356549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 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Not Used</a:t>
                      </a:r>
                      <a:endParaRPr lang="en-US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639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848DB-6D86-40E4-A170-5E5AA7254A9C}"/>
              </a:ext>
            </a:extLst>
          </p:cNvPr>
          <p:cNvCxnSpPr>
            <a:cxnSpLocks/>
          </p:cNvCxnSpPr>
          <p:nvPr/>
        </p:nvCxnSpPr>
        <p:spPr>
          <a:xfrm>
            <a:off x="3409116" y="6472052"/>
            <a:ext cx="1739204" cy="159073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81644B-766F-4A89-B2DA-9C17C7A8504F}"/>
              </a:ext>
            </a:extLst>
          </p:cNvPr>
          <p:cNvCxnSpPr>
            <a:cxnSpLocks/>
          </p:cNvCxnSpPr>
          <p:nvPr/>
        </p:nvCxnSpPr>
        <p:spPr>
          <a:xfrm>
            <a:off x="3409116" y="7479596"/>
            <a:ext cx="1739204" cy="583186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B4C7-C623-402B-A5B6-984C7A6EB2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5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ying  with re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Implementing </a:t>
            </a:r>
            <a:r>
              <a:rPr dirty="0"/>
              <a:t>redirections </a:t>
            </a:r>
          </a:p>
        </p:txBody>
      </p:sp>
      <p:sp>
        <p:nvSpPr>
          <p:cNvPr id="37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76" name="Note…"/>
          <p:cNvSpPr txBox="1">
            <a:spLocks noGrp="1"/>
          </p:cNvSpPr>
          <p:nvPr>
            <p:ph type="body" idx="1"/>
          </p:nvPr>
        </p:nvSpPr>
        <p:spPr>
          <a:xfrm>
            <a:off x="571500" y="2309110"/>
            <a:ext cx="11861800" cy="6565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How does bash do redirection for other processes?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bash starts a new process, it does fork() and exec</a:t>
            </a:r>
          </a:p>
          <a:p>
            <a:pPr marL="0" indent="0">
              <a:buNone/>
            </a:pPr>
            <a:r>
              <a:rPr lang="en-US" dirty="0"/>
              <a:t>Recall that the file descriptor table </a:t>
            </a:r>
            <a:r>
              <a:rPr lang="en-US" b="1" dirty="0">
                <a:solidFill>
                  <a:schemeClr val="accent1"/>
                </a:solidFill>
              </a:rPr>
              <a:t>is preserved during fork &amp; exec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pPr marL="0" indent="0">
              <a:buNone/>
            </a:pPr>
            <a:r>
              <a:rPr lang="en-US" dirty="0"/>
              <a:t>In child process, set up proper file descriptors before upgrading</a:t>
            </a:r>
          </a:p>
          <a:p>
            <a:pPr lvl="1"/>
            <a:r>
              <a:rPr dirty="0"/>
              <a:t>Simply </a:t>
            </a:r>
            <a:r>
              <a:rPr i="1" dirty="0"/>
              <a:t>change</a:t>
            </a:r>
            <a:r>
              <a:rPr dirty="0"/>
              <a:t> the files corresponding to </a:t>
            </a:r>
            <a:r>
              <a:rPr lang="en-US" dirty="0">
                <a:solidFill>
                  <a:schemeClr val="accent1"/>
                </a:solidFill>
              </a:rPr>
              <a:t>stdin, </a:t>
            </a:r>
            <a:r>
              <a:rPr lang="en-US" dirty="0" err="1">
                <a:solidFill>
                  <a:schemeClr val="accent1"/>
                </a:solidFill>
              </a:rPr>
              <a:t>stdout</a:t>
            </a:r>
            <a:r>
              <a:rPr lang="en-US" dirty="0">
                <a:solidFill>
                  <a:schemeClr val="accent1"/>
                </a:solidFill>
              </a:rPr>
              <a:t>, or stderr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330C7-EE44-4F5A-8F31-DE105BE82A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the parent uses FD 3.</a:t>
            </a:r>
          </a:p>
          <a:p>
            <a:pPr marL="0" indent="0">
              <a:buNone/>
            </a:pPr>
            <a:r>
              <a:rPr lang="en-US" dirty="0"/>
              <a:t>After fork(), the child has the same file descriptors as the parent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Close FDs that are not needed !</a:t>
            </a:r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41096"/>
              </p:ext>
            </p:extLst>
          </p:nvPr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73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the parent uses FD 3.</a:t>
            </a:r>
          </a:p>
          <a:p>
            <a:pPr marL="0" indent="0">
              <a:buNone/>
            </a:pPr>
            <a:r>
              <a:rPr lang="en-US" dirty="0"/>
              <a:t>After fork(), the child has the same file descriptors as the parent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Close FDs that are not needed !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 you close FD 3 in child process?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11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open the file (to save error output)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292321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dup2(3,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close(3);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17585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dup2(3,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close(3);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493383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exec and the new executable has redirected </a:t>
            </a:r>
            <a:r>
              <a:rPr lang="en-US" dirty="0" err="1"/>
              <a:t>stderr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On exec, open file descriptors are preserved !!!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43D3-7204-4FB4-8B98-D427A82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 in Child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56C6F-F58D-4B36-82A0-71017A21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Close FDs that are opened in parent and not needed in child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open(). Open a file (and save the file descriptor in </a:t>
            </a:r>
            <a:r>
              <a:rPr lang="en-US" dirty="0" err="1">
                <a:solidFill>
                  <a:schemeClr val="accent1"/>
                </a:solidFill>
              </a:rPr>
              <a:t>fd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dup2(). Copy FD to the right place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close(</a:t>
            </a:r>
            <a:r>
              <a:rPr lang="en-US" dirty="0" err="1">
                <a:solidFill>
                  <a:schemeClr val="accent1"/>
                </a:solidFill>
              </a:rPr>
              <a:t>fd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Exec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E475-2E3E-4B45-AE2F-78B812326B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3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altLang="en-US" dirty="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open() returns a file descriptor, a non-negative integer</a:t>
            </a:r>
          </a:p>
          <a:p>
            <a:r>
              <a:rPr lang="en-US" dirty="0"/>
              <a:t>The file descriptor is used later on in functions like read() and close()</a:t>
            </a:r>
          </a:p>
          <a:p>
            <a:r>
              <a:rPr lang="en-US" dirty="0"/>
              <a:t>Every opened file has a file descriptor</a:t>
            </a:r>
          </a:p>
          <a:p>
            <a:pPr lvl="1"/>
            <a:r>
              <a:rPr lang="en-US" dirty="0" err="1"/>
              <a:t>stdin</a:t>
            </a:r>
            <a:r>
              <a:rPr lang="en-US" dirty="0"/>
              <a:t>: 0, </a:t>
            </a:r>
            <a:r>
              <a:rPr lang="en-US" dirty="0" err="1"/>
              <a:t>stdout</a:t>
            </a:r>
            <a:r>
              <a:rPr lang="en-US" dirty="0"/>
              <a:t>: 1, </a:t>
            </a:r>
            <a:r>
              <a:rPr lang="en-US" dirty="0" err="1"/>
              <a:t>stderr</a:t>
            </a:r>
            <a:r>
              <a:rPr lang="en-US" dirty="0"/>
              <a:t>: 2</a:t>
            </a:r>
          </a:p>
          <a:p>
            <a:endParaRPr lang="en-US" dirty="0"/>
          </a:p>
          <a:p>
            <a:r>
              <a:rPr lang="en-US" dirty="0"/>
              <a:t>Files opened in a process remain open after fork() and exec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59211-6A90-492E-A649-E065BE1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8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Redirecting </a:t>
            </a:r>
            <a:r>
              <a:rPr lang="en-US" dirty="0" err="1"/>
              <a:t>stdout</a:t>
            </a:r>
            <a:r>
              <a:rPr lang="en-US" dirty="0"/>
              <a:t> for a child process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 process would like to start a new program, and redirect </a:t>
            </a:r>
            <a:r>
              <a:rPr lang="en-US" dirty="0" err="1"/>
              <a:t>stdout</a:t>
            </a:r>
            <a:r>
              <a:rPr lang="en-US" dirty="0"/>
              <a:t> of the new process to a file.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Where &amp; when should the file be opened?</a:t>
            </a:r>
          </a:p>
          <a:p>
            <a:pPr marL="0" lvl="0" indent="0">
              <a:buNone/>
            </a:pPr>
            <a:r>
              <a:rPr lang="en-US" dirty="0"/>
              <a:t>Select the best option.</a:t>
            </a:r>
          </a:p>
          <a:p>
            <a:pPr marL="0" lvl="0" indent="0">
              <a:buNone/>
            </a:pPr>
            <a:endParaRPr lang="en-US" dirty="0"/>
          </a:p>
          <a:p>
            <a:pPr marL="514350" lvl="0" indent="-514350">
              <a:buAutoNum type="alphaUcPeriod"/>
            </a:pPr>
            <a:r>
              <a:rPr lang="en-US" dirty="0"/>
              <a:t>Before fork(), in parent</a:t>
            </a:r>
          </a:p>
          <a:p>
            <a:pPr marL="514350" lvl="0" indent="-514350">
              <a:buAutoNum type="alphaUcPeriod"/>
            </a:pPr>
            <a:r>
              <a:rPr lang="en-US" dirty="0"/>
              <a:t>After fork() in parent  </a:t>
            </a:r>
          </a:p>
          <a:p>
            <a:pPr marL="514350" lvl="0" indent="-514350">
              <a:buAutoNum type="alphaUcPeriod"/>
            </a:pPr>
            <a:r>
              <a:rPr lang="en-US" dirty="0"/>
              <a:t>Before exec in child (after fork())</a:t>
            </a:r>
          </a:p>
          <a:p>
            <a:pPr marL="514350" lvl="0" indent="-514350">
              <a:buAutoNum type="alphaUcPeriod"/>
            </a:pPr>
            <a:r>
              <a:rPr lang="en-US" dirty="0"/>
              <a:t>After exec in child (after fork())</a:t>
            </a:r>
          </a:p>
          <a:p>
            <a:pPr marL="514350" lvl="0" indent="-514350">
              <a:buAutoNum type="alphaUcPeriod"/>
            </a:pPr>
            <a:r>
              <a:rPr lang="en-US" dirty="0"/>
              <a:t>None of the above</a:t>
            </a:r>
          </a:p>
          <a:p>
            <a:pPr marL="514350" lvl="0" indent="-514350">
              <a:buAutoNum type="alphaU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DFDE3-8946-41C5-BF88-7D8D3FC1E3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4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More question on redirecting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Where &amp; when should the new file be opened ?</a:t>
            </a:r>
          </a:p>
          <a:p>
            <a:pPr lvl="0"/>
            <a:r>
              <a:rPr lang="en-US" dirty="0"/>
              <a:t>Where &amp; when should you call close(1) ?</a:t>
            </a:r>
          </a:p>
          <a:p>
            <a:pPr lvl="0"/>
            <a:r>
              <a:rPr lang="en-US" dirty="0"/>
              <a:t>Where &amp; when should you call dup ?</a:t>
            </a:r>
          </a:p>
          <a:p>
            <a:pPr lvl="0"/>
            <a:r>
              <a:rPr lang="en-US" dirty="0"/>
              <a:t>Where &amp; when should close(</a:t>
            </a:r>
            <a:r>
              <a:rPr lang="en-US" dirty="0" err="1"/>
              <a:t>newfd</a:t>
            </a:r>
            <a:r>
              <a:rPr lang="en-US" dirty="0"/>
              <a:t>) be called ?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DFDE3-8946-41C5-BF88-7D8D3FC1E3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988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can redirect input/output</a:t>
            </a:r>
          </a:p>
          <a:p>
            <a:pPr lvl="1"/>
            <a:r>
              <a:rPr lang="en-US" dirty="0"/>
              <a:t>It is done with open(), close(), dup(), or dup2()</a:t>
            </a:r>
          </a:p>
          <a:p>
            <a:r>
              <a:rPr lang="en-US" dirty="0"/>
              <a:t>FDs are preserved on exec</a:t>
            </a:r>
          </a:p>
          <a:p>
            <a:pPr lvl="1"/>
            <a:r>
              <a:rPr lang="en-US" dirty="0"/>
              <a:t>Close file descriptors that are not needed!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5C5D-8E34-470B-A03D-4E387E1C8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38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ell re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Shell redirections</a:t>
            </a:r>
          </a:p>
        </p:txBody>
      </p:sp>
      <p:sp>
        <p:nvSpPr>
          <p:cNvPr id="4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49" name="That’s the embryo of pip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Available </a:t>
            </a:r>
            <a:r>
              <a:rPr lang="en-US" dirty="0"/>
              <a:t>when executing commands in</a:t>
            </a:r>
            <a:r>
              <a:rPr dirty="0"/>
              <a:t> your shell</a:t>
            </a:r>
            <a:r>
              <a:rPr lang="en-US" dirty="0"/>
              <a:t> (e.g. </a:t>
            </a:r>
            <a:r>
              <a:rPr lang="en-US" dirty="0">
                <a:solidFill>
                  <a:schemeClr val="accent1"/>
                </a:solidFill>
              </a:rPr>
              <a:t>bash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Implemented with the close/open/dup technique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$ command &lt; </a:t>
            </a:r>
            <a:r>
              <a:rPr lang="en-US" sz="3200" dirty="0" err="1">
                <a:latin typeface="Consolas" panose="020B0609020204030204" pitchFamily="49" charset="0"/>
              </a:rPr>
              <a:t>infile</a:t>
            </a:r>
            <a:r>
              <a:rPr lang="en-US" sz="3200" dirty="0">
                <a:latin typeface="Consolas" panose="020B0609020204030204" pitchFamily="49" charset="0"/>
              </a:rPr>
              <a:t>  &gt; </a:t>
            </a:r>
            <a:r>
              <a:rPr lang="en-US" sz="3200" dirty="0" err="1">
                <a:latin typeface="Consolas" panose="020B0609020204030204" pitchFamily="49" charset="0"/>
              </a:rPr>
              <a:t>outfile</a:t>
            </a:r>
            <a:endParaRPr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&lt;</a:t>
            </a:r>
            <a:r>
              <a:rPr dirty="0"/>
              <a:t>   </a:t>
            </a:r>
            <a:r>
              <a:rPr lang="en-US" dirty="0" err="1"/>
              <a:t>infile</a:t>
            </a:r>
            <a:r>
              <a:rPr dirty="0"/>
              <a:t>		: Take input from file </a:t>
            </a:r>
            <a:r>
              <a:rPr lang="en-US" i="1" dirty="0" err="1"/>
              <a:t>infile</a:t>
            </a:r>
            <a:endParaRPr i="1"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&gt;</a:t>
            </a:r>
            <a:r>
              <a:rPr dirty="0"/>
              <a:t>   </a:t>
            </a:r>
            <a:r>
              <a:rPr lang="en-US" dirty="0" err="1"/>
              <a:t>outfile</a:t>
            </a:r>
            <a:r>
              <a:rPr dirty="0"/>
              <a:t>		: Send output to file </a:t>
            </a:r>
            <a:r>
              <a:rPr lang="en-US" i="1" dirty="0" err="1"/>
              <a:t>outfile</a:t>
            </a:r>
            <a:endParaRPr lang="en-US" i="1" dirty="0"/>
          </a:p>
          <a:p>
            <a:r>
              <a:rPr lang="en-US" dirty="0"/>
              <a:t>Other variants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</a:t>
            </a:r>
            <a:r>
              <a:rPr lang="en-US" dirty="0"/>
              <a:t>  </a:t>
            </a:r>
            <a:r>
              <a:rPr lang="en-US" dirty="0" err="1"/>
              <a:t>outfile</a:t>
            </a:r>
            <a:r>
              <a:rPr lang="en-US" dirty="0"/>
              <a:t> 		: Append output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2&gt;</a:t>
            </a:r>
            <a:r>
              <a:rPr dirty="0"/>
              <a:t>  </a:t>
            </a:r>
            <a:r>
              <a:rPr lang="en-US" dirty="0" err="1"/>
              <a:t>outfile</a:t>
            </a:r>
            <a:r>
              <a:rPr dirty="0"/>
              <a:t> 		: Send errors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&amp;&gt;</a:t>
            </a:r>
            <a:r>
              <a:rPr lang="en-US" dirty="0"/>
              <a:t>  </a:t>
            </a:r>
            <a:r>
              <a:rPr lang="en-US" dirty="0" err="1"/>
              <a:t>outfile</a:t>
            </a:r>
            <a:r>
              <a:rPr lang="en-US" dirty="0"/>
              <a:t>		: Send both output and errors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lang="en-US" sz="2800" dirty="0"/>
              <a:t>Read the manual for more variants like 2&gt;&gt;, 2&gt;&amp;1,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18290-4F99-4278-96E5-C9349051EB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53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ell redirection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redirection examples</a:t>
            </a:r>
            <a:endParaRPr lang="en-US" dirty="0"/>
          </a:p>
        </p:txBody>
      </p:sp>
      <p:sp>
        <p:nvSpPr>
          <p:cNvPr id="449" name="That’s the embryo of piping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sort &lt; file.txt  &gt; sorted.txt</a:t>
            </a:r>
          </a:p>
          <a:p>
            <a:r>
              <a:rPr lang="en-US" dirty="0"/>
              <a:t>sort will read lines from file.txt, instead of terminal</a:t>
            </a:r>
          </a:p>
          <a:p>
            <a:r>
              <a:rPr lang="en-US" dirty="0"/>
              <a:t>The output of sort will be saved in sorted.txt</a:t>
            </a:r>
          </a:p>
          <a:p>
            <a:pPr lvl="1"/>
            <a:r>
              <a:rPr lang="en-US" dirty="0"/>
              <a:t>You cannot see it on screen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statements in sort are not changed. </a:t>
            </a:r>
          </a:p>
          <a:p>
            <a:pPr marL="0" indent="0">
              <a:buNone/>
            </a:pPr>
            <a:r>
              <a:rPr lang="en-US" dirty="0"/>
              <a:t>They read from </a:t>
            </a:r>
            <a:r>
              <a:rPr lang="en-US" dirty="0" err="1"/>
              <a:t>stdin</a:t>
            </a:r>
            <a:r>
              <a:rPr lang="en-US" dirty="0"/>
              <a:t> (0), and print to </a:t>
            </a:r>
            <a:r>
              <a:rPr lang="en-US" dirty="0" err="1"/>
              <a:t>stdout</a:t>
            </a:r>
            <a:r>
              <a:rPr lang="en-US" dirty="0"/>
              <a:t> (1)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18290-4F99-4278-96E5-C9349051EB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5175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57943" y="2225989"/>
            <a:ext cx="11861800" cy="6565900"/>
          </a:xfrm>
        </p:spPr>
        <p:txBody>
          <a:bodyPr/>
          <a:lstStyle/>
          <a:p>
            <a:r>
              <a:rPr lang="en-US" sz="2400" dirty="0"/>
              <a:t>Each process has a </a:t>
            </a:r>
            <a:r>
              <a:rPr lang="en-US" sz="2400" b="1" dirty="0"/>
              <a:t>file descriptor table </a:t>
            </a:r>
          </a:p>
          <a:p>
            <a:pPr lvl="1"/>
            <a:r>
              <a:rPr lang="en-US" sz="2400" dirty="0"/>
              <a:t>Holds indices of entries into the </a:t>
            </a:r>
            <a:r>
              <a:rPr lang="en-US" sz="2400" b="1" dirty="0"/>
              <a:t>Open File Table </a:t>
            </a:r>
            <a:r>
              <a:rPr lang="en-US" sz="2400" dirty="0"/>
              <a:t>managed by OS</a:t>
            </a:r>
          </a:p>
          <a:p>
            <a:r>
              <a:rPr lang="en-US" sz="2400" dirty="0"/>
              <a:t>The system-wide </a:t>
            </a:r>
            <a:r>
              <a:rPr lang="en-US" sz="2400" b="1" dirty="0"/>
              <a:t>Open File Table</a:t>
            </a:r>
          </a:p>
          <a:p>
            <a:pPr lvl="1"/>
            <a:r>
              <a:rPr lang="en-US" sz="2400" dirty="0"/>
              <a:t>Records the </a:t>
            </a:r>
            <a:r>
              <a:rPr lang="en-US" sz="2400" i="1" dirty="0"/>
              <a:t>mode</a:t>
            </a:r>
            <a:r>
              <a:rPr lang="en-US" sz="2400" dirty="0"/>
              <a:t> of the opened files (e.g., reading, writing, appending)</a:t>
            </a:r>
          </a:p>
          <a:p>
            <a:pPr lvl="1"/>
            <a:r>
              <a:rPr lang="en-US" sz="2400" dirty="0"/>
              <a:t>Holds index into </a:t>
            </a:r>
            <a:r>
              <a:rPr lang="en-US" sz="2400" b="1" dirty="0"/>
              <a:t>the </a:t>
            </a:r>
            <a:r>
              <a:rPr lang="en-US" sz="2400" b="1" dirty="0" err="1"/>
              <a:t>Inode</a:t>
            </a:r>
            <a:r>
              <a:rPr lang="en-US" sz="2400" b="1" dirty="0"/>
              <a:t> Table </a:t>
            </a:r>
            <a:r>
              <a:rPr lang="en-US" sz="2400" dirty="0"/>
              <a:t>that has the actual file name and location on disk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391234" y="5173811"/>
            <a:ext cx="15767" cy="392447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9BBA0A-7588-4A0C-B7F4-7CEAB61EB76D}"/>
              </a:ext>
            </a:extLst>
          </p:cNvPr>
          <p:cNvSpPr/>
          <p:nvPr/>
        </p:nvSpPr>
        <p:spPr>
          <a:xfrm>
            <a:off x="4448251" y="4842503"/>
            <a:ext cx="1059332" cy="1060721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78902"/>
              </p:ext>
            </p:extLst>
          </p:nvPr>
        </p:nvGraphicFramePr>
        <p:xfrm>
          <a:off x="557943" y="5086486"/>
          <a:ext cx="274785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85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64268"/>
              </p:ext>
            </p:extLst>
          </p:nvPr>
        </p:nvGraphicFramePr>
        <p:xfrm>
          <a:off x="5621980" y="5692843"/>
          <a:ext cx="2747850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85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Open 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3305793" y="6695268"/>
            <a:ext cx="2316187" cy="263471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urved Connector 14"/>
          <p:cNvCxnSpPr/>
          <p:nvPr/>
        </p:nvCxnSpPr>
        <p:spPr>
          <a:xfrm>
            <a:off x="3305793" y="8304050"/>
            <a:ext cx="2316187" cy="176146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urved Connector 15"/>
          <p:cNvCxnSpPr/>
          <p:nvPr/>
        </p:nvCxnSpPr>
        <p:spPr>
          <a:xfrm>
            <a:off x="3305793" y="7233585"/>
            <a:ext cx="2251417" cy="635249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urved Connector 16"/>
          <p:cNvCxnSpPr/>
          <p:nvPr/>
        </p:nvCxnSpPr>
        <p:spPr>
          <a:xfrm>
            <a:off x="3241023" y="7750783"/>
            <a:ext cx="2316187" cy="263471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 flipV="1">
            <a:off x="8369830" y="6827003"/>
            <a:ext cx="960150" cy="15651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/>
          <p:cNvCxnSpPr/>
          <p:nvPr/>
        </p:nvCxnSpPr>
        <p:spPr>
          <a:xfrm>
            <a:off x="8369830" y="6908400"/>
            <a:ext cx="1041708" cy="1023496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/>
          <p:nvPr/>
        </p:nvCxnSpPr>
        <p:spPr>
          <a:xfrm>
            <a:off x="8410609" y="7882518"/>
            <a:ext cx="1000929" cy="4573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392"/>
              </p:ext>
            </p:extLst>
          </p:nvPr>
        </p:nvGraphicFramePr>
        <p:xfrm>
          <a:off x="9411538" y="5989322"/>
          <a:ext cx="30217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76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Inode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/home/joe/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a.c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etc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passwd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tmp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/out.txt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2C5F3-8318-49EF-8920-D4F1D66E9A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7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rief a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Duplicating File Descriptors</a:t>
            </a:r>
            <a:endParaRPr dirty="0"/>
          </a:p>
        </p:txBody>
      </p:sp>
      <p:sp>
        <p:nvSpPr>
          <p:cNvPr id="3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8" name="APIs highlight  (only some of them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/>
              <a:t>Do not change file descriptor table directly</a:t>
            </a:r>
          </a:p>
          <a:p>
            <a:r>
              <a:rPr lang="en-US" dirty="0"/>
              <a:t>Used open() and close() and two new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dup() copies </a:t>
            </a:r>
            <a:r>
              <a:rPr lang="en-US" dirty="0" err="1"/>
              <a:t>oldfd</a:t>
            </a:r>
            <a:r>
              <a:rPr lang="en-US" dirty="0"/>
              <a:t> to the </a:t>
            </a:r>
            <a:r>
              <a:rPr lang="en-US" b="1" dirty="0"/>
              <a:t>first available entry </a:t>
            </a:r>
            <a:r>
              <a:rPr lang="en-US" dirty="0"/>
              <a:t>(in FD table)</a:t>
            </a:r>
          </a:p>
          <a:p>
            <a:r>
              <a:rPr lang="en-US" dirty="0"/>
              <a:t>dup2() copies </a:t>
            </a:r>
            <a:r>
              <a:rPr lang="en-US" dirty="0" err="1"/>
              <a:t>oldfd</a:t>
            </a:r>
            <a:r>
              <a:rPr lang="en-US" dirty="0"/>
              <a:t> to </a:t>
            </a:r>
            <a:r>
              <a:rPr lang="en-US" dirty="0" err="1"/>
              <a:t>newfd</a:t>
            </a:r>
            <a:endParaRPr lang="en-US" dirty="0"/>
          </a:p>
          <a:p>
            <a:pPr lvl="1"/>
            <a:r>
              <a:rPr lang="en-US" dirty="0"/>
              <a:t>Closes </a:t>
            </a:r>
            <a:r>
              <a:rPr lang="en-US" dirty="0" err="1"/>
              <a:t>newfd</a:t>
            </a:r>
            <a:r>
              <a:rPr lang="en-US" dirty="0"/>
              <a:t> first if it is in use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There is dup3(), but it is not in POSIX. We should not use it in this course.</a:t>
            </a:r>
            <a:endParaRPr dirty="0"/>
          </a:p>
        </p:txBody>
      </p:sp>
      <p:sp>
        <p:nvSpPr>
          <p:cNvPr id="390" name="#include &lt;fcntl.h&gt;…"/>
          <p:cNvSpPr txBox="1"/>
          <p:nvPr/>
        </p:nvSpPr>
        <p:spPr>
          <a:xfrm>
            <a:off x="620209" y="3729028"/>
            <a:ext cx="11694777" cy="225702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 panose="020B0609020204030204" pitchFamily="49" charset="0"/>
              </a:rPr>
              <a:t>#include &lt;</a:t>
            </a:r>
            <a:r>
              <a:rPr sz="2800" dirty="0" err="1">
                <a:latin typeface="Consolas" panose="020B0609020204030204" pitchFamily="49" charset="0"/>
              </a:rPr>
              <a:t>unistd.h</a:t>
            </a:r>
            <a:r>
              <a:rPr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dup(int </a:t>
            </a:r>
            <a:r>
              <a:rPr lang="en-US" sz="2800" dirty="0" err="1">
                <a:latin typeface="Consolas" panose="020B0609020204030204" pitchFamily="49" charset="0"/>
              </a:rPr>
              <a:t>oldfd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dup2(int </a:t>
            </a:r>
            <a:r>
              <a:rPr lang="en-US" sz="2800" dirty="0" err="1">
                <a:latin typeface="Consolas" panose="020B0609020204030204" pitchFamily="49" charset="0"/>
              </a:rPr>
              <a:t>oldfd</a:t>
            </a:r>
            <a:r>
              <a:rPr lang="en-US" sz="2800" dirty="0">
                <a:latin typeface="Consolas" panose="020B0609020204030204" pitchFamily="49" charset="0"/>
              </a:rPr>
              <a:t>, int </a:t>
            </a:r>
            <a:r>
              <a:rPr lang="en-US" sz="2800" dirty="0" err="1">
                <a:latin typeface="Consolas" panose="020B0609020204030204" pitchFamily="49" charset="0"/>
              </a:rPr>
              <a:t>newfd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C3CAD-ACAE-46EB-AC94-4685DDE76B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76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can change its standard output</a:t>
            </a:r>
          </a:p>
          <a:p>
            <a:r>
              <a:rPr lang="en-US" dirty="0"/>
              <a:t>How?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06088"/>
              </p:ext>
            </p:extLst>
          </p:nvPr>
        </p:nvGraphicFramePr>
        <p:xfrm>
          <a:off x="736227" y="4333300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3: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9560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6394355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0328-5A1D-43BE-8CF5-1225114F5C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85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redirecting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open(). open a file (and save the file descriptor in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dup2(). copy </a:t>
            </a:r>
            <a:r>
              <a:rPr lang="en-US" dirty="0" err="1"/>
              <a:t>fd</a:t>
            </a:r>
            <a:r>
              <a:rPr lang="en-US" dirty="0"/>
              <a:t> to 1 (so that the file descriptor 1 points to the file just opened)</a:t>
            </a:r>
          </a:p>
          <a:p>
            <a:pPr marL="514350" indent="-514350">
              <a:buAutoNum type="arabicPeriod"/>
            </a:pPr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5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new file for writing; 3 is the returned </a:t>
            </a:r>
            <a:r>
              <a:rPr lang="en-US" dirty="0" err="1"/>
              <a:t>fd</a:t>
            </a:r>
            <a:endParaRPr lang="en-US" dirty="0"/>
          </a:p>
          <a:p>
            <a:pPr lvl="1"/>
            <a:r>
              <a:rPr lang="en-US" dirty="0"/>
              <a:t>We will use 3 instead of a variable in this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96258"/>
              </p:ext>
            </p:extLst>
          </p:nvPr>
        </p:nvGraphicFramePr>
        <p:xfrm>
          <a:off x="1371657" y="4325552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4757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6394355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A5577-63AB-4E33-AEC6-A2DDAD6672AE}"/>
              </a:ext>
            </a:extLst>
          </p:cNvPr>
          <p:cNvCxnSpPr>
            <a:cxnSpLocks/>
          </p:cNvCxnSpPr>
          <p:nvPr/>
        </p:nvCxnSpPr>
        <p:spPr>
          <a:xfrm>
            <a:off x="3409116" y="7472548"/>
            <a:ext cx="1739204" cy="59023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7424-E6C7-423D-A804-25E9C3F39F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55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1638</Words>
  <Application>Microsoft Macintosh PowerPoint</Application>
  <PresentationFormat>Custom</PresentationFormat>
  <Paragraphs>405</Paragraphs>
  <Slides>22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Consolas</vt:lpstr>
      <vt:lpstr>Helvetica</vt:lpstr>
      <vt:lpstr>Helvetica Neue</vt:lpstr>
      <vt:lpstr>Helvetica Neue Light</vt:lpstr>
      <vt:lpstr>Lucida Grande</vt:lpstr>
      <vt:lpstr>White</vt:lpstr>
      <vt:lpstr>P3: Redirection</vt:lpstr>
      <vt:lpstr>Review</vt:lpstr>
      <vt:lpstr>Shell redirections</vt:lpstr>
      <vt:lpstr>Shell redirection examples</vt:lpstr>
      <vt:lpstr>File descriptor table</vt:lpstr>
      <vt:lpstr>Duplicating File Descriptors</vt:lpstr>
      <vt:lpstr>Example: stdout redirect</vt:lpstr>
      <vt:lpstr>Steps for redirecting stdout</vt:lpstr>
      <vt:lpstr>Example: stdout redirect</vt:lpstr>
      <vt:lpstr>Example: stdout redirect</vt:lpstr>
      <vt:lpstr>Example: stdout redirect</vt:lpstr>
      <vt:lpstr>Implementing redirections 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Summary of Steps in Child Process</vt:lpstr>
      <vt:lpstr>Redirecting stdout for a child process</vt:lpstr>
      <vt:lpstr>More question on redirecting stdout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Wei, Wei</cp:lastModifiedBy>
  <cp:revision>707</cp:revision>
  <dcterms:modified xsi:type="dcterms:W3CDTF">2023-08-25T14:04:07Z</dcterms:modified>
</cp:coreProperties>
</file>