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sldIdLst>
    <p:sldId id="353" r:id="rId2"/>
    <p:sldId id="297" r:id="rId3"/>
    <p:sldId id="363" r:id="rId4"/>
    <p:sldId id="340" r:id="rId5"/>
    <p:sldId id="341" r:id="rId6"/>
    <p:sldId id="364" r:id="rId7"/>
    <p:sldId id="308" r:id="rId8"/>
    <p:sldId id="371" r:id="rId9"/>
    <p:sldId id="348" r:id="rId10"/>
    <p:sldId id="373" r:id="rId11"/>
    <p:sldId id="372" r:id="rId12"/>
    <p:sldId id="358" r:id="rId13"/>
    <p:sldId id="349" r:id="rId14"/>
    <p:sldId id="351" r:id="rId15"/>
    <p:sldId id="282" r:id="rId16"/>
    <p:sldId id="368" r:id="rId17"/>
    <p:sldId id="369" r:id="rId18"/>
    <p:sldId id="287" r:id="rId19"/>
    <p:sldId id="295" r:id="rId20"/>
    <p:sldId id="328" r:id="rId21"/>
    <p:sldId id="361" r:id="rId22"/>
    <p:sldId id="343" r:id="rId23"/>
    <p:sldId id="346" r:id="rId24"/>
    <p:sldId id="347" r:id="rId25"/>
    <p:sldId id="362" r:id="rId26"/>
    <p:sldId id="344" r:id="rId27"/>
    <p:sldId id="345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41" autoAdjust="0"/>
  </p:normalViewPr>
  <p:slideViewPr>
    <p:cSldViewPr snapToGrid="0">
      <p:cViewPr varScale="1">
        <p:scale>
          <a:sx n="74" d="100"/>
          <a:sy n="74" d="100"/>
        </p:scale>
        <p:origin x="1824" y="200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33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3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78841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We make a lot of mistakes when accessing shared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9F080E7-6547-4005-B9A7-89FF531F4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791CA9-8F70-4C74-BEBA-2A15DAA3E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2871" y="9338170"/>
            <a:ext cx="12390684" cy="36576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54457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Threads Introd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(T2)</a:t>
            </a:r>
            <a:r>
              <a:rPr dirty="0"/>
              <a:t>Threads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Resource Sharing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Wei</a:t>
            </a:r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034218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DB2-5998-47A9-9532-75D635CB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data: global, heap, and even local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822D-5011-441E-81E5-43F31AFB9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a[100];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a, defined outside of functions,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can be accessed in all threads.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main(void)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stack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char * p = </a:t>
            </a:r>
            <a:r>
              <a:rPr lang="en-US" sz="2400" dirty="0" err="1">
                <a:latin typeface="Consolas" panose="020B0609020204030204" pitchFamily="49" charset="0"/>
              </a:rPr>
              <a:t>malloc</a:t>
            </a:r>
            <a:r>
              <a:rPr lang="en-US" sz="2400" dirty="0">
                <a:latin typeface="Consolas" panose="020B0609020204030204" pitchFamily="49" charset="0"/>
              </a:rPr>
              <a:t>(1000);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heap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void * </a:t>
            </a:r>
            <a:r>
              <a:rPr lang="en-US" sz="2400" dirty="0" err="1">
                <a:latin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</a:rPr>
              <a:t> = &amp;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pass p or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to threads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662679FF-925D-4C2A-A70D-C3CF6BAC54F2}"/>
              </a:ext>
            </a:extLst>
          </p:cNvPr>
          <p:cNvSpPr/>
          <p:nvPr/>
        </p:nvSpPr>
        <p:spPr>
          <a:xfrm>
            <a:off x="10483402" y="2222626"/>
            <a:ext cx="2027399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6" name="0xffffffff">
            <a:extLst>
              <a:ext uri="{FF2B5EF4-FFF2-40B4-BE49-F238E27FC236}">
                <a16:creationId xmlns:a16="http://schemas.microsoft.com/office/drawing/2014/main" id="{F31D4BC9-AA9B-407B-A6BA-A4AA5D57CAF9}"/>
              </a:ext>
            </a:extLst>
          </p:cNvPr>
          <p:cNvSpPr txBox="1"/>
          <p:nvPr/>
        </p:nvSpPr>
        <p:spPr>
          <a:xfrm>
            <a:off x="8233865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0xffffffff</a:t>
            </a:r>
          </a:p>
        </p:txBody>
      </p:sp>
      <p:sp>
        <p:nvSpPr>
          <p:cNvPr id="7" name="0x00000000">
            <a:extLst>
              <a:ext uri="{FF2B5EF4-FFF2-40B4-BE49-F238E27FC236}">
                <a16:creationId xmlns:a16="http://schemas.microsoft.com/office/drawing/2014/main" id="{6ACFDBB1-B790-472E-B419-72334E501267}"/>
              </a:ext>
            </a:extLst>
          </p:cNvPr>
          <p:cNvSpPr txBox="1"/>
          <p:nvPr/>
        </p:nvSpPr>
        <p:spPr>
          <a:xfrm>
            <a:off x="8233863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0x00000000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0926841-DA90-4C85-9017-5F71430E13BB}"/>
              </a:ext>
            </a:extLst>
          </p:cNvPr>
          <p:cNvSpPr/>
          <p:nvPr/>
        </p:nvSpPr>
        <p:spPr>
          <a:xfrm>
            <a:off x="10483400" y="8253790"/>
            <a:ext cx="202740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A3E0A3D-8A6E-472E-A6B6-B348F87795C5}"/>
              </a:ext>
            </a:extLst>
          </p:cNvPr>
          <p:cNvSpPr/>
          <p:nvPr/>
        </p:nvSpPr>
        <p:spPr>
          <a:xfrm>
            <a:off x="10483400" y="8005692"/>
            <a:ext cx="2027401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9105170-B6E7-49B2-939D-1E61C5D9127A}"/>
              </a:ext>
            </a:extLst>
          </p:cNvPr>
          <p:cNvSpPr/>
          <p:nvPr/>
        </p:nvSpPr>
        <p:spPr>
          <a:xfrm>
            <a:off x="10483402" y="7398548"/>
            <a:ext cx="2027400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3" name="Arrow">
            <a:extLst>
              <a:ext uri="{FF2B5EF4-FFF2-40B4-BE49-F238E27FC236}">
                <a16:creationId xmlns:a16="http://schemas.microsoft.com/office/drawing/2014/main" id="{A4DCE18D-B91D-45AD-9798-2028D6EFF038}"/>
              </a:ext>
            </a:extLst>
          </p:cNvPr>
          <p:cNvSpPr/>
          <p:nvPr/>
        </p:nvSpPr>
        <p:spPr>
          <a:xfrm rot="16200000">
            <a:off x="10810347" y="634849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4DF444-1005-445C-9054-EE674C39B3AB}"/>
              </a:ext>
            </a:extLst>
          </p:cNvPr>
          <p:cNvSpPr/>
          <p:nvPr/>
        </p:nvSpPr>
        <p:spPr>
          <a:xfrm>
            <a:off x="7387250" y="6358257"/>
            <a:ext cx="2743200" cy="714107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Thread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198B29-B750-4106-8511-A899ADFAF434}"/>
              </a:ext>
            </a:extLst>
          </p:cNvPr>
          <p:cNvSpPr/>
          <p:nvPr/>
        </p:nvSpPr>
        <p:spPr>
          <a:xfrm>
            <a:off x="7027881" y="7451043"/>
            <a:ext cx="2743200" cy="714107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Thread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59012-2D2E-4488-92F7-E5399272E3C3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9728718" y="6967785"/>
            <a:ext cx="754684" cy="73883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B86F75-8466-46D7-AA68-718878285576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>
          <a:xfrm flipV="1">
            <a:off x="9771081" y="7706624"/>
            <a:ext cx="712321" cy="101473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85595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threads to compute the sum of integers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2945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ny downsid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Disadvantages of threads: </a:t>
            </a:r>
            <a:r>
              <a:rPr lang="en-US" dirty="0"/>
              <a:t>What if…</a:t>
            </a:r>
            <a:endParaRPr dirty="0"/>
          </a:p>
        </p:txBody>
      </p:sp>
      <p:sp>
        <p:nvSpPr>
          <p:cNvPr id="4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3" name="What if 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thread does something </a:t>
            </a:r>
            <a:r>
              <a:rPr i="1" dirty="0"/>
              <a:t>stupid</a:t>
            </a:r>
            <a:r>
              <a:rPr dirty="0"/>
              <a:t> like</a:t>
            </a:r>
          </a:p>
          <a:p>
            <a:pPr lvl="1"/>
            <a:r>
              <a:rPr dirty="0"/>
              <a:t>A division by zero?</a:t>
            </a:r>
          </a:p>
          <a:p>
            <a:pPr lvl="1"/>
            <a:r>
              <a:rPr dirty="0"/>
              <a:t>Dereferencing a null pointer ?</a:t>
            </a:r>
          </a:p>
          <a:p>
            <a:pPr lvl="1"/>
            <a:r>
              <a:rPr dirty="0"/>
              <a:t>Corrupting a block of memory ? </a:t>
            </a:r>
          </a:p>
          <a:p>
            <a:pPr lvl="1"/>
            <a:r>
              <a:rPr dirty="0"/>
              <a:t>Access a bad file descriptor ?</a:t>
            </a:r>
          </a:p>
        </p:txBody>
      </p:sp>
      <p:sp>
        <p:nvSpPr>
          <p:cNvPr id="406" name="The entire process crashes and burns!"/>
          <p:cNvSpPr txBox="1"/>
          <p:nvPr/>
        </p:nvSpPr>
        <p:spPr>
          <a:xfrm>
            <a:off x="2072501" y="7556824"/>
            <a:ext cx="8859798" cy="71814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The entire process crashes and burns!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7984A-8933-45F0-9B64-CD59636CC4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8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2268209"/>
            <a:ext cx="8186738" cy="5681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Disadvantages of threads: Shared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426" y="9333900"/>
            <a:ext cx="399308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1" indent="0" rtl="0" latinLnBrk="1" hangingPunct="0"/>
            <a:r>
              <a:rPr lang="en-US" altLang="en-US" sz="1600" dirty="0">
                <a:solidFill>
                  <a:schemeClr val="bg1">
                    <a:lumMod val="90000"/>
                  </a:schemeClr>
                </a:solidFill>
                <a:latin typeface="+mn-lt"/>
              </a:rPr>
              <a:t>https://computing.llnl.gov/tutorials/pthreads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673100" y="8490881"/>
            <a:ext cx="818673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You may not be aware of shared resources!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287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However, Sharing is Unsafe</a:t>
            </a:r>
            <a:br>
              <a:rPr lang="en-US" dirty="0"/>
            </a:br>
            <a:r>
              <a:rPr lang="en-US" dirty="0"/>
              <a:t>A simple counting program…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4618-15D3-4854-9C62-DD9451BD8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190809"/>
            <a:ext cx="12376720" cy="707886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stdio.h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stdlib.h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pthread.h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long count = 0;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void* increase(void *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){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long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*(long *)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for (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++)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    count++;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pthread_exit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lvl="0" algn="l" defTabSz="457200">
              <a:defRPr sz="1800"/>
            </a:pPr>
            <a:endParaRPr lang="en-US" sz="20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int main(int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, char*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[]){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pthread_t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tid1, tid2;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long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atol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argc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&gt;= 2 ?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argv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[1] : "100");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pthread_create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(&amp;tid1, NULL, increase, &amp;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pthread_create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(&amp;tid2, NULL, increase, &amp;</a:t>
            </a:r>
            <a:r>
              <a:rPr lang="en-US" sz="2000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inc</a:t>
            </a:r>
            <a:r>
              <a:rPr lang="en-US" sz="2000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pthread_join</a:t>
            </a: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(tid1, 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pthread_join</a:t>
            </a:r>
            <a:r>
              <a:rPr lang="en-US" sz="2000" dirty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(tid2, NULL);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("counter is %</a:t>
            </a:r>
            <a:r>
              <a:rPr lang="en-US" sz="20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ld</a:t>
            </a: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\n", count);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   return 0;</a:t>
            </a:r>
          </a:p>
          <a:p>
            <a:pPr lvl="0" algn="l" defTabSz="457200">
              <a:defRPr sz="1800"/>
            </a:pPr>
            <a:r>
              <a:rPr lang="en-US" sz="20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977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4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5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6" name="Consider two threads each doing the following with cnt = 10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Consider two threads each doing the following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28" name="void increase(int cnt) {…"/>
          <p:cNvSpPr txBox="1"/>
          <p:nvPr/>
        </p:nvSpPr>
        <p:spPr>
          <a:xfrm>
            <a:off x="1289083" y="4794250"/>
            <a:ext cx="4108192" cy="1625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increase(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cnt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&lt;</a:t>
            </a:r>
            <a:r>
              <a:rPr>
                <a:solidFill>
                  <a:srgbClr val="788E95"/>
                </a:solidFill>
              </a:rPr>
              <a:t>cnt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429" name="void increase(int cnt) {…"/>
          <p:cNvSpPr txBox="1"/>
          <p:nvPr/>
        </p:nvSpPr>
        <p:spPr>
          <a:xfrm>
            <a:off x="7861500" y="4794250"/>
            <a:ext cx="4108192" cy="16256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6A700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t>increase(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cnt</a:t>
            </a:r>
            <a: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t> 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6A8188"/>
                </a:solidFill>
              </a:rPr>
              <a:t>(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&lt;</a:t>
            </a:r>
            <a:r>
              <a:rPr>
                <a:solidFill>
                  <a:srgbClr val="788E95"/>
                </a:solidFill>
              </a:rPr>
              <a:t>cnt</a:t>
            </a:r>
            <a:r>
              <a:rPr>
                <a:solidFill>
                  <a:srgbClr val="6A8188"/>
                </a:solidFill>
              </a:rPr>
              <a:t>;</a:t>
            </a:r>
            <a:r>
              <a:rPr>
                <a:solidFill>
                  <a:srgbClr val="788E95"/>
                </a:solidFill>
              </a:rPr>
              <a:t>i</a:t>
            </a:r>
            <a:r>
              <a:rPr>
                <a:solidFill>
                  <a:srgbClr val="6A8188"/>
                </a:solidFill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6A8188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0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430" name="int x = 0;"/>
          <p:cNvSpPr txBox="1"/>
          <p:nvPr/>
        </p:nvSpPr>
        <p:spPr>
          <a:xfrm>
            <a:off x="4448304" y="3359181"/>
            <a:ext cx="4108192" cy="406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88E95"/>
                </a:solidFill>
              </a:rPr>
              <a:t>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A8188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6A8188"/>
                </a:solidFill>
              </a:rPr>
              <a:t>;</a:t>
            </a:r>
          </a:p>
        </p:txBody>
      </p:sp>
      <p:pic>
        <p:nvPicPr>
          <p:cNvPr id="4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6" y="5627779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78" y="5627779"/>
            <a:ext cx="758933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What will happen ?"/>
          <p:cNvSpPr txBox="1"/>
          <p:nvPr/>
        </p:nvSpPr>
        <p:spPr>
          <a:xfrm>
            <a:off x="4366006" y="7649954"/>
            <a:ext cx="427278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will happen 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happening?</a:t>
            </a:r>
          </a:p>
        </p:txBody>
      </p:sp>
      <p:sp>
        <p:nvSpPr>
          <p:cNvPr id="4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1" name="The addition…"/>
          <p:cNvSpPr txBox="1">
            <a:spLocks noGrp="1"/>
          </p:cNvSpPr>
          <p:nvPr>
            <p:ph type="body" idx="1"/>
          </p:nvPr>
        </p:nvSpPr>
        <p:spPr>
          <a:xfrm>
            <a:off x="571500" y="2270188"/>
            <a:ext cx="11861800" cy="6565901"/>
          </a:xfrm>
          <a:prstGeom prst="rect">
            <a:avLst/>
          </a:prstGeom>
        </p:spPr>
        <p:txBody>
          <a:bodyPr/>
          <a:lstStyle/>
          <a:p>
            <a:r>
              <a:rPr dirty="0"/>
              <a:t>The addition</a:t>
            </a:r>
          </a:p>
          <a:p>
            <a:endParaRPr dirty="0"/>
          </a:p>
          <a:p>
            <a:endParaRPr dirty="0"/>
          </a:p>
          <a:p>
            <a:pPr lvl="1"/>
            <a:endParaRPr lang="en-US" dirty="0"/>
          </a:p>
          <a:p>
            <a:pPr lvl="1"/>
            <a:r>
              <a:rPr dirty="0"/>
              <a:t>Becomes more complex in assembly</a:t>
            </a:r>
          </a:p>
          <a:p>
            <a:pPr lvl="1"/>
            <a:r>
              <a:rPr dirty="0"/>
              <a:t>Something like  (pseudo-code)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53" name="void increase(int cnt) {…"/>
          <p:cNvSpPr txBox="1"/>
          <p:nvPr/>
        </p:nvSpPr>
        <p:spPr>
          <a:xfrm>
            <a:off x="3859724" y="2281626"/>
            <a:ext cx="4108192" cy="231858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 increase(int 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cnt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int 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for(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=0;i&lt;</a:t>
            </a:r>
            <a:r>
              <a:rPr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cnt;i</a:t>
            </a:r>
            <a:r>
              <a:rPr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++)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  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4" name="void increase(int cnt) {…"/>
          <p:cNvSpPr txBox="1"/>
          <p:nvPr/>
        </p:nvSpPr>
        <p:spPr>
          <a:xfrm>
            <a:off x="3859724" y="6739068"/>
            <a:ext cx="4108192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//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LOAD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ADD  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STORE RAX, &amp;x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happening?</a:t>
            </a:r>
          </a:p>
        </p:txBody>
      </p:sp>
      <p:sp>
        <p:nvSpPr>
          <p:cNvPr id="4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9" name="Threads execute this concurrently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6995734" cy="6565900"/>
          </a:xfrm>
          <a:prstGeom prst="rect">
            <a:avLst/>
          </a:prstGeom>
        </p:spPr>
        <p:txBody>
          <a:bodyPr/>
          <a:lstStyle/>
          <a:p>
            <a:r>
              <a:rPr dirty="0"/>
              <a:t>Threads execute this concurrently</a:t>
            </a:r>
            <a:endParaRPr lang="en-US" dirty="0"/>
          </a:p>
          <a:p>
            <a:r>
              <a:rPr lang="en-US" dirty="0"/>
              <a:t>Even on a single core, the execution of a thread can be interrupted</a:t>
            </a:r>
            <a:endParaRPr dirty="0"/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62" name="Core 1"/>
          <p:cNvSpPr txBox="1"/>
          <p:nvPr/>
        </p:nvSpPr>
        <p:spPr>
          <a:xfrm>
            <a:off x="1766783" y="4613702"/>
            <a:ext cx="67326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T</a:t>
            </a:r>
            <a:r>
              <a:rPr dirty="0"/>
              <a:t>1</a:t>
            </a:r>
          </a:p>
        </p:txBody>
      </p:sp>
      <p:sp>
        <p:nvSpPr>
          <p:cNvPr id="463" name="Core 2"/>
          <p:cNvSpPr txBox="1"/>
          <p:nvPr/>
        </p:nvSpPr>
        <p:spPr>
          <a:xfrm>
            <a:off x="6641630" y="4613702"/>
            <a:ext cx="67326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T</a:t>
            </a:r>
            <a:r>
              <a:rPr dirty="0"/>
              <a:t>2</a:t>
            </a:r>
          </a:p>
        </p:txBody>
      </p:sp>
      <p:pic>
        <p:nvPicPr>
          <p:cNvPr id="4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946" y="4026924"/>
            <a:ext cx="758934" cy="757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94" y="4026924"/>
            <a:ext cx="75893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LOAD RAX, &amp;x…"/>
          <p:cNvSpPr txBox="1"/>
          <p:nvPr/>
        </p:nvSpPr>
        <p:spPr>
          <a:xfrm>
            <a:off x="875852" y="5301025"/>
            <a:ext cx="2397463" cy="416524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/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LOAD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ADD 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STORE RAX, &amp;x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LOAD RAX, &amp;x…"/>
          <p:cNvSpPr txBox="1"/>
          <p:nvPr/>
        </p:nvSpPr>
        <p:spPr>
          <a:xfrm>
            <a:off x="6032788" y="5566372"/>
            <a:ext cx="2397463" cy="33650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LOAD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ADD  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</a:rPr>
              <a:t> 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STORE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…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4" name="void increase(int cnt) {…">
            <a:extLst>
              <a:ext uri="{FF2B5EF4-FFF2-40B4-BE49-F238E27FC236}">
                <a16:creationId xmlns:a16="http://schemas.microsoft.com/office/drawing/2014/main" id="{3C10A221-D12E-4E82-A6AC-949985F4D719}"/>
              </a:ext>
            </a:extLst>
          </p:cNvPr>
          <p:cNvSpPr txBox="1"/>
          <p:nvPr/>
        </p:nvSpPr>
        <p:spPr>
          <a:xfrm>
            <a:off x="8325108" y="2722701"/>
            <a:ext cx="4108192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	//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</a:rPr>
              <a:t>x = x + </a:t>
            </a:r>
            <a:r>
              <a:rPr sz="2400" dirty="0">
                <a:solidFill>
                  <a:srgbClr val="E5493D"/>
                </a:solidFill>
                <a:latin typeface="Consolas" panose="020B0609020204030204" pitchFamily="49" charset="0"/>
              </a:rPr>
              <a:t>1</a:t>
            </a:r>
            <a:r>
              <a:rPr sz="2400" dirty="0">
                <a:solidFill>
                  <a:srgbClr val="6A8188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DCDEE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rgbClr val="6A8188"/>
              </a:solidFill>
              <a:latin typeface="Consolas" panose="020B0609020204030204" pitchFamily="49" charset="0"/>
            </a:endParaRP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LOAD RAX, &amp;x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ADD  RAX, 1</a:t>
            </a:r>
          </a:p>
          <a:p>
            <a:pPr algn="l" defTabSz="457200">
              <a:defRPr sz="20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rgbClr val="7030A0"/>
                </a:solidFill>
                <a:latin typeface="Consolas" panose="020B0609020204030204" pitchFamily="49" charset="0"/>
              </a:rPr>
              <a:t>		STORE RAX, &amp;x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27BD3-38AE-4797-AAF4-7F699F6C7881}"/>
              </a:ext>
            </a:extLst>
          </p:cNvPr>
          <p:cNvCxnSpPr>
            <a:cxnSpLocks/>
          </p:cNvCxnSpPr>
          <p:nvPr/>
        </p:nvCxnSpPr>
        <p:spPr>
          <a:xfrm>
            <a:off x="3414054" y="6458358"/>
            <a:ext cx="2356125" cy="31531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52BE96-F203-477D-8753-BD345DBF5F69}"/>
              </a:ext>
            </a:extLst>
          </p:cNvPr>
          <p:cNvCxnSpPr>
            <a:cxnSpLocks/>
          </p:cNvCxnSpPr>
          <p:nvPr/>
        </p:nvCxnSpPr>
        <p:spPr>
          <a:xfrm flipH="1">
            <a:off x="3414055" y="7785100"/>
            <a:ext cx="2356124" cy="65470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19570E-0B23-4261-B3EB-D75FE53F3BB2}"/>
              </a:ext>
            </a:extLst>
          </p:cNvPr>
          <p:cNvSpPr txBox="1"/>
          <p:nvPr/>
        </p:nvSpPr>
        <p:spPr>
          <a:xfrm>
            <a:off x="3752193" y="5296174"/>
            <a:ext cx="1755228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context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switching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</a:t>
            </a:r>
            <a:endParaRPr dirty="0"/>
          </a:p>
        </p:txBody>
      </p:sp>
      <p:sp>
        <p:nvSpPr>
          <p:cNvPr id="4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2" name="Even a simple computation sharing one integer can be wrong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Even sharing </a:t>
            </a:r>
            <a:r>
              <a:rPr lang="en-US" b="1" dirty="0">
                <a:solidFill>
                  <a:schemeClr val="accent1"/>
                </a:solidFill>
              </a:rPr>
              <a:t>a single</a:t>
            </a:r>
            <a:r>
              <a:rPr b="1" i="1" dirty="0">
                <a:solidFill>
                  <a:schemeClr val="accent1"/>
                </a:solidFill>
              </a:rPr>
              <a:t> integer</a:t>
            </a:r>
            <a:r>
              <a:rPr i="1" dirty="0"/>
              <a:t> </a:t>
            </a:r>
            <a:r>
              <a:rPr dirty="0"/>
              <a:t>can </a:t>
            </a:r>
            <a:r>
              <a:rPr lang="en-US" dirty="0"/>
              <a:t>go</a:t>
            </a:r>
            <a:r>
              <a:rPr dirty="0"/>
              <a:t> wrong!</a:t>
            </a:r>
          </a:p>
          <a:p>
            <a:r>
              <a:rPr dirty="0"/>
              <a:t>What to do ?</a:t>
            </a:r>
          </a:p>
          <a:p>
            <a:r>
              <a:rPr lang="en-US" dirty="0"/>
              <a:t>W</a:t>
            </a:r>
            <a:r>
              <a:rPr dirty="0"/>
              <a:t>e need</a:t>
            </a:r>
            <a:r>
              <a:rPr lang="en-US" dirty="0"/>
              <a:t> </a:t>
            </a:r>
            <a:r>
              <a:rPr lang="en-US" dirty="0" err="1"/>
              <a:t>coordinations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RULES</a:t>
            </a:r>
            <a:r>
              <a:rPr lang="en-US" dirty="0"/>
              <a:t> and </a:t>
            </a:r>
            <a:r>
              <a:rPr dirty="0"/>
              <a:t>PROTOCOLS</a:t>
            </a:r>
          </a:p>
          <a:p>
            <a:pPr lvl="1"/>
            <a:r>
              <a:rPr dirty="0"/>
              <a:t>T</a:t>
            </a:r>
            <a:r>
              <a:rPr lang="en-US" dirty="0"/>
              <a:t>o</a:t>
            </a:r>
            <a:r>
              <a:rPr dirty="0"/>
              <a:t> establish how to share </a:t>
            </a:r>
            <a:r>
              <a:rPr lang="en-US" dirty="0"/>
              <a:t>data </a:t>
            </a:r>
            <a:r>
              <a:rPr dirty="0"/>
              <a:t>safely and keep everyone happy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Remember the lesson!</a:t>
            </a:r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7" name="pasted-image.tif">
            <a:extLst>
              <a:ext uri="{FF2B5EF4-FFF2-40B4-BE49-F238E27FC236}">
                <a16:creationId xmlns:a16="http://schemas.microsoft.com/office/drawing/2014/main" id="{BE76519B-A089-4695-9F6E-7B16D13F1F2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98559" y="6527799"/>
            <a:ext cx="34417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he Road Ahe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Road Ahead</a:t>
            </a:r>
          </a:p>
        </p:txBody>
      </p:sp>
      <p:sp>
        <p:nvSpPr>
          <p:cNvPr id="52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5" name="What we will d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100"/>
              </a:spcBef>
            </a:pPr>
            <a:r>
              <a:rPr dirty="0"/>
              <a:t>What we will do</a:t>
            </a:r>
          </a:p>
          <a:p>
            <a:pPr lvl="1">
              <a:spcBef>
                <a:spcPts val="1100"/>
              </a:spcBef>
            </a:pPr>
            <a:r>
              <a:rPr dirty="0"/>
              <a:t>Define PROTOCOLS and DATA STRUCTURES to safely share</a:t>
            </a:r>
          </a:p>
          <a:p>
            <a:pPr>
              <a:spcBef>
                <a:spcPts val="1100"/>
              </a:spcBef>
            </a:pPr>
            <a:r>
              <a:rPr dirty="0"/>
              <a:t>Examples</a:t>
            </a:r>
          </a:p>
          <a:p>
            <a:pPr lvl="1">
              <a:spcBef>
                <a:spcPts val="1100"/>
              </a:spcBef>
            </a:pPr>
            <a:r>
              <a:rPr dirty="0"/>
              <a:t>Mutexes / Spinlocks</a:t>
            </a:r>
          </a:p>
          <a:p>
            <a:pPr lvl="1">
              <a:spcBef>
                <a:spcPts val="1100"/>
              </a:spcBef>
            </a:pPr>
            <a:r>
              <a:rPr dirty="0"/>
              <a:t>Conditions</a:t>
            </a:r>
            <a:endParaRPr lang="en-US" dirty="0"/>
          </a:p>
          <a:p>
            <a:pPr lvl="1">
              <a:spcBef>
                <a:spcPts val="1100"/>
              </a:spcBef>
            </a:pPr>
            <a:endParaRPr dirty="0"/>
          </a:p>
          <a:p>
            <a:pPr lvl="1">
              <a:spcBef>
                <a:spcPts val="1100"/>
              </a:spcBef>
            </a:pPr>
            <a:r>
              <a:rPr lang="en-US" dirty="0"/>
              <a:t>Semaphores</a:t>
            </a:r>
          </a:p>
          <a:p>
            <a:pPr lvl="1">
              <a:spcBef>
                <a:spcPts val="1100"/>
              </a:spcBef>
            </a:pPr>
            <a:r>
              <a:rPr dirty="0"/>
              <a:t>Barriers</a:t>
            </a:r>
            <a:endParaRPr lang="en-US" dirty="0"/>
          </a:p>
          <a:p>
            <a:pPr lvl="1">
              <a:spcBef>
                <a:spcPts val="1100"/>
              </a:spcBef>
            </a:pPr>
            <a:r>
              <a:rPr dirty="0"/>
              <a:t>Producer / Consumer</a:t>
            </a:r>
          </a:p>
          <a:p>
            <a:pPr lvl="1">
              <a:spcBef>
                <a:spcPts val="1100"/>
              </a:spcBef>
            </a:pPr>
            <a:r>
              <a:rPr dirty="0"/>
              <a:t>Reader / Writer</a:t>
            </a:r>
          </a:p>
          <a:p>
            <a:pPr lvl="1">
              <a:spcBef>
                <a:spcPts val="1100"/>
              </a:spcBef>
            </a:pPr>
            <a:r>
              <a:rPr dirty="0"/>
              <a:t>…</a:t>
            </a:r>
          </a:p>
        </p:txBody>
      </p:sp>
      <p:sp>
        <p:nvSpPr>
          <p:cNvPr id="5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544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Compile and link with '-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 </a:t>
            </a:r>
            <a:r>
              <a:rPr lang="en-US" sz="2400" dirty="0" err="1">
                <a:latin typeface="Consolas" panose="020B06090202040302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</a:rPr>
              <a:t>* thread,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				</a:t>
            </a:r>
            <a:r>
              <a:rPr lang="en-US" sz="2400" dirty="0" err="1">
                <a:latin typeface="Consolas" panose="020B0609020204030204" pitchFamily="49" charset="0"/>
              </a:rPr>
              <a:t>pthread_attr_t</a:t>
            </a:r>
            <a:r>
              <a:rPr lang="en-US" sz="2400" dirty="0">
                <a:latin typeface="Consolas" panose="020B0609020204030204" pitchFamily="49" charset="0"/>
              </a:rPr>
              <a:t>* 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					void* (*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start_routine</a:t>
            </a:r>
            <a:r>
              <a:rPr lang="en-US" sz="2400" dirty="0">
                <a:latin typeface="Consolas" panose="020B0609020204030204" pitchFamily="49" charset="0"/>
              </a:rPr>
              <a:t>)(void*),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					void*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Terminating itself or return from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start_routine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void	</a:t>
            </a:r>
            <a:r>
              <a:rPr lang="en-US" sz="2400" dirty="0" err="1">
                <a:latin typeface="Consolas" panose="020B0609020204030204" pitchFamily="49" charset="0"/>
              </a:rPr>
              <a:t>pthread_exit</a:t>
            </a:r>
            <a:r>
              <a:rPr lang="en-US" sz="2400" dirty="0">
                <a:latin typeface="Consolas" panose="020B0609020204030204" pitchFamily="49" charset="0"/>
              </a:rPr>
              <a:t>(void *</a:t>
            </a:r>
            <a:r>
              <a:rPr lang="en-US" sz="2400" dirty="0" err="1">
                <a:latin typeface="Consolas" panose="020B0609020204030204" pitchFamily="49" charset="0"/>
              </a:rPr>
              <a:t>retval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avoid zombie threads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	</a:t>
            </a:r>
            <a:r>
              <a:rPr lang="en-US" sz="2400" dirty="0" err="1">
                <a:latin typeface="Consolas" panose="020B0609020204030204" pitchFamily="49" charset="0"/>
              </a:rPr>
              <a:t>pthread_join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</a:rPr>
              <a:t> thread, void ** </a:t>
            </a:r>
            <a:r>
              <a:rPr lang="en-US" sz="2400" dirty="0" err="1">
                <a:latin typeface="Consolas" panose="020B0609020204030204" pitchFamily="49" charset="0"/>
              </a:rPr>
              <a:t>retval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686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How unsafe can this be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unsafe can this be ? </a:t>
            </a:r>
          </a:p>
        </p:txBody>
      </p:sp>
      <p:sp>
        <p:nvSpPr>
          <p:cNvPr id="4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0" name="Lots of subtle iss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Lots of subtle issues</a:t>
            </a:r>
          </a:p>
          <a:p>
            <a:pPr lvl="1"/>
            <a:r>
              <a:rPr dirty="0"/>
              <a:t>It is very easy to get it wrong.</a:t>
            </a:r>
          </a:p>
          <a:p>
            <a:r>
              <a:rPr dirty="0"/>
              <a:t>Good multi-threading programming must be disciplined</a:t>
            </a:r>
          </a:p>
          <a:p>
            <a:pPr lvl="1"/>
            <a:r>
              <a:rPr dirty="0"/>
              <a:t>Good code</a:t>
            </a:r>
          </a:p>
          <a:p>
            <a:pPr lvl="1"/>
            <a:r>
              <a:rPr dirty="0"/>
              <a:t>Good practice</a:t>
            </a:r>
          </a:p>
          <a:p>
            <a:pPr lvl="1"/>
            <a:r>
              <a:rPr dirty="0"/>
              <a:t>Good synchronization</a:t>
            </a:r>
          </a:p>
          <a:p>
            <a:pPr lvl="1"/>
            <a:r>
              <a:rPr dirty="0"/>
              <a:t>Low overhead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137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</p:spTree>
    <p:extLst>
      <p:ext uri="{BB962C8B-B14F-4D97-AF65-F5344CB8AC3E}">
        <p14:creationId xmlns:p14="http://schemas.microsoft.com/office/powerpoint/2010/main" val="25643401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Detaching a thread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8E58F-CAAC-4EF6-84CF-8B95BB3DB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int </a:t>
            </a:r>
            <a:r>
              <a:rPr lang="en-US" alt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pthread_detach</a:t>
            </a:r>
            <a:r>
              <a:rPr lang="en-US" altLang="en-US" sz="3200" dirty="0"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latin typeface="Consolas" panose="020B0609020204030204" pitchFamily="49" charset="0"/>
              </a:rPr>
              <a:t>pthread_t</a:t>
            </a: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latin typeface="Consolas" panose="020B0609020204030204" pitchFamily="49" charset="0"/>
              </a:rPr>
              <a:t>tid</a:t>
            </a:r>
            <a:r>
              <a:rPr lang="en-US" altLang="en-US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The "parent" thread doesn’t need to wait</a:t>
            </a:r>
          </a:p>
          <a:p>
            <a:pPr marL="0" indent="0">
              <a:buNone/>
            </a:pPr>
            <a:r>
              <a:rPr lang="en-US" altLang="en-US" sz="2800" dirty="0"/>
              <a:t>A thread can detach another thread</a:t>
            </a:r>
          </a:p>
          <a:p>
            <a:pPr marL="0" indent="0">
              <a:buNone/>
            </a:pPr>
            <a:r>
              <a:rPr lang="en-US" altLang="en-US" sz="2800" dirty="0"/>
              <a:t>When a detached thread terminates, its resources are automatically released</a:t>
            </a:r>
          </a:p>
          <a:p>
            <a:pPr lvl="1"/>
            <a:endParaRPr lang="en-US" altLang="en-US" sz="2400" b="1" dirty="0"/>
          </a:p>
          <a:p>
            <a:pPr marL="0" indent="0">
              <a:buNone/>
            </a:pPr>
            <a:r>
              <a:rPr lang="en-US" altLang="en-US" sz="2800" dirty="0"/>
              <a:t>A thread can detach itself: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			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pthread_detach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pthread_self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2800" dirty="0"/>
              <a:t>Only threads created as </a:t>
            </a:r>
            <a:r>
              <a:rPr lang="en-US" altLang="en-US" sz="2800" b="1" dirty="0"/>
              <a:t>joinable</a:t>
            </a:r>
            <a:r>
              <a:rPr lang="en-US" altLang="en-US" sz="2800" dirty="0"/>
              <a:t> and not detached can be joined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5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Passing Arguments to Threads - 1</a:t>
            </a:r>
            <a:endParaRPr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114920"/>
            <a:ext cx="12376720" cy="735586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	  8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char* message;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sleep(1 + 5*(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2) );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("Thread #%d: %s  length=%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-&gt;message,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-&gt;message));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6600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Passing Arguments to Threads - 2</a:t>
            </a:r>
            <a:endParaRPr sz="4000" dirty="0"/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60" name="Shape 260"/>
          <p:cNvSpPr/>
          <p:nvPr/>
        </p:nvSpPr>
        <p:spPr>
          <a:xfrm>
            <a:off x="2592876" y="4673600"/>
            <a:ext cx="724000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20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314040" y="2812498"/>
            <a:ext cx="12512960" cy="590931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threads[NUM_THREADS];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char* messages[NUM_THREADS];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messages[0] = "English: Hello World!";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messages[1] = "French: Bonjour, le monde!";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messages[2] = "Spanish: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messages[3] = "Klingon: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messages[4] = "German: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Guten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Tag, Welt!";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messages[5] = "Russian: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Zdravstvuyte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messages[6] = "Japan: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Sekai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konnichiwa!";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messages[7] = "Latin: Orbis,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saluto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!";</a:t>
            </a:r>
          </a:p>
          <a:p>
            <a:pPr algn="l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continue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718577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CA5D-8188-4B5E-AB51-39FD5D82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Threads - 3</a:t>
            </a:r>
          </a:p>
        </p:txBody>
      </p:sp>
      <p:sp>
        <p:nvSpPr>
          <p:cNvPr id="4" name="Shape 261">
            <a:extLst>
              <a:ext uri="{FF2B5EF4-FFF2-40B4-BE49-F238E27FC236}">
                <a16:creationId xmlns:a16="http://schemas.microsoft.com/office/drawing/2014/main" id="{7BD77CC6-C35C-4740-8D9B-09AD40FFBAB9}"/>
              </a:ext>
            </a:extLst>
          </p:cNvPr>
          <p:cNvSpPr/>
          <p:nvPr/>
        </p:nvSpPr>
        <p:spPr>
          <a:xfrm>
            <a:off x="314040" y="2535500"/>
            <a:ext cx="12512960" cy="646330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for( t=0; t&lt;NUM_THREADS; t++ ) {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//set up struct for thread t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t;         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[t].message = messages[t];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("Creating thread #%d\n", 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(&amp;threads[t], NULL,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(void*)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thread_data_array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("ERROR; return code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is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exit(-1);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("Detaching thread #%d\n", t);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threads[t] );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detach a thread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("ERROR; return code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pthread_detach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is %d\n",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exit(-1);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63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thread as detached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When calling </a:t>
            </a:r>
            <a:r>
              <a:rPr lang="en-US" altLang="en-US" dirty="0" err="1"/>
              <a:t>pthread_create</a:t>
            </a:r>
            <a:r>
              <a:rPr lang="en-US" altLang="en-US" dirty="0"/>
              <a:t>(), one of the attributes defines whether the thread is joinable or detached</a:t>
            </a:r>
          </a:p>
          <a:p>
            <a:pPr lvl="1"/>
            <a:r>
              <a:rPr lang="en-US" altLang="en-US" dirty="0"/>
              <a:t>By default (NULL attribute) threads are created as joinable 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tid</a:t>
            </a:r>
            <a:r>
              <a:rPr lang="en-US" altLang="en-US" sz="2400" dirty="0">
                <a:latin typeface="Consolas" panose="020B0609020204030204" pitchFamily="49" charset="0"/>
              </a:rPr>
              <a:t>; void * </a:t>
            </a:r>
            <a:r>
              <a:rPr lang="en-US" altLang="en-US" sz="2400" dirty="0" err="1">
                <a:latin typeface="Consolas" panose="020B0609020204030204" pitchFamily="49" charset="0"/>
              </a:rPr>
              <a:t>arg</a:t>
            </a:r>
            <a:r>
              <a:rPr lang="en-US" altLang="en-US" sz="2400" dirty="0">
                <a:latin typeface="Consolas" panose="020B0609020204030204" pitchFamily="49" charset="0"/>
              </a:rPr>
              <a:t>;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// thread id and argument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pthread_attr_t</a:t>
            </a:r>
            <a:r>
              <a:rPr lang="en-US" altLang="en-US" sz="2400" dirty="0"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</a:rPr>
              <a:t>attr</a:t>
            </a:r>
            <a:r>
              <a:rPr lang="en-US" altLang="en-US" sz="2400" dirty="0">
                <a:latin typeface="Consolas" panose="020B0609020204030204" pitchFamily="49" charset="0"/>
              </a:rPr>
              <a:t>; 		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an attribute variable</a:t>
            </a:r>
          </a:p>
          <a:p>
            <a:pPr marL="0" indent="0"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pthread_attr_init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with default attributes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set detach state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pthread_attr_setdetachstate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, PTHREAD_CREATE_DETACHED);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pthread_create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tid</a:t>
            </a:r>
            <a:r>
              <a:rPr lang="en-US" altLang="en-US" sz="2400" dirty="0">
                <a:latin typeface="Consolas" panose="020B0609020204030204" pitchFamily="49" charset="0"/>
              </a:rPr>
              <a:t>, &amp;</a:t>
            </a:r>
            <a:r>
              <a:rPr lang="en-US" altLang="en-US" sz="2400" dirty="0" err="1">
                <a:latin typeface="Consolas" panose="020B0609020204030204" pitchFamily="49" charset="0"/>
              </a:rPr>
              <a:t>tattr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start_routine</a:t>
            </a:r>
            <a:r>
              <a:rPr lang="en-US" altLang="en-US" sz="2400" dirty="0"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</a:rPr>
              <a:t>arg</a:t>
            </a:r>
            <a:r>
              <a:rPr lang="en-US" altLang="en-US" sz="2400" dirty="0"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create thread</a:t>
            </a: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</a:rPr>
              <a:t>pthread_attr_destroy</a:t>
            </a:r>
            <a:r>
              <a:rPr lang="en-US" altLang="en-US" sz="2400" dirty="0">
                <a:latin typeface="Consolas" panose="020B0609020204030204" pitchFamily="49" charset="0"/>
              </a:rPr>
              <a:t>(&amp;</a:t>
            </a:r>
            <a:r>
              <a:rPr lang="en-US" altLang="en-US" sz="2400" dirty="0" err="1">
                <a:latin typeface="Consolas" panose="020B0609020204030204" pitchFamily="49" charset="0"/>
              </a:rPr>
              <a:t>attr</a:t>
            </a:r>
            <a:r>
              <a:rPr lang="en-US" altLang="en-US" sz="2400" dirty="0"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destroy the attribute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94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create a thread as detached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3200" dirty="0"/>
              <a:t>Use the </a:t>
            </a:r>
            <a:r>
              <a:rPr lang="en-US" sz="3200" dirty="0" err="1"/>
              <a:t>attr</a:t>
            </a:r>
            <a:r>
              <a:rPr lang="en-US" sz="3200" dirty="0"/>
              <a:t> argument in </a:t>
            </a:r>
            <a:r>
              <a:rPr lang="en-US" sz="3200" dirty="0" err="1"/>
              <a:t>pthread_create</a:t>
            </a:r>
            <a:r>
              <a:rPr lang="en-US" sz="3200" dirty="0"/>
              <a:t>()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  <a:defRPr/>
            </a:pPr>
            <a:r>
              <a:rPr lang="en-US" sz="3200" b="1" dirty="0"/>
              <a:t>4 step process: </a:t>
            </a: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Declare a </a:t>
            </a:r>
            <a:r>
              <a:rPr lang="en-US" sz="3200" dirty="0" err="1"/>
              <a:t>pthread</a:t>
            </a:r>
            <a:r>
              <a:rPr lang="en-US" sz="3200" dirty="0"/>
              <a:t> attribute variable of the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sz="3200" dirty="0"/>
              <a:t> data type </a:t>
            </a:r>
            <a:br>
              <a:rPr lang="en-US" sz="3200" dirty="0"/>
            </a:b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Initialize the attribute variable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pthread_attr_init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Set the attribute detached status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pthread_attr_setdetachstate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1200" dirty="0"/>
          </a:p>
          <a:p>
            <a:pPr marL="650230" indent="-650230">
              <a:buFont typeface="+mj-lt"/>
              <a:buAutoNum type="arabicPeriod"/>
              <a:defRPr/>
            </a:pPr>
            <a:r>
              <a:rPr lang="en-US" sz="3200" dirty="0"/>
              <a:t>When done, free library resources used by the attribute with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pthread_attr_destroy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040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Virtual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Virtual Address Space</a:t>
            </a:r>
          </a:p>
        </p:txBody>
      </p:sp>
      <p:sp>
        <p:nvSpPr>
          <p:cNvPr id="29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3" name="Rectangle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4" name="0xffffffff"/>
          <p:cNvSpPr txBox="1"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0xffffffff</a:t>
            </a:r>
          </a:p>
        </p:txBody>
      </p:sp>
      <p:sp>
        <p:nvSpPr>
          <p:cNvPr id="305" name="0x00000000"/>
          <p:cNvSpPr txBox="1"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0x00000000</a:t>
            </a:r>
          </a:p>
        </p:txBody>
      </p:sp>
      <p:sp>
        <p:nvSpPr>
          <p:cNvPr id="306" name="Rectangle"/>
          <p:cNvSpPr/>
          <p:nvPr/>
        </p:nvSpPr>
        <p:spPr>
          <a:xfrm>
            <a:off x="9037030" y="8253790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7" name="Rectangle"/>
          <p:cNvSpPr/>
          <p:nvPr/>
        </p:nvSpPr>
        <p:spPr>
          <a:xfrm>
            <a:off x="9037030" y="8005692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8" name="Rectangle"/>
          <p:cNvSpPr/>
          <p:nvPr/>
        </p:nvSpPr>
        <p:spPr>
          <a:xfrm>
            <a:off x="9037030" y="3395445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09" name="Arrow"/>
          <p:cNvSpPr/>
          <p:nvPr/>
        </p:nvSpPr>
        <p:spPr>
          <a:xfrm rot="5400000">
            <a:off x="10138916" y="375725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0" name="Rectangle"/>
          <p:cNvSpPr/>
          <p:nvPr/>
        </p:nvSpPr>
        <p:spPr>
          <a:xfrm>
            <a:off x="9037030" y="7398548"/>
            <a:ext cx="3473772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1" name="Arrow"/>
          <p:cNvSpPr/>
          <p:nvPr/>
        </p:nvSpPr>
        <p:spPr>
          <a:xfrm rot="16200000">
            <a:off x="10138916" y="637518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12" name="Process with one thread"/>
          <p:cNvSpPr txBox="1"/>
          <p:nvPr/>
        </p:nvSpPr>
        <p:spPr>
          <a:xfrm>
            <a:off x="520360" y="5280356"/>
            <a:ext cx="560730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FF0000"/>
                </a:solidFill>
              </a:rPr>
              <a:t>Process with one thread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56910-D026-4069-82C0-D138FF7BF7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22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Virtual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Address Space</a:t>
            </a:r>
            <a:r>
              <a:rPr lang="en-US" dirty="0"/>
              <a:t> with Multiple threads</a:t>
            </a:r>
            <a:endParaRPr dirty="0"/>
          </a:p>
        </p:txBody>
      </p:sp>
      <p:sp>
        <p:nvSpPr>
          <p:cNvPr id="31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7" name="Process with three threads"/>
          <p:cNvSpPr txBox="1"/>
          <p:nvPr/>
        </p:nvSpPr>
        <p:spPr>
          <a:xfrm>
            <a:off x="1199670" y="5311133"/>
            <a:ext cx="55656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>
                <a:solidFill>
                  <a:schemeClr val="accent1"/>
                </a:solidFill>
              </a:rPr>
              <a:t>Process with three threads</a:t>
            </a:r>
          </a:p>
        </p:txBody>
      </p:sp>
      <p:sp>
        <p:nvSpPr>
          <p:cNvPr id="320" name="Rectangle"/>
          <p:cNvSpPr/>
          <p:nvPr/>
        </p:nvSpPr>
        <p:spPr>
          <a:xfrm>
            <a:off x="9037030" y="2222626"/>
            <a:ext cx="3473772" cy="6840380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1" name="0xffffffff"/>
          <p:cNvSpPr txBox="1"/>
          <p:nvPr/>
        </p:nvSpPr>
        <p:spPr>
          <a:xfrm>
            <a:off x="6842716" y="2209926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0xffffffff</a:t>
            </a:r>
          </a:p>
        </p:txBody>
      </p:sp>
      <p:sp>
        <p:nvSpPr>
          <p:cNvPr id="322" name="0x00000000"/>
          <p:cNvSpPr txBox="1"/>
          <p:nvPr/>
        </p:nvSpPr>
        <p:spPr>
          <a:xfrm>
            <a:off x="6842716" y="8560929"/>
            <a:ext cx="217203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0x00000000</a:t>
            </a:r>
          </a:p>
        </p:txBody>
      </p:sp>
      <p:sp>
        <p:nvSpPr>
          <p:cNvPr id="323" name="Rectangle"/>
          <p:cNvSpPr/>
          <p:nvPr/>
        </p:nvSpPr>
        <p:spPr>
          <a:xfrm>
            <a:off x="9037030" y="8293548"/>
            <a:ext cx="3473772" cy="616152"/>
          </a:xfrm>
          <a:prstGeom prst="rect">
            <a:avLst/>
          </a:prstGeom>
          <a:solidFill>
            <a:srgbClr val="0433FF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4" name="Rectangle"/>
          <p:cNvSpPr/>
          <p:nvPr/>
        </p:nvSpPr>
        <p:spPr>
          <a:xfrm>
            <a:off x="9037030" y="8045450"/>
            <a:ext cx="3473772" cy="249023"/>
          </a:xfrm>
          <a:prstGeom prst="rect">
            <a:avLst/>
          </a:prstGeom>
          <a:solidFill>
            <a:srgbClr val="FF2F92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9037030" y="2560556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6" name="Arrow"/>
          <p:cNvSpPr/>
          <p:nvPr/>
        </p:nvSpPr>
        <p:spPr>
          <a:xfrm rot="5400000">
            <a:off x="10392088" y="2875500"/>
            <a:ext cx="763657" cy="757285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7" name="Rectangle"/>
          <p:cNvSpPr/>
          <p:nvPr/>
        </p:nvSpPr>
        <p:spPr>
          <a:xfrm>
            <a:off x="9037030" y="7438306"/>
            <a:ext cx="3473772" cy="616152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8" name="Arrow"/>
          <p:cNvSpPr/>
          <p:nvPr/>
        </p:nvSpPr>
        <p:spPr>
          <a:xfrm rot="16200000">
            <a:off x="10138916" y="64348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29" name="Rectangle"/>
          <p:cNvSpPr/>
          <p:nvPr/>
        </p:nvSpPr>
        <p:spPr>
          <a:xfrm>
            <a:off x="9037030" y="3891541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0" name="Arrow"/>
          <p:cNvSpPr/>
          <p:nvPr/>
        </p:nvSpPr>
        <p:spPr>
          <a:xfrm rot="5400000">
            <a:off x="10392088" y="4198565"/>
            <a:ext cx="763657" cy="757284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9037030" y="5161929"/>
            <a:ext cx="3473772" cy="385561"/>
          </a:xfrm>
          <a:prstGeom prst="rect">
            <a:avLst/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2" name="Arrow"/>
          <p:cNvSpPr/>
          <p:nvPr/>
        </p:nvSpPr>
        <p:spPr>
          <a:xfrm rot="5400000">
            <a:off x="10392088" y="5468953"/>
            <a:ext cx="763657" cy="757284"/>
          </a:xfrm>
          <a:prstGeom prst="rightArrow">
            <a:avLst>
              <a:gd name="adj1" fmla="val 32000"/>
              <a:gd name="adj2" fmla="val 64539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333" name="Each thread gets a stack…"/>
          <p:cNvSpPr txBox="1"/>
          <p:nvPr/>
        </p:nvSpPr>
        <p:spPr>
          <a:xfrm>
            <a:off x="318407" y="3322807"/>
            <a:ext cx="841737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100"/>
            </a:pPr>
            <a:r>
              <a:rPr sz="2800" b="1" dirty="0">
                <a:solidFill>
                  <a:schemeClr val="tx1"/>
                </a:solidFill>
              </a:rPr>
              <a:t>Each thread gets a stack</a:t>
            </a:r>
          </a:p>
          <a:p>
            <a:pPr>
              <a:defRPr sz="3100"/>
            </a:pPr>
            <a:r>
              <a:rPr sz="2800" dirty="0"/>
              <a:t>Stack</a:t>
            </a:r>
            <a:r>
              <a:rPr lang="en-US" sz="2800" dirty="0"/>
              <a:t>s</a:t>
            </a:r>
            <a:r>
              <a:rPr sz="2800" dirty="0"/>
              <a:t> have a max size</a:t>
            </a:r>
            <a:r>
              <a:rPr lang="en-US" sz="2800" dirty="0"/>
              <a:t> -- k</a:t>
            </a:r>
            <a:r>
              <a:rPr sz="2800" dirty="0"/>
              <a:t>eep</a:t>
            </a:r>
            <a:r>
              <a:rPr lang="en-US" sz="2800" dirty="0"/>
              <a:t>s</a:t>
            </a:r>
            <a:r>
              <a:rPr sz="2800" dirty="0"/>
              <a:t> stacks separated to avoid accidental overlap</a:t>
            </a:r>
          </a:p>
        </p:txBody>
      </p:sp>
      <p:sp>
        <p:nvSpPr>
          <p:cNvPr id="21" name="Each thread gets a stack…"/>
          <p:cNvSpPr txBox="1"/>
          <p:nvPr/>
        </p:nvSpPr>
        <p:spPr>
          <a:xfrm>
            <a:off x="2540174" y="7459423"/>
            <a:ext cx="397384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/>
            </a:pPr>
            <a:r>
              <a:rPr lang="en-US" sz="3200" dirty="0">
                <a:solidFill>
                  <a:srgbClr val="FF0000"/>
                </a:solidFill>
              </a:rPr>
              <a:t>Global data is shared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A1319-964B-4791-BFA6-1847480ABE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0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32-bit Impl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32-bit Implication</a:t>
            </a:r>
          </a:p>
        </p:txBody>
      </p:sp>
      <p:sp>
        <p:nvSpPr>
          <p:cNvPr id="33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37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38" name="Virtual Address Space size on 32-bit 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Address Space size on 32-bit OS</a:t>
            </a:r>
          </a:p>
          <a:p>
            <a:pPr lvl="1"/>
            <a:r>
              <a:rPr dirty="0"/>
              <a:t>Linux: 2G</a:t>
            </a:r>
          </a:p>
          <a:p>
            <a:pPr lvl="1"/>
            <a:r>
              <a:rPr dirty="0"/>
              <a:t>Windows: 1G</a:t>
            </a:r>
          </a:p>
          <a:p>
            <a:r>
              <a:rPr dirty="0"/>
              <a:t>Typical stack size  per thread</a:t>
            </a:r>
          </a:p>
          <a:p>
            <a:pPr lvl="1"/>
            <a:r>
              <a:rPr dirty="0"/>
              <a:t>8 M</a:t>
            </a:r>
            <a:r>
              <a:rPr lang="en-US" dirty="0"/>
              <a:t>b</a:t>
            </a:r>
            <a:endParaRPr dirty="0"/>
          </a:p>
          <a:p>
            <a:r>
              <a:rPr dirty="0"/>
              <a:t>Memory usage goes to</a:t>
            </a:r>
          </a:p>
          <a:p>
            <a:pPr lvl="1"/>
            <a:r>
              <a:rPr dirty="0"/>
              <a:t>Executable: 	~ 1 to 50 </a:t>
            </a:r>
            <a:r>
              <a:rPr lang="en-US" dirty="0"/>
              <a:t>Mb</a:t>
            </a:r>
            <a:endParaRPr dirty="0"/>
          </a:p>
          <a:p>
            <a:pPr lvl="1"/>
            <a:r>
              <a:rPr dirty="0"/>
              <a:t>Heap:			~ 1 to 200 </a:t>
            </a:r>
            <a:r>
              <a:rPr lang="en-US" dirty="0"/>
              <a:t>Mb</a:t>
            </a:r>
            <a:endParaRPr dirty="0"/>
          </a:p>
          <a:p>
            <a:pPr lvl="1"/>
            <a:r>
              <a:rPr dirty="0"/>
              <a:t>Stacks:		~  # threads * 8  → </a:t>
            </a:r>
            <a:r>
              <a:rPr b="1" dirty="0"/>
              <a:t>100 threads </a:t>
            </a:r>
            <a:r>
              <a:rPr dirty="0"/>
              <a:t>yield 800 </a:t>
            </a:r>
            <a:r>
              <a:rPr lang="en-US" dirty="0"/>
              <a:t>Mb</a:t>
            </a:r>
            <a:endParaRPr dirty="0"/>
          </a:p>
          <a:p>
            <a:r>
              <a:rPr dirty="0"/>
              <a:t>Total near the limit of the address space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00B1C-8CC0-4F79-8C07-8C798F529D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9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ircumventing the limi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Circumventing the limit?</a:t>
            </a:r>
          </a:p>
        </p:txBody>
      </p:sp>
      <p:sp>
        <p:nvSpPr>
          <p:cNvPr id="3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44" name="Several “ways” to hop alo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Use</a:t>
            </a:r>
            <a:r>
              <a:rPr dirty="0"/>
              <a:t> smaller stacks!  </a:t>
            </a:r>
            <a:endParaRPr lang="en-US" dirty="0"/>
          </a:p>
          <a:p>
            <a:pPr lvl="1">
              <a:spcBef>
                <a:spcPts val="400"/>
              </a:spcBef>
            </a:pPr>
            <a:r>
              <a:rPr lang="en-US" dirty="0"/>
              <a:t>B</a:t>
            </a:r>
            <a:r>
              <a:rPr dirty="0"/>
              <a:t>ut beware of recursion</a:t>
            </a:r>
          </a:p>
          <a:p>
            <a:pPr>
              <a:spcBef>
                <a:spcPts val="400"/>
              </a:spcBef>
            </a:pPr>
            <a:r>
              <a:rPr dirty="0"/>
              <a:t>Separate tasks in several process that </a:t>
            </a:r>
          </a:p>
          <a:p>
            <a:pPr lvl="1">
              <a:spcBef>
                <a:spcPts val="400"/>
              </a:spcBef>
            </a:pPr>
            <a:r>
              <a:rPr dirty="0"/>
              <a:t>Communicate via pipes</a:t>
            </a:r>
            <a:r>
              <a:rPr lang="en-US" dirty="0"/>
              <a:t> or </a:t>
            </a:r>
            <a:r>
              <a:rPr dirty="0"/>
              <a:t>shared virtual memory</a:t>
            </a:r>
          </a:p>
          <a:p>
            <a:pPr>
              <a:spcBef>
                <a:spcPts val="400"/>
              </a:spcBef>
            </a:pPr>
            <a:r>
              <a:rPr dirty="0"/>
              <a:t>Use a 64-bit OS</a:t>
            </a:r>
          </a:p>
          <a:p>
            <a:pPr lvl="1">
              <a:spcBef>
                <a:spcPts val="400"/>
              </a:spcBef>
            </a:pPr>
            <a:r>
              <a:rPr dirty="0"/>
              <a:t>Remember 8 </a:t>
            </a:r>
            <a:r>
              <a:rPr lang="en-US" dirty="0"/>
              <a:t>Mb</a:t>
            </a:r>
            <a:r>
              <a:rPr dirty="0"/>
              <a:t> = 2</a:t>
            </a:r>
            <a:r>
              <a:rPr baseline="31999" dirty="0"/>
              <a:t>23</a:t>
            </a:r>
          </a:p>
          <a:p>
            <a:pPr lvl="1">
              <a:spcBef>
                <a:spcPts val="400"/>
              </a:spcBef>
            </a:pPr>
            <a:r>
              <a:rPr dirty="0" err="1"/>
              <a:t>Adress</a:t>
            </a:r>
            <a:r>
              <a:rPr dirty="0"/>
              <a:t> space size   = 2</a:t>
            </a:r>
            <a:r>
              <a:rPr baseline="31999" dirty="0"/>
              <a:t>64</a:t>
            </a:r>
          </a:p>
          <a:p>
            <a:pPr lvl="1">
              <a:spcBef>
                <a:spcPts val="400"/>
              </a:spcBef>
            </a:pPr>
            <a:r>
              <a:rPr dirty="0"/>
              <a:t>Executable space: no more than 1/2 !</a:t>
            </a:r>
          </a:p>
          <a:p>
            <a:pPr lvl="2">
              <a:spcBef>
                <a:spcPts val="400"/>
              </a:spcBef>
            </a:pPr>
            <a:r>
              <a:rPr dirty="0"/>
              <a:t>What’s left is still  2</a:t>
            </a:r>
            <a:r>
              <a:rPr baseline="31999" dirty="0"/>
              <a:t>63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Enough room for 2</a:t>
            </a:r>
            <a:r>
              <a:rPr lang="en-US" baseline="30000" dirty="0"/>
              <a:t>40</a:t>
            </a:r>
            <a:r>
              <a:rPr lang="en-US" dirty="0"/>
              <a:t> </a:t>
            </a:r>
            <a:r>
              <a:rPr dirty="0"/>
              <a:t>stacks</a:t>
            </a:r>
            <a:r>
              <a:rPr lang="en-US" dirty="0"/>
              <a:t>!</a:t>
            </a:r>
            <a:r>
              <a:rPr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FF356-0918-4F37-9379-2B8A473BC3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16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2253066"/>
            <a:ext cx="11861800" cy="7170334"/>
          </a:xfrm>
        </p:spPr>
        <p:txBody>
          <a:bodyPr/>
          <a:lstStyle/>
          <a:p>
            <a:pPr algn="l"/>
            <a:r>
              <a:rPr lang="en-US" dirty="0"/>
              <a:t>Simpler programming model</a:t>
            </a:r>
          </a:p>
          <a:p>
            <a:pPr algn="l"/>
            <a:r>
              <a:rPr lang="en-US" dirty="0"/>
              <a:t>Easier to coordinate (shared address space, and data)</a:t>
            </a:r>
          </a:p>
          <a:p>
            <a:pPr algn="l"/>
            <a:r>
              <a:rPr lang="en-US" dirty="0"/>
              <a:t>Lighter weight than processes</a:t>
            </a:r>
          </a:p>
          <a:p>
            <a:pPr lvl="1"/>
            <a:r>
              <a:rPr lang="en-US" dirty="0"/>
              <a:t>Takes less resources than process to manage</a:t>
            </a:r>
          </a:p>
          <a:p>
            <a:pPr algn="l"/>
            <a:r>
              <a:rPr lang="en-US" dirty="0"/>
              <a:t>In case of substantial CPU and I/O, thread improves performance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threads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2600" y="2017713"/>
            <a:ext cx="6894512" cy="369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5461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8890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2319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15748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  <a:lvl6pPr marL="19177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6pPr>
            <a:lvl7pPr marL="22606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7pPr>
            <a:lvl8pPr marL="26035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8pPr>
            <a:lvl9pPr marL="29464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/>
            <a:r>
              <a:rPr lang="en-US" altLang="en-US" sz="2800" dirty="0"/>
              <a:t>Light-weight </a:t>
            </a:r>
          </a:p>
          <a:p>
            <a:pPr lvl="1" algn="l"/>
            <a:r>
              <a:rPr lang="en-US" altLang="en-US" sz="2800" dirty="0"/>
              <a:t>Lower overhead for thread creation</a:t>
            </a:r>
          </a:p>
          <a:p>
            <a:pPr lvl="1" algn="l"/>
            <a:r>
              <a:rPr lang="en-US" altLang="en-US" sz="2800" dirty="0"/>
              <a:t>Lower context switching overhead</a:t>
            </a:r>
          </a:p>
          <a:p>
            <a:pPr lvl="1" algn="l"/>
            <a:r>
              <a:rPr lang="en-US" altLang="en-US" sz="2800" dirty="0"/>
              <a:t>Fewer OS resources</a:t>
            </a:r>
          </a:p>
          <a:p>
            <a:pPr algn="l"/>
            <a:endParaRPr lang="en-US" alt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472396" y="4030512"/>
            <a:ext cx="8296660" cy="5652201"/>
            <a:chOff x="4216400" y="3763774"/>
            <a:chExt cx="8552656" cy="5919312"/>
          </a:xfrm>
        </p:grpSpPr>
        <p:sp>
          <p:nvSpPr>
            <p:cNvPr id="145" name="TextBox 144"/>
            <p:cNvSpPr txBox="1"/>
            <p:nvPr/>
          </p:nvSpPr>
          <p:spPr>
            <a:xfrm>
              <a:off x="8603751" y="9317789"/>
              <a:ext cx="4116289" cy="3652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lvl="1" indent="0" rtl="0" latinLnBrk="1" hangingPunct="0"/>
              <a:r>
                <a:rPr lang="en-US" altLang="en-US" sz="1600" dirty="0">
                  <a:solidFill>
                    <a:schemeClr val="bg1">
                      <a:lumMod val="90000"/>
                    </a:schemeClr>
                  </a:solidFill>
                  <a:latin typeface="+mn-lt"/>
                </a:rPr>
                <a:t>https://computing.llnl.gov/tutorials/pthreads</a:t>
              </a:r>
            </a:p>
          </p:txBody>
        </p:sp>
        <p:grpSp>
          <p:nvGrpSpPr>
            <p:cNvPr id="146" name="Group 5"/>
            <p:cNvGrpSpPr>
              <a:grpSpLocks/>
            </p:cNvGrpSpPr>
            <p:nvPr/>
          </p:nvGrpSpPr>
          <p:grpSpPr bwMode="auto">
            <a:xfrm>
              <a:off x="4216400" y="4281650"/>
              <a:ext cx="8552656" cy="5044381"/>
              <a:chOff x="-2" y="516"/>
              <a:chExt cx="5243" cy="3860"/>
            </a:xfrm>
          </p:grpSpPr>
          <p:grpSp>
            <p:nvGrpSpPr>
              <p:cNvPr id="147" name="Group 6"/>
              <p:cNvGrpSpPr>
                <a:grpSpLocks/>
              </p:cNvGrpSpPr>
              <p:nvPr/>
            </p:nvGrpSpPr>
            <p:grpSpPr bwMode="auto">
              <a:xfrm>
                <a:off x="0" y="518"/>
                <a:ext cx="5239" cy="3856"/>
                <a:chOff x="0" y="518"/>
                <a:chExt cx="5239" cy="3856"/>
              </a:xfrm>
            </p:grpSpPr>
            <p:grpSp>
              <p:nvGrpSpPr>
                <p:cNvPr id="149" name="Group 7"/>
                <p:cNvGrpSpPr>
                  <a:grpSpLocks/>
                </p:cNvGrpSpPr>
                <p:nvPr/>
              </p:nvGrpSpPr>
              <p:grpSpPr bwMode="auto">
                <a:xfrm>
                  <a:off x="0" y="518"/>
                  <a:ext cx="2687" cy="1266"/>
                  <a:chOff x="0" y="518"/>
                  <a:chExt cx="2687" cy="1266"/>
                </a:xfrm>
              </p:grpSpPr>
              <p:sp>
                <p:nvSpPr>
                  <p:cNvPr id="27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2687" cy="1266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Platform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8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18"/>
                    <a:ext cx="2687" cy="126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0" name="Group 10"/>
                <p:cNvGrpSpPr>
                  <a:grpSpLocks/>
                </p:cNvGrpSpPr>
                <p:nvPr/>
              </p:nvGrpSpPr>
              <p:grpSpPr bwMode="auto">
                <a:xfrm>
                  <a:off x="2687" y="518"/>
                  <a:ext cx="1335" cy="518"/>
                  <a:chOff x="2687" y="518"/>
                  <a:chExt cx="1335" cy="518"/>
                </a:xfrm>
              </p:grpSpPr>
              <p:sp>
                <p:nvSpPr>
                  <p:cNvPr id="27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518"/>
                    <a:ext cx="1335" cy="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fork()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518"/>
                    <a:ext cx="1335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1" name="Group 13"/>
                <p:cNvGrpSpPr>
                  <a:grpSpLocks/>
                </p:cNvGrpSpPr>
                <p:nvPr/>
              </p:nvGrpSpPr>
              <p:grpSpPr bwMode="auto">
                <a:xfrm>
                  <a:off x="3949" y="518"/>
                  <a:ext cx="1290" cy="518"/>
                  <a:chOff x="3949" y="518"/>
                  <a:chExt cx="1290" cy="518"/>
                </a:xfrm>
              </p:grpSpPr>
              <p:sp>
                <p:nvSpPr>
                  <p:cNvPr id="27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949" y="518"/>
                    <a:ext cx="1290" cy="51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 err="1">
                        <a:latin typeface="+mn-lt"/>
                        <a:cs typeface="Arial" charset="0"/>
                      </a:rPr>
                      <a:t>pthread_create</a:t>
                    </a:r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()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7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518"/>
                    <a:ext cx="121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2" name="Group 16"/>
                <p:cNvGrpSpPr>
                  <a:grpSpLocks/>
                </p:cNvGrpSpPr>
                <p:nvPr/>
              </p:nvGrpSpPr>
              <p:grpSpPr bwMode="auto">
                <a:xfrm>
                  <a:off x="2687" y="1036"/>
                  <a:ext cx="489" cy="748"/>
                  <a:chOff x="2687" y="1036"/>
                  <a:chExt cx="489" cy="748"/>
                </a:xfrm>
              </p:grpSpPr>
              <p:sp>
                <p:nvSpPr>
                  <p:cNvPr id="27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036"/>
                    <a:ext cx="489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real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7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036"/>
                    <a:ext cx="489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3" name="Group 19"/>
                <p:cNvGrpSpPr>
                  <a:grpSpLocks/>
                </p:cNvGrpSpPr>
                <p:nvPr/>
              </p:nvGrpSpPr>
              <p:grpSpPr bwMode="auto">
                <a:xfrm>
                  <a:off x="3176" y="1036"/>
                  <a:ext cx="423" cy="748"/>
                  <a:chOff x="3176" y="1036"/>
                  <a:chExt cx="423" cy="748"/>
                </a:xfrm>
              </p:grpSpPr>
              <p:sp>
                <p:nvSpPr>
                  <p:cNvPr id="2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036"/>
                    <a:ext cx="423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user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036"/>
                    <a:ext cx="423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4" name="Group 22"/>
                <p:cNvGrpSpPr>
                  <a:grpSpLocks/>
                </p:cNvGrpSpPr>
                <p:nvPr/>
              </p:nvGrpSpPr>
              <p:grpSpPr bwMode="auto">
                <a:xfrm>
                  <a:off x="3599" y="1036"/>
                  <a:ext cx="423" cy="748"/>
                  <a:chOff x="3599" y="1036"/>
                  <a:chExt cx="423" cy="748"/>
                </a:xfrm>
              </p:grpSpPr>
              <p:sp>
                <p:nvSpPr>
                  <p:cNvPr id="26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036"/>
                    <a:ext cx="423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sys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7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036"/>
                    <a:ext cx="423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5" name="Group 25"/>
                <p:cNvGrpSpPr>
                  <a:grpSpLocks/>
                </p:cNvGrpSpPr>
                <p:nvPr/>
              </p:nvGrpSpPr>
              <p:grpSpPr bwMode="auto">
                <a:xfrm>
                  <a:off x="4022" y="1036"/>
                  <a:ext cx="391" cy="748"/>
                  <a:chOff x="4022" y="1036"/>
                  <a:chExt cx="391" cy="748"/>
                </a:xfrm>
              </p:grpSpPr>
              <p:sp>
                <p:nvSpPr>
                  <p:cNvPr id="26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036"/>
                    <a:ext cx="391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real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6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036"/>
                    <a:ext cx="391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6" name="Group 28"/>
                <p:cNvGrpSpPr>
                  <a:grpSpLocks/>
                </p:cNvGrpSpPr>
                <p:nvPr/>
              </p:nvGrpSpPr>
              <p:grpSpPr bwMode="auto">
                <a:xfrm>
                  <a:off x="4413" y="1036"/>
                  <a:ext cx="439" cy="748"/>
                  <a:chOff x="4413" y="1036"/>
                  <a:chExt cx="439" cy="748"/>
                </a:xfrm>
              </p:grpSpPr>
              <p:sp>
                <p:nvSpPr>
                  <p:cNvPr id="26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036"/>
                    <a:ext cx="439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>
                        <a:latin typeface="+mn-lt"/>
                        <a:cs typeface="Arial" charset="0"/>
                      </a:rPr>
                      <a:t>user</a:t>
                    </a:r>
                    <a:endParaRPr lang="en-US" altLang="en-US" sz="1800">
                      <a:latin typeface="+mn-lt"/>
                    </a:endParaRPr>
                  </a:p>
                </p:txBody>
              </p:sp>
              <p:sp>
                <p:nvSpPr>
                  <p:cNvPr id="26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036"/>
                    <a:ext cx="439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7" name="Group 31"/>
                <p:cNvGrpSpPr>
                  <a:grpSpLocks/>
                </p:cNvGrpSpPr>
                <p:nvPr/>
              </p:nvGrpSpPr>
              <p:grpSpPr bwMode="auto">
                <a:xfrm>
                  <a:off x="4852" y="1036"/>
                  <a:ext cx="387" cy="748"/>
                  <a:chOff x="4852" y="1036"/>
                  <a:chExt cx="387" cy="748"/>
                </a:xfrm>
              </p:grpSpPr>
              <p:sp>
                <p:nvSpPr>
                  <p:cNvPr id="26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036"/>
                    <a:ext cx="387" cy="748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800" b="1" dirty="0">
                        <a:latin typeface="+mn-lt"/>
                        <a:cs typeface="Arial" charset="0"/>
                      </a:rPr>
                      <a:t>sys</a:t>
                    </a:r>
                    <a:endParaRPr lang="en-US" altLang="en-US" sz="1800" dirty="0">
                      <a:latin typeface="+mn-lt"/>
                    </a:endParaRPr>
                  </a:p>
                </p:txBody>
              </p:sp>
              <p:sp>
                <p:nvSpPr>
                  <p:cNvPr id="264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036"/>
                    <a:ext cx="387" cy="74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8" name="Group 34"/>
                <p:cNvGrpSpPr>
                  <a:grpSpLocks/>
                </p:cNvGrpSpPr>
                <p:nvPr/>
              </p:nvGrpSpPr>
              <p:grpSpPr bwMode="auto">
                <a:xfrm>
                  <a:off x="0" y="1784"/>
                  <a:ext cx="2687" cy="518"/>
                  <a:chOff x="0" y="1784"/>
                  <a:chExt cx="2687" cy="518"/>
                </a:xfrm>
              </p:grpSpPr>
              <p:sp>
                <p:nvSpPr>
                  <p:cNvPr id="26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784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AMD 2.4 GHz Opteron (8cpus/node)</a:t>
                    </a:r>
                    <a:r>
                      <a:rPr lang="en-US" altLang="en-US" sz="18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6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784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59" name="Group 37"/>
                <p:cNvGrpSpPr>
                  <a:grpSpLocks/>
                </p:cNvGrpSpPr>
                <p:nvPr/>
              </p:nvGrpSpPr>
              <p:grpSpPr bwMode="auto">
                <a:xfrm>
                  <a:off x="2687" y="1784"/>
                  <a:ext cx="489" cy="518"/>
                  <a:chOff x="2687" y="1784"/>
                  <a:chExt cx="489" cy="518"/>
                </a:xfrm>
              </p:grpSpPr>
              <p:sp>
                <p:nvSpPr>
                  <p:cNvPr id="25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784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17.6</a:t>
                    </a:r>
                  </a:p>
                </p:txBody>
              </p:sp>
              <p:sp>
                <p:nvSpPr>
                  <p:cNvPr id="26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1784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0" name="Group 40"/>
                <p:cNvGrpSpPr>
                  <a:grpSpLocks/>
                </p:cNvGrpSpPr>
                <p:nvPr/>
              </p:nvGrpSpPr>
              <p:grpSpPr bwMode="auto">
                <a:xfrm>
                  <a:off x="3176" y="1784"/>
                  <a:ext cx="423" cy="518"/>
                  <a:chOff x="3176" y="1784"/>
                  <a:chExt cx="423" cy="518"/>
                </a:xfrm>
              </p:grpSpPr>
              <p:sp>
                <p:nvSpPr>
                  <p:cNvPr id="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784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2.2</a:t>
                    </a:r>
                  </a:p>
                </p:txBody>
              </p:sp>
              <p:sp>
                <p:nvSpPr>
                  <p:cNvPr id="25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784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1" name="Group 43"/>
                <p:cNvGrpSpPr>
                  <a:grpSpLocks/>
                </p:cNvGrpSpPr>
                <p:nvPr/>
              </p:nvGrpSpPr>
              <p:grpSpPr bwMode="auto">
                <a:xfrm>
                  <a:off x="3599" y="1784"/>
                  <a:ext cx="423" cy="518"/>
                  <a:chOff x="3599" y="1784"/>
                  <a:chExt cx="423" cy="518"/>
                </a:xfrm>
              </p:grpSpPr>
              <p:sp>
                <p:nvSpPr>
                  <p:cNvPr id="25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784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15.7</a:t>
                    </a:r>
                  </a:p>
                </p:txBody>
              </p:sp>
              <p:sp>
                <p:nvSpPr>
                  <p:cNvPr id="256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1784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2" name="Group 46"/>
                <p:cNvGrpSpPr>
                  <a:grpSpLocks/>
                </p:cNvGrpSpPr>
                <p:nvPr/>
              </p:nvGrpSpPr>
              <p:grpSpPr bwMode="auto">
                <a:xfrm>
                  <a:off x="4022" y="1784"/>
                  <a:ext cx="391" cy="518"/>
                  <a:chOff x="4022" y="1784"/>
                  <a:chExt cx="391" cy="518"/>
                </a:xfrm>
              </p:grpSpPr>
              <p:sp>
                <p:nvSpPr>
                  <p:cNvPr id="25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784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1.4</a:t>
                    </a:r>
                  </a:p>
                </p:txBody>
              </p:sp>
              <p:sp>
                <p:nvSpPr>
                  <p:cNvPr id="25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1784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3" name="Group 49"/>
                <p:cNvGrpSpPr>
                  <a:grpSpLocks/>
                </p:cNvGrpSpPr>
                <p:nvPr/>
              </p:nvGrpSpPr>
              <p:grpSpPr bwMode="auto">
                <a:xfrm>
                  <a:off x="4413" y="1784"/>
                  <a:ext cx="439" cy="518"/>
                  <a:chOff x="4413" y="1784"/>
                  <a:chExt cx="439" cy="518"/>
                </a:xfrm>
              </p:grpSpPr>
              <p:sp>
                <p:nvSpPr>
                  <p:cNvPr id="25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784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0.3</a:t>
                    </a:r>
                  </a:p>
                </p:txBody>
              </p:sp>
              <p:sp>
                <p:nvSpPr>
                  <p:cNvPr id="25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1784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4" name="Group 52"/>
                <p:cNvGrpSpPr>
                  <a:grpSpLocks/>
                </p:cNvGrpSpPr>
                <p:nvPr/>
              </p:nvGrpSpPr>
              <p:grpSpPr bwMode="auto">
                <a:xfrm>
                  <a:off x="4852" y="1784"/>
                  <a:ext cx="387" cy="518"/>
                  <a:chOff x="4852" y="1784"/>
                  <a:chExt cx="387" cy="518"/>
                </a:xfrm>
              </p:grpSpPr>
              <p:sp>
                <p:nvSpPr>
                  <p:cNvPr id="2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784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 dirty="0">
                        <a:latin typeface="+mn-lt"/>
                      </a:rPr>
                      <a:t>1.3</a:t>
                    </a:r>
                  </a:p>
                </p:txBody>
              </p:sp>
              <p:sp>
                <p:nvSpPr>
                  <p:cNvPr id="2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1784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5" name="Group 55"/>
                <p:cNvGrpSpPr>
                  <a:grpSpLocks/>
                </p:cNvGrpSpPr>
                <p:nvPr/>
              </p:nvGrpSpPr>
              <p:grpSpPr bwMode="auto">
                <a:xfrm>
                  <a:off x="0" y="2302"/>
                  <a:ext cx="2687" cy="518"/>
                  <a:chOff x="0" y="2302"/>
                  <a:chExt cx="2687" cy="518"/>
                </a:xfrm>
              </p:grpSpPr>
              <p:sp>
                <p:nvSpPr>
                  <p:cNvPr id="2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2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IBM 1.9 GHz POWER5 p5-575 (8cpus/node)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02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6" name="Group 58"/>
                <p:cNvGrpSpPr>
                  <a:grpSpLocks/>
                </p:cNvGrpSpPr>
                <p:nvPr/>
              </p:nvGrpSpPr>
              <p:grpSpPr bwMode="auto">
                <a:xfrm>
                  <a:off x="2687" y="2302"/>
                  <a:ext cx="489" cy="518"/>
                  <a:chOff x="2687" y="2302"/>
                  <a:chExt cx="489" cy="518"/>
                </a:xfrm>
              </p:grpSpPr>
              <p:sp>
                <p:nvSpPr>
                  <p:cNvPr id="24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302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64.2</a:t>
                    </a:r>
                  </a:p>
                </p:txBody>
              </p:sp>
              <p:sp>
                <p:nvSpPr>
                  <p:cNvPr id="24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302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7" name="Group 61"/>
                <p:cNvGrpSpPr>
                  <a:grpSpLocks/>
                </p:cNvGrpSpPr>
                <p:nvPr/>
              </p:nvGrpSpPr>
              <p:grpSpPr bwMode="auto">
                <a:xfrm>
                  <a:off x="3176" y="2302"/>
                  <a:ext cx="423" cy="518"/>
                  <a:chOff x="3176" y="2302"/>
                  <a:chExt cx="423" cy="518"/>
                </a:xfrm>
              </p:grpSpPr>
              <p:sp>
                <p:nvSpPr>
                  <p:cNvPr id="24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302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30.8</a:t>
                    </a:r>
                  </a:p>
                </p:txBody>
              </p:sp>
              <p:sp>
                <p:nvSpPr>
                  <p:cNvPr id="24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302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8" name="Group 64"/>
                <p:cNvGrpSpPr>
                  <a:grpSpLocks/>
                </p:cNvGrpSpPr>
                <p:nvPr/>
              </p:nvGrpSpPr>
              <p:grpSpPr bwMode="auto">
                <a:xfrm>
                  <a:off x="3599" y="2302"/>
                  <a:ext cx="423" cy="518"/>
                  <a:chOff x="3599" y="2302"/>
                  <a:chExt cx="423" cy="518"/>
                </a:xfrm>
              </p:grpSpPr>
              <p:sp>
                <p:nvSpPr>
                  <p:cNvPr id="24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302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27.7</a:t>
                    </a:r>
                  </a:p>
                </p:txBody>
              </p:sp>
              <p:sp>
                <p:nvSpPr>
                  <p:cNvPr id="24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302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69" name="Group 67"/>
                <p:cNvGrpSpPr>
                  <a:grpSpLocks/>
                </p:cNvGrpSpPr>
                <p:nvPr/>
              </p:nvGrpSpPr>
              <p:grpSpPr bwMode="auto">
                <a:xfrm>
                  <a:off x="4022" y="2302"/>
                  <a:ext cx="391" cy="518"/>
                  <a:chOff x="4022" y="2302"/>
                  <a:chExt cx="391" cy="518"/>
                </a:xfrm>
              </p:grpSpPr>
              <p:sp>
                <p:nvSpPr>
                  <p:cNvPr id="23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302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1.8</a:t>
                    </a:r>
                  </a:p>
                </p:txBody>
              </p:sp>
              <p:sp>
                <p:nvSpPr>
                  <p:cNvPr id="24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302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0" name="Group 70"/>
                <p:cNvGrpSpPr>
                  <a:grpSpLocks/>
                </p:cNvGrpSpPr>
                <p:nvPr/>
              </p:nvGrpSpPr>
              <p:grpSpPr bwMode="auto">
                <a:xfrm>
                  <a:off x="4413" y="2302"/>
                  <a:ext cx="439" cy="518"/>
                  <a:chOff x="4413" y="2302"/>
                  <a:chExt cx="439" cy="518"/>
                </a:xfrm>
              </p:grpSpPr>
              <p:sp>
                <p:nvSpPr>
                  <p:cNvPr id="23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302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23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302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1" name="Group 73"/>
                <p:cNvGrpSpPr>
                  <a:grpSpLocks/>
                </p:cNvGrpSpPr>
                <p:nvPr/>
              </p:nvGrpSpPr>
              <p:grpSpPr bwMode="auto">
                <a:xfrm>
                  <a:off x="4852" y="2302"/>
                  <a:ext cx="387" cy="518"/>
                  <a:chOff x="4852" y="2302"/>
                  <a:chExt cx="387" cy="518"/>
                </a:xfrm>
              </p:grpSpPr>
              <p:sp>
                <p:nvSpPr>
                  <p:cNvPr id="23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302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1.1</a:t>
                    </a:r>
                  </a:p>
                </p:txBody>
              </p:sp>
              <p:sp>
                <p:nvSpPr>
                  <p:cNvPr id="23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302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2" name="Group 76"/>
                <p:cNvGrpSpPr>
                  <a:grpSpLocks/>
                </p:cNvGrpSpPr>
                <p:nvPr/>
              </p:nvGrpSpPr>
              <p:grpSpPr bwMode="auto">
                <a:xfrm>
                  <a:off x="0" y="2820"/>
                  <a:ext cx="2687" cy="518"/>
                  <a:chOff x="0" y="2820"/>
                  <a:chExt cx="2687" cy="518"/>
                </a:xfrm>
              </p:grpSpPr>
              <p:sp>
                <p:nvSpPr>
                  <p:cNvPr id="2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0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IBM 1.5 GHz POWER4 (8cpus/node)</a:t>
                    </a:r>
                    <a:r>
                      <a:rPr lang="en-US" altLang="en-US" sz="1800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820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3" name="Group 79"/>
                <p:cNvGrpSpPr>
                  <a:grpSpLocks/>
                </p:cNvGrpSpPr>
                <p:nvPr/>
              </p:nvGrpSpPr>
              <p:grpSpPr bwMode="auto">
                <a:xfrm>
                  <a:off x="2687" y="2820"/>
                  <a:ext cx="489" cy="518"/>
                  <a:chOff x="2687" y="2820"/>
                  <a:chExt cx="489" cy="518"/>
                </a:xfrm>
              </p:grpSpPr>
              <p:sp>
                <p:nvSpPr>
                  <p:cNvPr id="231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820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104.1</a:t>
                    </a:r>
                  </a:p>
                </p:txBody>
              </p:sp>
              <p:sp>
                <p:nvSpPr>
                  <p:cNvPr id="232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2820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4" name="Group 82"/>
                <p:cNvGrpSpPr>
                  <a:grpSpLocks/>
                </p:cNvGrpSpPr>
                <p:nvPr/>
              </p:nvGrpSpPr>
              <p:grpSpPr bwMode="auto">
                <a:xfrm>
                  <a:off x="3176" y="2820"/>
                  <a:ext cx="423" cy="518"/>
                  <a:chOff x="3176" y="2820"/>
                  <a:chExt cx="423" cy="518"/>
                </a:xfrm>
              </p:grpSpPr>
              <p:sp>
                <p:nvSpPr>
                  <p:cNvPr id="22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820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48.6</a:t>
                    </a:r>
                  </a:p>
                </p:txBody>
              </p:sp>
              <p:sp>
                <p:nvSpPr>
                  <p:cNvPr id="23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2820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5" name="Group 85"/>
                <p:cNvGrpSpPr>
                  <a:grpSpLocks/>
                </p:cNvGrpSpPr>
                <p:nvPr/>
              </p:nvGrpSpPr>
              <p:grpSpPr bwMode="auto">
                <a:xfrm>
                  <a:off x="3599" y="2820"/>
                  <a:ext cx="423" cy="518"/>
                  <a:chOff x="3599" y="2820"/>
                  <a:chExt cx="423" cy="518"/>
                </a:xfrm>
              </p:grpSpPr>
              <p:sp>
                <p:nvSpPr>
                  <p:cNvPr id="227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820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47.2</a:t>
                    </a:r>
                  </a:p>
                </p:txBody>
              </p:sp>
              <p:sp>
                <p:nvSpPr>
                  <p:cNvPr id="22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2820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6" name="Group 88"/>
                <p:cNvGrpSpPr>
                  <a:grpSpLocks/>
                </p:cNvGrpSpPr>
                <p:nvPr/>
              </p:nvGrpSpPr>
              <p:grpSpPr bwMode="auto">
                <a:xfrm>
                  <a:off x="4022" y="2820"/>
                  <a:ext cx="391" cy="518"/>
                  <a:chOff x="4022" y="2820"/>
                  <a:chExt cx="391" cy="518"/>
                </a:xfrm>
              </p:grpSpPr>
              <p:sp>
                <p:nvSpPr>
                  <p:cNvPr id="22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820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2.0</a:t>
                    </a:r>
                  </a:p>
                </p:txBody>
              </p:sp>
              <p:sp>
                <p:nvSpPr>
                  <p:cNvPr id="22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2820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7" name="Group 91"/>
                <p:cNvGrpSpPr>
                  <a:grpSpLocks/>
                </p:cNvGrpSpPr>
                <p:nvPr/>
              </p:nvGrpSpPr>
              <p:grpSpPr bwMode="auto">
                <a:xfrm>
                  <a:off x="4413" y="2820"/>
                  <a:ext cx="439" cy="518"/>
                  <a:chOff x="4413" y="2820"/>
                  <a:chExt cx="439" cy="518"/>
                </a:xfrm>
              </p:grpSpPr>
              <p:sp>
                <p:nvSpPr>
                  <p:cNvPr id="22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20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1.0</a:t>
                    </a:r>
                  </a:p>
                </p:txBody>
              </p:sp>
              <p:sp>
                <p:nvSpPr>
                  <p:cNvPr id="22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2820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8" name="Group 94"/>
                <p:cNvGrpSpPr>
                  <a:grpSpLocks/>
                </p:cNvGrpSpPr>
                <p:nvPr/>
              </p:nvGrpSpPr>
              <p:grpSpPr bwMode="auto">
                <a:xfrm>
                  <a:off x="4852" y="2820"/>
                  <a:ext cx="387" cy="518"/>
                  <a:chOff x="4852" y="2820"/>
                  <a:chExt cx="387" cy="518"/>
                </a:xfrm>
              </p:grpSpPr>
              <p:sp>
                <p:nvSpPr>
                  <p:cNvPr id="22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820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1.5</a:t>
                    </a:r>
                  </a:p>
                </p:txBody>
              </p:sp>
              <p:sp>
                <p:nvSpPr>
                  <p:cNvPr id="22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2820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79" name="Group 97"/>
                <p:cNvGrpSpPr>
                  <a:grpSpLocks/>
                </p:cNvGrpSpPr>
                <p:nvPr/>
              </p:nvGrpSpPr>
              <p:grpSpPr bwMode="auto">
                <a:xfrm>
                  <a:off x="0" y="3338"/>
                  <a:ext cx="2687" cy="518"/>
                  <a:chOff x="0" y="3338"/>
                  <a:chExt cx="2687" cy="518"/>
                </a:xfrm>
              </p:grpSpPr>
              <p:sp>
                <p:nvSpPr>
                  <p:cNvPr id="21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8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INTEL 2.4 GHz Xeon (2 </a:t>
                    </a:r>
                    <a:r>
                      <a:rPr lang="en-US" altLang="en-US" sz="1800" b="1" dirty="0" err="1">
                        <a:latin typeface="+mn-lt"/>
                      </a:rPr>
                      <a:t>cpus</a:t>
                    </a:r>
                    <a:r>
                      <a:rPr lang="en-US" altLang="en-US" sz="1800" b="1" dirty="0">
                        <a:latin typeface="+mn-lt"/>
                      </a:rPr>
                      <a:t>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20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338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0" name="Group 100"/>
                <p:cNvGrpSpPr>
                  <a:grpSpLocks/>
                </p:cNvGrpSpPr>
                <p:nvPr/>
              </p:nvGrpSpPr>
              <p:grpSpPr bwMode="auto">
                <a:xfrm>
                  <a:off x="2687" y="3338"/>
                  <a:ext cx="489" cy="518"/>
                  <a:chOff x="2687" y="3338"/>
                  <a:chExt cx="489" cy="518"/>
                </a:xfrm>
              </p:grpSpPr>
              <p:sp>
                <p:nvSpPr>
                  <p:cNvPr id="21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338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55.0</a:t>
                    </a:r>
                  </a:p>
                </p:txBody>
              </p:sp>
              <p:sp>
                <p:nvSpPr>
                  <p:cNvPr id="218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338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1" name="Group 103"/>
                <p:cNvGrpSpPr>
                  <a:grpSpLocks/>
                </p:cNvGrpSpPr>
                <p:nvPr/>
              </p:nvGrpSpPr>
              <p:grpSpPr bwMode="auto">
                <a:xfrm>
                  <a:off x="3176" y="3338"/>
                  <a:ext cx="423" cy="518"/>
                  <a:chOff x="3176" y="3338"/>
                  <a:chExt cx="423" cy="518"/>
                </a:xfrm>
              </p:grpSpPr>
              <p:sp>
                <p:nvSpPr>
                  <p:cNvPr id="21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338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1.5</a:t>
                    </a:r>
                  </a:p>
                </p:txBody>
              </p:sp>
              <p:sp>
                <p:nvSpPr>
                  <p:cNvPr id="21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338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2" name="Group 106"/>
                <p:cNvGrpSpPr>
                  <a:grpSpLocks/>
                </p:cNvGrpSpPr>
                <p:nvPr/>
              </p:nvGrpSpPr>
              <p:grpSpPr bwMode="auto">
                <a:xfrm>
                  <a:off x="3599" y="3338"/>
                  <a:ext cx="423" cy="518"/>
                  <a:chOff x="3599" y="3338"/>
                  <a:chExt cx="423" cy="518"/>
                </a:xfrm>
              </p:grpSpPr>
              <p:sp>
                <p:nvSpPr>
                  <p:cNvPr id="213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338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20.8</a:t>
                    </a:r>
                  </a:p>
                </p:txBody>
              </p:sp>
              <p:sp>
                <p:nvSpPr>
                  <p:cNvPr id="21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338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3" name="Group 109"/>
                <p:cNvGrpSpPr>
                  <a:grpSpLocks/>
                </p:cNvGrpSpPr>
                <p:nvPr/>
              </p:nvGrpSpPr>
              <p:grpSpPr bwMode="auto">
                <a:xfrm>
                  <a:off x="4022" y="3338"/>
                  <a:ext cx="391" cy="518"/>
                  <a:chOff x="4022" y="3338"/>
                  <a:chExt cx="391" cy="518"/>
                </a:xfrm>
              </p:grpSpPr>
              <p:sp>
                <p:nvSpPr>
                  <p:cNvPr id="21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338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1.6</a:t>
                    </a:r>
                  </a:p>
                </p:txBody>
              </p:sp>
              <p:sp>
                <p:nvSpPr>
                  <p:cNvPr id="21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338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4" name="Group 112"/>
                <p:cNvGrpSpPr>
                  <a:grpSpLocks/>
                </p:cNvGrpSpPr>
                <p:nvPr/>
              </p:nvGrpSpPr>
              <p:grpSpPr bwMode="auto">
                <a:xfrm>
                  <a:off x="4413" y="3338"/>
                  <a:ext cx="439" cy="518"/>
                  <a:chOff x="4413" y="3338"/>
                  <a:chExt cx="439" cy="518"/>
                </a:xfrm>
              </p:grpSpPr>
              <p:sp>
                <p:nvSpPr>
                  <p:cNvPr id="20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338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338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5" name="Group 115"/>
                <p:cNvGrpSpPr>
                  <a:grpSpLocks/>
                </p:cNvGrpSpPr>
                <p:nvPr/>
              </p:nvGrpSpPr>
              <p:grpSpPr bwMode="auto">
                <a:xfrm>
                  <a:off x="4852" y="3338"/>
                  <a:ext cx="387" cy="518"/>
                  <a:chOff x="4852" y="3338"/>
                  <a:chExt cx="387" cy="518"/>
                </a:xfrm>
              </p:grpSpPr>
              <p:sp>
                <p:nvSpPr>
                  <p:cNvPr id="20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338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0.9</a:t>
                    </a:r>
                  </a:p>
                </p:txBody>
              </p:sp>
              <p:sp>
                <p:nvSpPr>
                  <p:cNvPr id="20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338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6" name="Group 118"/>
                <p:cNvGrpSpPr>
                  <a:grpSpLocks/>
                </p:cNvGrpSpPr>
                <p:nvPr/>
              </p:nvGrpSpPr>
              <p:grpSpPr bwMode="auto">
                <a:xfrm>
                  <a:off x="0" y="3856"/>
                  <a:ext cx="2687" cy="518"/>
                  <a:chOff x="0" y="3856"/>
                  <a:chExt cx="2687" cy="518"/>
                </a:xfrm>
              </p:grpSpPr>
              <p:sp>
                <p:nvSpPr>
                  <p:cNvPr id="20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56"/>
                    <a:ext cx="26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altLang="en-US" sz="1800" b="1" dirty="0">
                        <a:latin typeface="+mn-lt"/>
                      </a:rPr>
                      <a:t>INTEL 1.4 GHz Itanium2 (4 </a:t>
                    </a:r>
                    <a:r>
                      <a:rPr lang="en-US" altLang="en-US" sz="1800" b="1" dirty="0" err="1">
                        <a:latin typeface="+mn-lt"/>
                      </a:rPr>
                      <a:t>cpus</a:t>
                    </a:r>
                    <a:r>
                      <a:rPr lang="en-US" altLang="en-US" sz="1800" b="1" dirty="0">
                        <a:latin typeface="+mn-lt"/>
                      </a:rPr>
                      <a:t>/node)</a:t>
                    </a:r>
                    <a:r>
                      <a:rPr lang="en-US" altLang="en-US" dirty="0">
                        <a:latin typeface="+mn-lt"/>
                      </a:rPr>
                      <a:t> </a:t>
                    </a:r>
                  </a:p>
                </p:txBody>
              </p:sp>
              <p:sp>
                <p:nvSpPr>
                  <p:cNvPr id="20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856"/>
                    <a:ext cx="26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7" name="Group 121"/>
                <p:cNvGrpSpPr>
                  <a:grpSpLocks/>
                </p:cNvGrpSpPr>
                <p:nvPr/>
              </p:nvGrpSpPr>
              <p:grpSpPr bwMode="auto">
                <a:xfrm>
                  <a:off x="2687" y="3856"/>
                  <a:ext cx="489" cy="518"/>
                  <a:chOff x="2687" y="3856"/>
                  <a:chExt cx="489" cy="518"/>
                </a:xfrm>
              </p:grpSpPr>
              <p:sp>
                <p:nvSpPr>
                  <p:cNvPr id="20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856"/>
                    <a:ext cx="48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54.5</a:t>
                    </a:r>
                  </a:p>
                </p:txBody>
              </p:sp>
              <p:sp>
                <p:nvSpPr>
                  <p:cNvPr id="20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687" y="3856"/>
                    <a:ext cx="48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8" name="Group 124"/>
                <p:cNvGrpSpPr>
                  <a:grpSpLocks/>
                </p:cNvGrpSpPr>
                <p:nvPr/>
              </p:nvGrpSpPr>
              <p:grpSpPr bwMode="auto">
                <a:xfrm>
                  <a:off x="3176" y="3856"/>
                  <a:ext cx="423" cy="518"/>
                  <a:chOff x="3176" y="3856"/>
                  <a:chExt cx="423" cy="518"/>
                </a:xfrm>
              </p:grpSpPr>
              <p:sp>
                <p:nvSpPr>
                  <p:cNvPr id="20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856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1.1</a:t>
                    </a:r>
                  </a:p>
                </p:txBody>
              </p:sp>
              <p:sp>
                <p:nvSpPr>
                  <p:cNvPr id="202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3856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89" name="Group 127"/>
                <p:cNvGrpSpPr>
                  <a:grpSpLocks/>
                </p:cNvGrpSpPr>
                <p:nvPr/>
              </p:nvGrpSpPr>
              <p:grpSpPr bwMode="auto">
                <a:xfrm>
                  <a:off x="3599" y="3856"/>
                  <a:ext cx="423" cy="518"/>
                  <a:chOff x="3599" y="3856"/>
                  <a:chExt cx="423" cy="518"/>
                </a:xfrm>
              </p:grpSpPr>
              <p:sp>
                <p:nvSpPr>
                  <p:cNvPr id="19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856"/>
                    <a:ext cx="423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22.2</a:t>
                    </a:r>
                  </a:p>
                </p:txBody>
              </p:sp>
              <p:sp>
                <p:nvSpPr>
                  <p:cNvPr id="200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599" y="3856"/>
                    <a:ext cx="423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0" name="Group 130"/>
                <p:cNvGrpSpPr>
                  <a:grpSpLocks/>
                </p:cNvGrpSpPr>
                <p:nvPr/>
              </p:nvGrpSpPr>
              <p:grpSpPr bwMode="auto">
                <a:xfrm>
                  <a:off x="4022" y="3856"/>
                  <a:ext cx="391" cy="518"/>
                  <a:chOff x="4022" y="3856"/>
                  <a:chExt cx="391" cy="518"/>
                </a:xfrm>
              </p:grpSpPr>
              <p:sp>
                <p:nvSpPr>
                  <p:cNvPr id="19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856"/>
                    <a:ext cx="391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2.0</a:t>
                    </a:r>
                  </a:p>
                </p:txBody>
              </p:sp>
              <p:sp>
                <p:nvSpPr>
                  <p:cNvPr id="198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022" y="3856"/>
                    <a:ext cx="391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1" name="Group 133"/>
                <p:cNvGrpSpPr>
                  <a:grpSpLocks/>
                </p:cNvGrpSpPr>
                <p:nvPr/>
              </p:nvGrpSpPr>
              <p:grpSpPr bwMode="auto">
                <a:xfrm>
                  <a:off x="4413" y="3856"/>
                  <a:ext cx="439" cy="518"/>
                  <a:chOff x="4413" y="3856"/>
                  <a:chExt cx="439" cy="518"/>
                </a:xfrm>
              </p:grpSpPr>
              <p:sp>
                <p:nvSpPr>
                  <p:cNvPr id="195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856"/>
                    <a:ext cx="439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1.3</a:t>
                    </a:r>
                  </a:p>
                </p:txBody>
              </p:sp>
              <p:sp>
                <p:nvSpPr>
                  <p:cNvPr id="196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3856"/>
                    <a:ext cx="439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  <p:grpSp>
              <p:nvGrpSpPr>
                <p:cNvPr id="192" name="Group 136"/>
                <p:cNvGrpSpPr>
                  <a:grpSpLocks/>
                </p:cNvGrpSpPr>
                <p:nvPr/>
              </p:nvGrpSpPr>
              <p:grpSpPr bwMode="auto">
                <a:xfrm>
                  <a:off x="4852" y="3856"/>
                  <a:ext cx="387" cy="518"/>
                  <a:chOff x="4852" y="3856"/>
                  <a:chExt cx="387" cy="518"/>
                </a:xfrm>
              </p:grpSpPr>
              <p:sp>
                <p:nvSpPr>
                  <p:cNvPr id="19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856"/>
                    <a:ext cx="387" cy="51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algn="r" eaLnBrk="1" hangingPunct="1"/>
                    <a:r>
                      <a:rPr lang="en-US" altLang="en-US" sz="1800">
                        <a:latin typeface="+mn-lt"/>
                      </a:rPr>
                      <a:t>0.7</a:t>
                    </a:r>
                  </a:p>
                </p:txBody>
              </p:sp>
              <p:sp>
                <p:nvSpPr>
                  <p:cNvPr id="19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4852" y="3856"/>
                    <a:ext cx="387" cy="518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  <a:cs typeface="Times New Roman" pitchFamily="18" charset="0"/>
                      </a:defRPr>
                    </a:lvl9pPr>
                  </a:lstStyle>
                  <a:p>
                    <a:pPr eaLnBrk="1" hangingPunct="1"/>
                    <a:endParaRPr lang="en-US" altLang="en-US">
                      <a:latin typeface="+mn-lt"/>
                    </a:endParaRPr>
                  </a:p>
                </p:txBody>
              </p:sp>
            </p:grpSp>
          </p:grpSp>
          <p:sp>
            <p:nvSpPr>
              <p:cNvPr id="148" name="Rectangle 139"/>
              <p:cNvSpPr>
                <a:spLocks noChangeArrowheads="1"/>
              </p:cNvSpPr>
              <p:nvPr/>
            </p:nvSpPr>
            <p:spPr bwMode="auto">
              <a:xfrm>
                <a:off x="-2" y="516"/>
                <a:ext cx="5243" cy="3860"/>
              </a:xfrm>
              <a:prstGeom prst="rect">
                <a:avLst/>
              </a:prstGeom>
              <a:noFill/>
              <a:ln w="6350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4472396" y="3763774"/>
              <a:ext cx="8040663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Time (sec.) for creating 50,000 processes/threads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 Neue Light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673100" y="8552436"/>
            <a:ext cx="30254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/>
                </a:solidFill>
              </a:rPr>
              <a:t>The lower, the better.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504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threads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2600" y="2017713"/>
            <a:ext cx="11682186" cy="369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5461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8890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12319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15748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"/>
              </a:defRPr>
            </a:lvl5pPr>
            <a:lvl6pPr marL="19177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6pPr>
            <a:lvl7pPr marL="22606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7pPr>
            <a:lvl8pPr marL="26035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8pPr>
            <a:lvl9pPr marL="2946400" indent="-203200" defTabSz="584200">
              <a:spcBef>
                <a:spcPts val="1500"/>
              </a:spcBef>
              <a:buSzPct val="100000"/>
              <a:buChar char="•"/>
              <a:defRPr sz="3000">
                <a:solidFill>
                  <a:srgbClr val="941100"/>
                </a:solid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l" eaLnBrk="1" hangingPunct="1"/>
            <a:r>
              <a:rPr lang="en-US" altLang="en-US" sz="2800" dirty="0"/>
              <a:t>Shared State</a:t>
            </a:r>
          </a:p>
          <a:p>
            <a:pPr lvl="1" algn="l" eaLnBrk="1" hangingPunct="1"/>
            <a:r>
              <a:rPr lang="en-US" altLang="en-US" sz="2800" dirty="0"/>
              <a:t>Simpler programming model</a:t>
            </a:r>
          </a:p>
          <a:p>
            <a:pPr lvl="1" algn="l" eaLnBrk="1" hangingPunct="1"/>
            <a:r>
              <a:rPr lang="en-US" altLang="en-US" sz="2800" dirty="0"/>
              <a:t>Don’t need IPC-like mechanisms to communicate between threads</a:t>
            </a:r>
          </a:p>
        </p:txBody>
      </p:sp>
      <p:graphicFrame>
        <p:nvGraphicFramePr>
          <p:cNvPr id="418" name="Table 417"/>
          <p:cNvGraphicFramePr>
            <a:graphicFrameLocks noGrp="1"/>
          </p:cNvGraphicFramePr>
          <p:nvPr/>
        </p:nvGraphicFramePr>
        <p:xfrm>
          <a:off x="5283200" y="4572000"/>
          <a:ext cx="7590153" cy="4343401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235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20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Platform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MPI Shared Memory Bandwidth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(GB/sec)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Pthreads</a:t>
                      </a:r>
                      <a:r>
                        <a:rPr lang="en-US" sz="1800" dirty="0"/>
                        <a:t> Worst Case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Memory-to-CPU Bandwidth 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(GB/sec)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2.6 GHz Xeon E5-2670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4.5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51.2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2.8 GHz Xeon 5660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5.6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AMD 2.3 GHz Opteron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AMD 2.4 GHz Opteron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5.3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9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IBM 1.9 GHz POWER5 p5-575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16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IBM 1.5 GHz POWER4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2.1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Intel 2.4 GHz Xeon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4.3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49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Intel 1.4 GHz Itanium 2 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1.8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6.4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26" y="4191000"/>
            <a:ext cx="5172507" cy="4038600"/>
          </a:xfrm>
          <a:noFill/>
        </p:spPr>
      </p:pic>
      <p:sp>
        <p:nvSpPr>
          <p:cNvPr id="8" name="TextBox 7"/>
          <p:cNvSpPr txBox="1"/>
          <p:nvPr/>
        </p:nvSpPr>
        <p:spPr>
          <a:xfrm>
            <a:off x="8728426" y="9333900"/>
            <a:ext cx="399308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1" indent="0" rtl="0" latinLnBrk="1" hangingPunct="0"/>
            <a:r>
              <a:rPr lang="en-US" altLang="en-US" sz="1600" dirty="0">
                <a:solidFill>
                  <a:schemeClr val="bg1">
                    <a:lumMod val="90000"/>
                  </a:schemeClr>
                </a:solidFill>
                <a:latin typeface="+mn-lt"/>
              </a:rPr>
              <a:t>https://computing.llnl.gov/tutorials/pthreads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B1CF-00DE-4876-8A1C-A3E936E824A9}"/>
              </a:ext>
            </a:extLst>
          </p:cNvPr>
          <p:cNvSpPr txBox="1"/>
          <p:nvPr/>
        </p:nvSpPr>
        <p:spPr>
          <a:xfrm>
            <a:off x="1396538" y="8679439"/>
            <a:ext cx="36154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/>
                </a:solidFill>
              </a:rPr>
              <a:t>The larger, the better.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23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2114</Words>
  <Application>Microsoft Macintosh PowerPoint</Application>
  <PresentationFormat>Custom</PresentationFormat>
  <Paragraphs>392</Paragraphs>
  <Slides>27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Consolas</vt:lpstr>
      <vt:lpstr>Courier</vt:lpstr>
      <vt:lpstr>Courier New</vt:lpstr>
      <vt:lpstr>Helvetica</vt:lpstr>
      <vt:lpstr>Helvetica Neue</vt:lpstr>
      <vt:lpstr>Helvetica Neue Light</vt:lpstr>
      <vt:lpstr>Lucida Grande</vt:lpstr>
      <vt:lpstr>White</vt:lpstr>
      <vt:lpstr>(T2)Threads: Resource Sharing</vt:lpstr>
      <vt:lpstr>Review</vt:lpstr>
      <vt:lpstr>Virtual Address Space</vt:lpstr>
      <vt:lpstr>Virtual Address Space with Multiple threads</vt:lpstr>
      <vt:lpstr>32-bit Implication</vt:lpstr>
      <vt:lpstr>Circumventing the limit?</vt:lpstr>
      <vt:lpstr>Advantages of Threads</vt:lpstr>
      <vt:lpstr>Advantages of threads </vt:lpstr>
      <vt:lpstr>Advantages of threads </vt:lpstr>
      <vt:lpstr>Shared data: global, heap, and even local </vt:lpstr>
      <vt:lpstr>Example: array sum</vt:lpstr>
      <vt:lpstr>Disadvantages of threads: What if…</vt:lpstr>
      <vt:lpstr>Disadvantages of threads: Shared State</vt:lpstr>
      <vt:lpstr>However, Sharing is Unsafe A simple counting program…</vt:lpstr>
      <vt:lpstr>Example</vt:lpstr>
      <vt:lpstr>What is happening?</vt:lpstr>
      <vt:lpstr>What is happening?</vt:lpstr>
      <vt:lpstr>Lesson</vt:lpstr>
      <vt:lpstr>The Road Ahead</vt:lpstr>
      <vt:lpstr>How unsafe can this be ? </vt:lpstr>
      <vt:lpstr>PowerPoint Presentation</vt:lpstr>
      <vt:lpstr>Detaching a thread</vt:lpstr>
      <vt:lpstr>Passing Arguments to Threads - 1</vt:lpstr>
      <vt:lpstr>Passing Arguments to Threads - 2</vt:lpstr>
      <vt:lpstr>Passing Arguments to Threads - 3</vt:lpstr>
      <vt:lpstr>Create a thread as detached</vt:lpstr>
      <vt:lpstr>Explicitly create a thread as detached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Introduction</dc:title>
  <dc:creator>maifi</dc:creator>
  <cp:lastModifiedBy>Wei, Wei</cp:lastModifiedBy>
  <cp:revision>439</cp:revision>
  <dcterms:modified xsi:type="dcterms:W3CDTF">2023-06-20T00:44:59Z</dcterms:modified>
</cp:coreProperties>
</file>