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1"/>
  </p:notesMasterIdLst>
  <p:sldIdLst>
    <p:sldId id="256" r:id="rId2"/>
    <p:sldId id="303" r:id="rId3"/>
    <p:sldId id="261" r:id="rId4"/>
    <p:sldId id="262" r:id="rId5"/>
    <p:sldId id="363" r:id="rId6"/>
    <p:sldId id="364" r:id="rId7"/>
    <p:sldId id="323" r:id="rId8"/>
    <p:sldId id="365" r:id="rId9"/>
    <p:sldId id="366" r:id="rId10"/>
    <p:sldId id="267" r:id="rId11"/>
    <p:sldId id="320" r:id="rId12"/>
    <p:sldId id="321" r:id="rId13"/>
    <p:sldId id="322" r:id="rId14"/>
    <p:sldId id="268" r:id="rId15"/>
    <p:sldId id="269" r:id="rId16"/>
    <p:sldId id="270" r:id="rId17"/>
    <p:sldId id="271" r:id="rId18"/>
    <p:sldId id="306" r:id="rId19"/>
    <p:sldId id="307" r:id="rId20"/>
    <p:sldId id="318" r:id="rId21"/>
    <p:sldId id="308" r:id="rId22"/>
    <p:sldId id="309" r:id="rId23"/>
    <p:sldId id="310" r:id="rId24"/>
    <p:sldId id="311" r:id="rId25"/>
    <p:sldId id="282" r:id="rId26"/>
    <p:sldId id="283" r:id="rId27"/>
    <p:sldId id="284" r:id="rId28"/>
    <p:sldId id="286" r:id="rId29"/>
    <p:sldId id="313" r:id="rId30"/>
    <p:sldId id="312" r:id="rId31"/>
    <p:sldId id="316" r:id="rId32"/>
    <p:sldId id="317" r:id="rId33"/>
    <p:sldId id="298" r:id="rId34"/>
    <p:sldId id="361" r:id="rId35"/>
    <p:sldId id="305" r:id="rId36"/>
    <p:sldId id="304" r:id="rId37"/>
    <p:sldId id="300" r:id="rId38"/>
    <p:sldId id="301" r:id="rId39"/>
    <p:sldId id="302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982" autoAdjust="0"/>
  </p:normalViewPr>
  <p:slideViewPr>
    <p:cSldViewPr snapToGrid="0">
      <p:cViewPr varScale="1">
        <p:scale>
          <a:sx n="70" d="100"/>
          <a:sy n="70" d="100"/>
        </p:scale>
        <p:origin x="2000" y="2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61765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2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747474"/>
                </a:solidFill>
              </a:rPr>
              <a:t>Also:    “Thank you, I picked it up and am working on 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97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8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pthread_cond_timedwait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pthread_cond_t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cond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									</a:t>
            </a:r>
            <a:r>
              <a:rPr lang="en-US" sz="2000" dirty="0" err="1">
                <a:latin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</a:rPr>
              <a:t> *mutex,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         						const struct </a:t>
            </a:r>
            <a:r>
              <a:rPr lang="en-US" sz="2000" dirty="0" err="1">
                <a:latin typeface="Consolas" panose="020B0609020204030204" pitchFamily="49" charset="0"/>
              </a:rPr>
              <a:t>timespec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abstime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1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0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"/>
          <p:cNvSpPr/>
          <p:nvPr/>
        </p:nvSpPr>
        <p:spPr>
          <a:xfrm>
            <a:off x="647700" y="1968501"/>
            <a:ext cx="11709400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pic>
        <p:nvPicPr>
          <p:cNvPr id="207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192" y="813825"/>
            <a:ext cx="757285" cy="75767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0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2pPr>
              <a:defRPr>
                <a:solidFill>
                  <a:srgbClr val="941100"/>
                </a:solidFill>
              </a:defRPr>
            </a:lvl2pPr>
            <a:lvl3pPr>
              <a:defRPr>
                <a:solidFill>
                  <a:srgbClr val="941100"/>
                </a:solidFill>
              </a:defRPr>
            </a:lvl3pPr>
            <a:lvl4pPr>
              <a:defRPr>
                <a:solidFill>
                  <a:srgbClr val="941100"/>
                </a:solidFill>
              </a:defRPr>
            </a:lvl4pPr>
            <a:lvl5pPr>
              <a:defRPr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81" y="9131300"/>
            <a:ext cx="286614" cy="2744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Relationship Id="rId9" Type="http://schemas.openxmlformats.org/officeDocument/2006/relationships/image" Target="../media/image19.t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Relationship Id="rId9" Type="http://schemas.openxmlformats.org/officeDocument/2006/relationships/image" Target="../media/image19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5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5.t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5.t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if"/><Relationship Id="rId5" Type="http://schemas.openxmlformats.org/officeDocument/2006/relationships/image" Target="../media/image18.png"/><Relationship Id="rId4" Type="http://schemas.openxmlformats.org/officeDocument/2006/relationships/image" Target="../media/image15.t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5.t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9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5.t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5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Relationship Id="rId9" Type="http://schemas.openxmlformats.org/officeDocument/2006/relationships/image" Target="../media/image19.t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0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1" name="Threads &amp; POSIX Condition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(T3) </a:t>
            </a:r>
            <a:r>
              <a:rPr dirty="0"/>
              <a:t>Threads</a:t>
            </a:r>
            <a:r>
              <a:rPr lang="en-US" dirty="0"/>
              <a:t>:</a:t>
            </a:r>
            <a:r>
              <a:rPr dirty="0"/>
              <a:t> </a:t>
            </a:r>
            <a:r>
              <a:t>POSIX Condition</a:t>
            </a:r>
            <a:endParaRPr dirty="0"/>
          </a:p>
        </p:txBody>
      </p:sp>
      <p:sp>
        <p:nvSpPr>
          <p:cNvPr id="222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Shi,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08" y="6005655"/>
            <a:ext cx="5080001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Im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POSIX condition variable</a:t>
            </a:r>
            <a:endParaRPr dirty="0"/>
          </a:p>
        </p:txBody>
      </p:sp>
      <p:sp>
        <p:nvSpPr>
          <p:cNvPr id="29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4" name="The handshake mechanism is always paired with a sharing protection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2254352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Second and last </a:t>
            </a:r>
            <a:r>
              <a:rPr lang="en-US" b="1" dirty="0">
                <a:solidFill>
                  <a:srgbClr val="FF0000"/>
                </a:solidFill>
              </a:rPr>
              <a:t>core</a:t>
            </a:r>
            <a:r>
              <a:rPr lang="en-US" dirty="0"/>
              <a:t> synchronization primitive </a:t>
            </a:r>
          </a:p>
          <a:p>
            <a:pPr lvl="1"/>
            <a:r>
              <a:rPr lang="en-US" dirty="0"/>
              <a:t>All others (barriers, read-write locks, …) can be implemented using mutexes and condition variables</a:t>
            </a:r>
          </a:p>
          <a:p>
            <a:r>
              <a:rPr lang="en-US" dirty="0"/>
              <a:t>Always paired </a:t>
            </a:r>
            <a:r>
              <a:rPr dirty="0"/>
              <a:t>with a mutex</a:t>
            </a:r>
            <a:endParaRPr lang="en-US" dirty="0"/>
          </a:p>
          <a:p>
            <a:pPr lvl="2"/>
            <a:r>
              <a:rPr lang="en-US" dirty="0"/>
              <a:t>Its access needs to be </a:t>
            </a:r>
            <a:r>
              <a:rPr lang="en-US" b="1" dirty="0" err="1">
                <a:solidFill>
                  <a:schemeClr val="accent1"/>
                </a:solidFill>
              </a:rPr>
              <a:t>mutex</a:t>
            </a:r>
            <a:r>
              <a:rPr lang="en-US" dirty="0"/>
              <a:t> protected!</a:t>
            </a:r>
            <a:endParaRPr dirty="0"/>
          </a:p>
          <a:p>
            <a:r>
              <a:rPr lang="en-US" dirty="0"/>
              <a:t>If a predicate is not true, a thread can wait on a </a:t>
            </a:r>
            <a:r>
              <a:rPr lang="en-US" dirty="0">
                <a:solidFill>
                  <a:schemeClr val="accent1"/>
                </a:solidFill>
              </a:rPr>
              <a:t>condition variable</a:t>
            </a:r>
          </a:p>
          <a:p>
            <a:pPr lvl="1"/>
            <a:r>
              <a:rPr lang="en-US" dirty="0"/>
              <a:t>Other threads can </a:t>
            </a:r>
            <a:r>
              <a:rPr lang="en-US" dirty="0">
                <a:solidFill>
                  <a:schemeClr val="accent5"/>
                </a:solidFill>
              </a:rPr>
              <a:t>signal</a:t>
            </a:r>
            <a:r>
              <a:rPr lang="en-US" dirty="0"/>
              <a:t> on the condition variable when the </a:t>
            </a:r>
            <a:r>
              <a:rPr lang="en-US" dirty="0">
                <a:solidFill>
                  <a:schemeClr val="accent1"/>
                </a:solidFill>
              </a:rPr>
              <a:t>predicate has changed</a:t>
            </a:r>
          </a:p>
          <a:p>
            <a:pPr lvl="2"/>
            <a:r>
              <a:rPr lang="en-US" dirty="0"/>
              <a:t>Threads must still check if the predicate is true due to spurious wake-ups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pthread_cond</a:t>
            </a:r>
            <a:r>
              <a:rPr lang="en-US" dirty="0"/>
              <a:t> </a:t>
            </a:r>
            <a:r>
              <a:rPr dirty="0"/>
              <a:t>API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3CC937-B08F-44A6-9520-FFD23A9C5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pthread.h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;		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Define a condition variable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pthread_cond_init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                      </a:t>
            </a:r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pthread_condattr_t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attr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pthread_cond_destroy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pthread_cond_wait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								</a:t>
            </a:r>
            <a:r>
              <a:rPr lang="en-US" sz="2400" dirty="0" err="1">
                <a:latin typeface="Consolas" panose="020B0609020204030204" pitchFamily="49" charset="0"/>
              </a:rPr>
              <a:t>pthread_mutex_t</a:t>
            </a:r>
            <a:r>
              <a:rPr lang="en-US" sz="2400" dirty="0">
                <a:latin typeface="Consolas" panose="020B0609020204030204" pitchFamily="49" charset="0"/>
              </a:rPr>
              <a:t> *mutex);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pthread_cond_signal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pthread_cond_broadcast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8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8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88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Key Observ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Tips</a:t>
            </a:r>
            <a:endParaRPr dirty="0"/>
          </a:p>
        </p:txBody>
      </p:sp>
      <p:sp>
        <p:nvSpPr>
          <p:cNvPr id="117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7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78" name="The mutex protects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2190325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The mutex protects</a:t>
            </a:r>
          </a:p>
          <a:p>
            <a:pPr lvl="1"/>
            <a:r>
              <a:rPr dirty="0"/>
              <a:t>The shared data</a:t>
            </a:r>
            <a:r>
              <a:rPr lang="en-US" dirty="0"/>
              <a:t> and t</a:t>
            </a:r>
            <a:r>
              <a:rPr dirty="0"/>
              <a:t>he state </a:t>
            </a:r>
            <a:r>
              <a:rPr lang="en-US" dirty="0"/>
              <a:t>(predicate P)</a:t>
            </a:r>
            <a:endParaRPr dirty="0"/>
          </a:p>
          <a:p>
            <a:r>
              <a:rPr dirty="0"/>
              <a:t>The condition</a:t>
            </a:r>
            <a:r>
              <a:rPr lang="en-US" dirty="0"/>
              <a:t> variable</a:t>
            </a:r>
            <a:endParaRPr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lock </a:t>
            </a:r>
            <a:r>
              <a:rPr dirty="0">
                <a:solidFill>
                  <a:schemeClr val="accent1"/>
                </a:solidFill>
              </a:rPr>
              <a:t>the mutex</a:t>
            </a:r>
            <a:r>
              <a:rPr dirty="0"/>
              <a:t> </a:t>
            </a:r>
            <a:r>
              <a:rPr lang="en-US" dirty="0"/>
              <a:t>before </a:t>
            </a:r>
            <a:r>
              <a:rPr dirty="0"/>
              <a:t>waiting</a:t>
            </a:r>
          </a:p>
          <a:p>
            <a:pPr lvl="2"/>
            <a:r>
              <a:rPr dirty="0">
                <a:solidFill>
                  <a:schemeClr val="accent1"/>
                </a:solidFill>
              </a:rPr>
              <a:t>the mutex</a:t>
            </a:r>
            <a:r>
              <a:rPr lang="en-US" dirty="0">
                <a:solidFill>
                  <a:schemeClr val="accent1"/>
                </a:solidFill>
              </a:rPr>
              <a:t> is unlocked</a:t>
            </a:r>
            <a:r>
              <a:rPr dirty="0"/>
              <a:t> automatically </a:t>
            </a:r>
            <a:r>
              <a:rPr lang="en-US" dirty="0"/>
              <a:t>while</a:t>
            </a:r>
            <a:r>
              <a:rPr dirty="0"/>
              <a:t> waiting</a:t>
            </a:r>
          </a:p>
          <a:p>
            <a:pPr lvl="2"/>
            <a:r>
              <a:rPr dirty="0">
                <a:solidFill>
                  <a:schemeClr val="accent1"/>
                </a:solidFill>
              </a:rPr>
              <a:t>automatically</a:t>
            </a:r>
            <a:r>
              <a:rPr dirty="0"/>
              <a:t> and </a:t>
            </a:r>
            <a:r>
              <a:rPr dirty="0">
                <a:solidFill>
                  <a:schemeClr val="accent1"/>
                </a:solidFill>
              </a:rPr>
              <a:t>atomically</a:t>
            </a:r>
            <a:r>
              <a:rPr dirty="0"/>
              <a:t> re-lock the mutex when waking up</a:t>
            </a:r>
          </a:p>
          <a:p>
            <a:r>
              <a:rPr dirty="0"/>
              <a:t>The predicate P is checked in a while loop!</a:t>
            </a:r>
          </a:p>
          <a:p>
            <a:pPr lvl="1"/>
            <a:r>
              <a:rPr dirty="0"/>
              <a:t>The while loop returns to waiting when P is false</a:t>
            </a:r>
          </a:p>
          <a:p>
            <a:pPr lvl="2"/>
            <a:r>
              <a:rPr dirty="0"/>
              <a:t>Why?</a:t>
            </a:r>
            <a:r>
              <a:rPr lang="en-US" dirty="0"/>
              <a:t> (You will see in a moment)</a:t>
            </a:r>
          </a:p>
          <a:p>
            <a:pPr lvl="2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37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Well…. Sort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Typical structure of using </a:t>
            </a:r>
            <a:r>
              <a:rPr lang="en-US" dirty="0" err="1"/>
              <a:t>mutex</a:t>
            </a:r>
            <a:r>
              <a:rPr lang="en-US" dirty="0"/>
              <a:t> and condition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25DC-39D3-4B75-AF29-72C6797F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2055119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pthread_cond_t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cond</a:t>
            </a:r>
            <a:r>
              <a:rPr lang="en-US" sz="2000" dirty="0">
                <a:latin typeface="Consolas" panose="020B0609020204030204" pitchFamily="49" charset="0"/>
              </a:rPr>
              <a:t>;			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and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cond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are defined somewhere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 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Get the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mutex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(! predicate ) {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    // check the predicate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pthread_cond_wait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wait on the condition,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is unlocked!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do_something</a:t>
            </a:r>
            <a:r>
              <a:rPr lang="en-US" sz="2000" dirty="0">
                <a:latin typeface="Consolas" panose="020B0609020204030204" pitchFamily="49" charset="0"/>
              </a:rPr>
              <a:t>();  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if needed.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is locked here!!!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access_shared_resources</a:t>
            </a:r>
            <a:r>
              <a:rPr lang="en-US" sz="2000" dirty="0">
                <a:latin typeface="Consolas" panose="020B0609020204030204" pitchFamily="49" charset="0"/>
              </a:rPr>
              <a:t>();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// safe to access the share resources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continue to perform other tasks, for example, process fetched data.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Note that </a:t>
            </a:r>
            <a:r>
              <a:rPr lang="en-US" sz="2000" dirty="0" err="1">
                <a:latin typeface="Consolas" panose="020B0609020204030204" pitchFamily="49" charset="0"/>
              </a:rPr>
              <a:t>access_shared_resources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should be short.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et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s</a:t>
            </a:r>
            <a:r>
              <a:rPr dirty="0"/>
              <a:t>etup </a:t>
            </a:r>
          </a:p>
        </p:txBody>
      </p:sp>
      <p:sp>
        <p:nvSpPr>
          <p:cNvPr id="29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0" name="Ingredien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Assumptions</a:t>
            </a:r>
            <a:endParaRPr dirty="0"/>
          </a:p>
          <a:p>
            <a:pPr lvl="1"/>
            <a:r>
              <a:rPr lang="en-US" dirty="0"/>
              <a:t>A buffer that can hold only one item</a:t>
            </a:r>
          </a:p>
          <a:p>
            <a:pPr lvl="1"/>
            <a:r>
              <a:rPr lang="en-US" dirty="0"/>
              <a:t>A predicate P, indicating if the data is ready for consumer</a:t>
            </a:r>
          </a:p>
          <a:p>
            <a:pPr lvl="1"/>
            <a:r>
              <a:rPr dirty="0"/>
              <a:t>A POSIX condition variable</a:t>
            </a:r>
          </a:p>
          <a:p>
            <a:pPr lvl="1"/>
            <a:r>
              <a:rPr dirty="0"/>
              <a:t>A POSIX </a:t>
            </a:r>
            <a:r>
              <a:rPr dirty="0" err="1"/>
              <a:t>mutex</a:t>
            </a:r>
            <a:endParaRPr lang="en-US" dirty="0"/>
          </a:p>
          <a:p>
            <a:pPr lvl="1"/>
            <a:endParaRPr dirty="0"/>
          </a:p>
          <a:p>
            <a:r>
              <a:rPr lang="en-US" dirty="0"/>
              <a:t>Threads</a:t>
            </a:r>
            <a:endParaRPr dirty="0"/>
          </a:p>
          <a:p>
            <a:pPr marL="3429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T1: producer   T2: consumer</a:t>
            </a:r>
          </a:p>
          <a:p>
            <a:pPr marL="342900" lvl="1" indent="0">
              <a:buNone/>
            </a:pPr>
            <a:r>
              <a:rPr lang="en-US" dirty="0"/>
              <a:t>Can be many threads:  1 .. k </a:t>
            </a:r>
          </a:p>
          <a:p>
            <a:pPr marL="342900" lvl="1" indent="0">
              <a:buNone/>
            </a:pP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wo scenari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scenarios</a:t>
            </a:r>
          </a:p>
        </p:txBody>
      </p:sp>
      <p:sp>
        <p:nvSpPr>
          <p:cNvPr id="30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6" name="Scenari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Scenario 1</a:t>
            </a:r>
          </a:p>
          <a:p>
            <a:pPr lvl="1"/>
            <a:r>
              <a:rPr dirty="0"/>
              <a:t>The producer gets to produc</a:t>
            </a:r>
            <a:r>
              <a:rPr lang="en-US" dirty="0"/>
              <a:t>e</a:t>
            </a:r>
            <a:r>
              <a:rPr dirty="0"/>
              <a:t>…</a:t>
            </a:r>
          </a:p>
          <a:p>
            <a:pPr lvl="1"/>
            <a:r>
              <a:rPr dirty="0"/>
              <a:t>…before the consumer consume</a:t>
            </a:r>
            <a:r>
              <a:rPr lang="en-US" dirty="0"/>
              <a:t>s the previous one</a:t>
            </a:r>
            <a:endParaRPr dirty="0"/>
          </a:p>
          <a:p>
            <a:r>
              <a:rPr dirty="0"/>
              <a:t>Scenario 2</a:t>
            </a:r>
          </a:p>
          <a:p>
            <a:pPr lvl="1"/>
            <a:r>
              <a:rPr dirty="0"/>
              <a:t>The consumer is eager and tries to consume…</a:t>
            </a:r>
          </a:p>
          <a:p>
            <a:pPr lvl="1"/>
            <a:r>
              <a:rPr dirty="0"/>
              <a:t>…before the producer gets a chance to produce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cenario 1 : eager produc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Scenario 1 : eager producer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D32832-9105-4200-97EC-8089AE56F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tries to produce more, but the buffer is full</a:t>
            </a:r>
          </a:p>
        </p:txBody>
      </p:sp>
      <p:sp>
        <p:nvSpPr>
          <p:cNvPr id="31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2923999" y="2744677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 dirty="0"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pic>
        <p:nvPicPr>
          <p:cNvPr id="333" name="Image" descr="Image"/>
          <p:cNvPicPr>
            <a:picLocks noChangeAspect="1"/>
          </p:cNvPicPr>
          <p:nvPr/>
        </p:nvPicPr>
        <p:blipFill>
          <a:blip r:embed="rId8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 </a:t>
            </a:r>
            <a:r>
              <a:rPr lang="en-US" dirty="0"/>
              <a:t>True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1BEBE-D4D6-4A69-8EDC-2DC225E2CC3F}"/>
              </a:ext>
            </a:extLst>
          </p:cNvPr>
          <p:cNvSpPr txBox="1"/>
          <p:nvPr/>
        </p:nvSpPr>
        <p:spPr>
          <a:xfrm>
            <a:off x="7262038" y="7873258"/>
            <a:ext cx="4739902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Data is ready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P is True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T1 tries to place new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2933599" y="2744677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lang="en-US" dirty="0"/>
              <a:t>P True</a:t>
            </a:r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25" name="Image" descr="Image">
            <a:extLst>
              <a:ext uri="{FF2B5EF4-FFF2-40B4-BE49-F238E27FC236}">
                <a16:creationId xmlns:a16="http://schemas.microsoft.com/office/drawing/2014/main" id="{A57F7AE6-C399-4BF6-8891-D836029A997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82AF65-EC73-41C9-96AE-CC67A95290A9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T1 enters CS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err="1"/>
              <a:t>mutex</a:t>
            </a:r>
            <a:r>
              <a:rPr lang="en-US" sz="2800" dirty="0"/>
              <a:t> is locked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80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lang="en-US" dirty="0"/>
              <a:t>P True</a:t>
            </a:r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3C16AE-19DE-4FC3-BC71-4D55BFEBF637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Buffer is full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T1 waits on C</a:t>
            </a:r>
          </a:p>
        </p:txBody>
      </p:sp>
      <p:pic>
        <p:nvPicPr>
          <p:cNvPr id="30" name="Image" descr="Image">
            <a:extLst>
              <a:ext uri="{FF2B5EF4-FFF2-40B4-BE49-F238E27FC236}">
                <a16:creationId xmlns:a16="http://schemas.microsoft.com/office/drawing/2014/main" id="{73CCFA7B-83B8-4242-B018-6A5EC2D90C5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505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OSIX Cond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Mutex Review</a:t>
            </a:r>
            <a:endParaRPr dirty="0"/>
          </a:p>
        </p:txBody>
      </p:sp>
      <p:sp>
        <p:nvSpPr>
          <p:cNvPr id="23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4" name="Mutex summary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2223964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Mutex</a:t>
            </a:r>
          </a:p>
          <a:p>
            <a:pPr lvl="1"/>
            <a:r>
              <a:rPr lang="en-US" dirty="0"/>
              <a:t>One has to get the lock before entering </a:t>
            </a:r>
            <a:r>
              <a:rPr b="1" i="1" dirty="0">
                <a:solidFill>
                  <a:schemeClr val="accent1"/>
                </a:solidFill>
              </a:rPr>
              <a:t>critical section</a:t>
            </a:r>
          </a:p>
          <a:p>
            <a:pPr lvl="1"/>
            <a:r>
              <a:rPr dirty="0"/>
              <a:t>Yield</a:t>
            </a:r>
            <a:r>
              <a:rPr lang="en-US" dirty="0"/>
              <a:t>s</a:t>
            </a:r>
            <a:r>
              <a:rPr dirty="0"/>
              <a:t> exclusive access to a resource</a:t>
            </a:r>
            <a:endParaRPr lang="en-US" dirty="0"/>
          </a:p>
          <a:p>
            <a:pPr lvl="1"/>
            <a:r>
              <a:rPr lang="en-US" dirty="0"/>
              <a:t>If a thread cannot get the lock, it waits …</a:t>
            </a:r>
          </a:p>
          <a:p>
            <a:r>
              <a:rPr lang="en-US" dirty="0"/>
              <a:t>Example of two threads sharing data</a:t>
            </a:r>
          </a:p>
          <a:p>
            <a:pPr lvl="1"/>
            <a:r>
              <a:rPr lang="en-US" dirty="0"/>
              <a:t>Thread 1 computes a result</a:t>
            </a:r>
          </a:p>
          <a:p>
            <a:pPr lvl="1"/>
            <a:r>
              <a:rPr lang="en-US" dirty="0"/>
              <a:t>Thread 2 displays the result on UI when computation done</a:t>
            </a:r>
          </a:p>
          <a:p>
            <a:r>
              <a:rPr lang="en-US" dirty="0"/>
              <a:t>Question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How does thread 2 know the result is ready?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28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lang="en-US" dirty="0"/>
              <a:t>P True</a:t>
            </a:r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7" name="Line" descr="Line">
            <a:extLst>
              <a:ext uri="{FF2B5EF4-FFF2-40B4-BE49-F238E27FC236}">
                <a16:creationId xmlns:a16="http://schemas.microsoft.com/office/drawing/2014/main" id="{68FBE636-0AF1-4158-8A1E-6E668D0C0F22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08375" y="5243704"/>
            <a:ext cx="2288541" cy="76200"/>
          </a:xfrm>
          <a:prstGeom prst="rect">
            <a:avLst/>
          </a:prstGeom>
        </p:spPr>
      </p:pic>
      <p:pic>
        <p:nvPicPr>
          <p:cNvPr id="28" name="Image" descr="Image">
            <a:extLst>
              <a:ext uri="{FF2B5EF4-FFF2-40B4-BE49-F238E27FC236}">
                <a16:creationId xmlns:a16="http://schemas.microsoft.com/office/drawing/2014/main" id="{266CC3F6-C757-4194-B838-8FF4831EA1B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3C16AE-19DE-4FC3-BC71-4D55BFEBF637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1"/>
                </a:solidFill>
              </a:rPr>
              <a:t>wait() unlocks mutex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</a:rPr>
              <a:t>Mutex is unlocked!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669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 </a:t>
            </a:r>
            <a:r>
              <a:rPr lang="en-US" dirty="0"/>
              <a:t>True</a:t>
            </a:r>
            <a:endParaRPr dirty="0"/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7" name="Line" descr="Line">
            <a:extLst>
              <a:ext uri="{FF2B5EF4-FFF2-40B4-BE49-F238E27FC236}">
                <a16:creationId xmlns:a16="http://schemas.microsoft.com/office/drawing/2014/main" id="{68FBE636-0AF1-4158-8A1E-6E668D0C0F22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08375" y="5243704"/>
            <a:ext cx="2288541" cy="76200"/>
          </a:xfrm>
          <a:prstGeom prst="rect">
            <a:avLst/>
          </a:prstGeom>
        </p:spPr>
      </p:pic>
      <p:pic>
        <p:nvPicPr>
          <p:cNvPr id="29" name="Line" descr="Line">
            <a:extLst>
              <a:ext uri="{FF2B5EF4-FFF2-40B4-BE49-F238E27FC236}">
                <a16:creationId xmlns:a16="http://schemas.microsoft.com/office/drawing/2014/main" id="{6E51C869-FB14-437E-AB08-77C381B62156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936330" y="5871600"/>
            <a:ext cx="2288541" cy="76201"/>
          </a:xfrm>
          <a:prstGeom prst="rect">
            <a:avLst/>
          </a:prstGeom>
        </p:spPr>
      </p:pic>
      <p:sp>
        <p:nvSpPr>
          <p:cNvPr id="30" name="CS">
            <a:extLst>
              <a:ext uri="{FF2B5EF4-FFF2-40B4-BE49-F238E27FC236}">
                <a16:creationId xmlns:a16="http://schemas.microsoft.com/office/drawing/2014/main" id="{1D8EF829-54FF-4F28-BD76-57AF26F853DC}"/>
              </a:ext>
            </a:extLst>
          </p:cNvPr>
          <p:cNvSpPr txBox="1"/>
          <p:nvPr/>
        </p:nvSpPr>
        <p:spPr>
          <a:xfrm>
            <a:off x="4684613" y="6073915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31" name="Image" descr="Image">
            <a:extLst>
              <a:ext uri="{FF2B5EF4-FFF2-40B4-BE49-F238E27FC236}">
                <a16:creationId xmlns:a16="http://schemas.microsoft.com/office/drawing/2014/main" id="{6876951D-8369-4094-BAC8-2F1CF516CD5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BE88DC-8A10-4655-9C30-39937DF239E6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T2 to consume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enters 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081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 </a:t>
            </a:r>
            <a:br>
              <a:rPr lang="en-US" dirty="0"/>
            </a:br>
            <a:r>
              <a:rPr lang="en-US" dirty="0"/>
              <a:t>False</a:t>
            </a:r>
            <a:endParaRPr dirty="0"/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7" name="Line" descr="Line">
            <a:extLst>
              <a:ext uri="{FF2B5EF4-FFF2-40B4-BE49-F238E27FC236}">
                <a16:creationId xmlns:a16="http://schemas.microsoft.com/office/drawing/2014/main" id="{68FBE636-0AF1-4158-8A1E-6E668D0C0F2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08375" y="5243704"/>
            <a:ext cx="2288541" cy="76200"/>
          </a:xfrm>
          <a:prstGeom prst="rect">
            <a:avLst/>
          </a:prstGeom>
        </p:spPr>
      </p:pic>
      <p:pic>
        <p:nvPicPr>
          <p:cNvPr id="29" name="Line" descr="Line">
            <a:extLst>
              <a:ext uri="{FF2B5EF4-FFF2-40B4-BE49-F238E27FC236}">
                <a16:creationId xmlns:a16="http://schemas.microsoft.com/office/drawing/2014/main" id="{6E51C869-FB14-437E-AB08-77C381B6215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30" y="5871600"/>
            <a:ext cx="2288541" cy="76201"/>
          </a:xfrm>
          <a:prstGeom prst="rect">
            <a:avLst/>
          </a:prstGeom>
        </p:spPr>
      </p:pic>
      <p:sp>
        <p:nvSpPr>
          <p:cNvPr id="30" name="CS">
            <a:extLst>
              <a:ext uri="{FF2B5EF4-FFF2-40B4-BE49-F238E27FC236}">
                <a16:creationId xmlns:a16="http://schemas.microsoft.com/office/drawing/2014/main" id="{1D8EF829-54FF-4F28-BD76-57AF26F853DC}"/>
              </a:ext>
            </a:extLst>
          </p:cNvPr>
          <p:cNvSpPr txBox="1"/>
          <p:nvPr/>
        </p:nvSpPr>
        <p:spPr>
          <a:xfrm>
            <a:off x="4684613" y="6073915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31" name="Image" descr="Image">
            <a:extLst>
              <a:ext uri="{FF2B5EF4-FFF2-40B4-BE49-F238E27FC236}">
                <a16:creationId xmlns:a16="http://schemas.microsoft.com/office/drawing/2014/main" id="{6876951D-8369-4094-BAC8-2F1CF516CD5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while (!P()) wait(C,m)">
            <a:extLst>
              <a:ext uri="{FF2B5EF4-FFF2-40B4-BE49-F238E27FC236}">
                <a16:creationId xmlns:a16="http://schemas.microsoft.com/office/drawing/2014/main" id="{AC7C416F-8A70-4360-AA04-D19E356176BA}"/>
              </a:ext>
            </a:extLst>
          </p:cNvPr>
          <p:cNvSpPr txBox="1"/>
          <p:nvPr/>
        </p:nvSpPr>
        <p:spPr>
          <a:xfrm>
            <a:off x="4302341" y="6702285"/>
            <a:ext cx="155651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Fetch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signal(C)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8653DE-098D-4C6E-A995-DD17371B8C16}"/>
              </a:ext>
            </a:extLst>
          </p:cNvPr>
          <p:cNvSpPr txBox="1"/>
          <p:nvPr/>
        </p:nvSpPr>
        <p:spPr>
          <a:xfrm>
            <a:off x="6843712" y="8040289"/>
            <a:ext cx="5158227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Data </a:t>
            </a:r>
            <a:r>
              <a:rPr lang="en-US" sz="2800" dirty="0"/>
              <a:t>fetched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T2 sends signal,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even if nobody is waiting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92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 </a:t>
            </a:r>
            <a:br>
              <a:rPr lang="en-US" dirty="0"/>
            </a:br>
            <a:r>
              <a:rPr lang="en-US" dirty="0"/>
              <a:t>False</a:t>
            </a:r>
            <a:endParaRPr dirty="0"/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7" name="Line" descr="Line">
            <a:extLst>
              <a:ext uri="{FF2B5EF4-FFF2-40B4-BE49-F238E27FC236}">
                <a16:creationId xmlns:a16="http://schemas.microsoft.com/office/drawing/2014/main" id="{68FBE636-0AF1-4158-8A1E-6E668D0C0F2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08375" y="5243704"/>
            <a:ext cx="2288541" cy="76200"/>
          </a:xfrm>
          <a:prstGeom prst="rect">
            <a:avLst/>
          </a:prstGeom>
        </p:spPr>
      </p:pic>
      <p:pic>
        <p:nvPicPr>
          <p:cNvPr id="29" name="Line" descr="Line">
            <a:extLst>
              <a:ext uri="{FF2B5EF4-FFF2-40B4-BE49-F238E27FC236}">
                <a16:creationId xmlns:a16="http://schemas.microsoft.com/office/drawing/2014/main" id="{6E51C869-FB14-437E-AB08-77C381B6215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30" y="5871600"/>
            <a:ext cx="2288541" cy="76201"/>
          </a:xfrm>
          <a:prstGeom prst="rect">
            <a:avLst/>
          </a:prstGeom>
        </p:spPr>
      </p:pic>
      <p:sp>
        <p:nvSpPr>
          <p:cNvPr id="30" name="CS">
            <a:extLst>
              <a:ext uri="{FF2B5EF4-FFF2-40B4-BE49-F238E27FC236}">
                <a16:creationId xmlns:a16="http://schemas.microsoft.com/office/drawing/2014/main" id="{1D8EF829-54FF-4F28-BD76-57AF26F853DC}"/>
              </a:ext>
            </a:extLst>
          </p:cNvPr>
          <p:cNvSpPr txBox="1"/>
          <p:nvPr/>
        </p:nvSpPr>
        <p:spPr>
          <a:xfrm>
            <a:off x="4684613" y="6073915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32" name="Line" descr="Line">
            <a:extLst>
              <a:ext uri="{FF2B5EF4-FFF2-40B4-BE49-F238E27FC236}">
                <a16:creationId xmlns:a16="http://schemas.microsoft.com/office/drawing/2014/main" id="{DB763931-C604-4682-B8CE-E4A478E3981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30" y="8021338"/>
            <a:ext cx="2288541" cy="76201"/>
          </a:xfrm>
          <a:prstGeom prst="rect">
            <a:avLst/>
          </a:prstGeom>
        </p:spPr>
      </p:pic>
      <p:pic>
        <p:nvPicPr>
          <p:cNvPr id="33" name="Image" descr="Image">
            <a:extLst>
              <a:ext uri="{FF2B5EF4-FFF2-40B4-BE49-F238E27FC236}">
                <a16:creationId xmlns:a16="http://schemas.microsoft.com/office/drawing/2014/main" id="{C80C3491-ABF9-4833-9ED1-10370649D22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while (!P()) wait(C,m)">
            <a:extLst>
              <a:ext uri="{FF2B5EF4-FFF2-40B4-BE49-F238E27FC236}">
                <a16:creationId xmlns:a16="http://schemas.microsoft.com/office/drawing/2014/main" id="{8C2BBB9B-7C89-46F2-BDCB-91962FA8A7CC}"/>
              </a:ext>
            </a:extLst>
          </p:cNvPr>
          <p:cNvSpPr txBox="1"/>
          <p:nvPr/>
        </p:nvSpPr>
        <p:spPr>
          <a:xfrm>
            <a:off x="4302341" y="6702285"/>
            <a:ext cx="155651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Fetch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signal(C)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654B9-1B96-49B0-B913-33599725262E}"/>
              </a:ext>
            </a:extLst>
          </p:cNvPr>
          <p:cNvSpPr txBox="1"/>
          <p:nvPr/>
        </p:nvSpPr>
        <p:spPr>
          <a:xfrm>
            <a:off x="8505916" y="8471176"/>
            <a:ext cx="349602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T2 unlock()</a:t>
            </a:r>
          </a:p>
        </p:txBody>
      </p:sp>
      <p:sp>
        <p:nvSpPr>
          <p:cNvPr id="31" name="while (!P()) wait(C,m)">
            <a:extLst>
              <a:ext uri="{FF2B5EF4-FFF2-40B4-BE49-F238E27FC236}">
                <a16:creationId xmlns:a16="http://schemas.microsoft.com/office/drawing/2014/main" id="{8C2BBB9B-7C89-46F2-BDCB-91962FA8A7CC}"/>
              </a:ext>
            </a:extLst>
          </p:cNvPr>
          <p:cNvSpPr txBox="1"/>
          <p:nvPr/>
        </p:nvSpPr>
        <p:spPr>
          <a:xfrm>
            <a:off x="4183989" y="8238535"/>
            <a:ext cx="189955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Process data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34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 </a:t>
            </a:r>
            <a:br>
              <a:rPr lang="en-US" dirty="0"/>
            </a:br>
            <a:r>
              <a:rPr lang="en-US" dirty="0"/>
              <a:t>False</a:t>
            </a:r>
            <a:endParaRPr dirty="0"/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7" name="Line" descr="Line">
            <a:extLst>
              <a:ext uri="{FF2B5EF4-FFF2-40B4-BE49-F238E27FC236}">
                <a16:creationId xmlns:a16="http://schemas.microsoft.com/office/drawing/2014/main" id="{68FBE636-0AF1-4158-8A1E-6E668D0C0F2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" y="5243704"/>
            <a:ext cx="2288541" cy="76200"/>
          </a:xfrm>
          <a:prstGeom prst="rect">
            <a:avLst/>
          </a:prstGeom>
        </p:spPr>
      </p:pic>
      <p:pic>
        <p:nvPicPr>
          <p:cNvPr id="29" name="Line" descr="Line">
            <a:extLst>
              <a:ext uri="{FF2B5EF4-FFF2-40B4-BE49-F238E27FC236}">
                <a16:creationId xmlns:a16="http://schemas.microsoft.com/office/drawing/2014/main" id="{6E51C869-FB14-437E-AB08-77C381B62156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36330" y="5871600"/>
            <a:ext cx="2288541" cy="76201"/>
          </a:xfrm>
          <a:prstGeom prst="rect">
            <a:avLst/>
          </a:prstGeom>
        </p:spPr>
      </p:pic>
      <p:sp>
        <p:nvSpPr>
          <p:cNvPr id="30" name="CS">
            <a:extLst>
              <a:ext uri="{FF2B5EF4-FFF2-40B4-BE49-F238E27FC236}">
                <a16:creationId xmlns:a16="http://schemas.microsoft.com/office/drawing/2014/main" id="{1D8EF829-54FF-4F28-BD76-57AF26F853DC}"/>
              </a:ext>
            </a:extLst>
          </p:cNvPr>
          <p:cNvSpPr txBox="1"/>
          <p:nvPr/>
        </p:nvSpPr>
        <p:spPr>
          <a:xfrm>
            <a:off x="4684613" y="6073915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32" name="Line" descr="Line">
            <a:extLst>
              <a:ext uri="{FF2B5EF4-FFF2-40B4-BE49-F238E27FC236}">
                <a16:creationId xmlns:a16="http://schemas.microsoft.com/office/drawing/2014/main" id="{DB763931-C604-4682-B8CE-E4A478E3981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36330" y="8021338"/>
            <a:ext cx="2288541" cy="76201"/>
          </a:xfrm>
          <a:prstGeom prst="rect">
            <a:avLst/>
          </a:prstGeom>
        </p:spPr>
      </p:pic>
      <p:sp>
        <p:nvSpPr>
          <p:cNvPr id="35" name="while (!P()) wait(C,m)">
            <a:extLst>
              <a:ext uri="{FF2B5EF4-FFF2-40B4-BE49-F238E27FC236}">
                <a16:creationId xmlns:a16="http://schemas.microsoft.com/office/drawing/2014/main" id="{D2143E19-AF4D-4CA9-A84F-C17E9B6025B9}"/>
              </a:ext>
            </a:extLst>
          </p:cNvPr>
          <p:cNvSpPr txBox="1"/>
          <p:nvPr/>
        </p:nvSpPr>
        <p:spPr>
          <a:xfrm>
            <a:off x="185362" y="8490605"/>
            <a:ext cx="287739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Continue to produce</a:t>
            </a:r>
            <a:endParaRPr sz="2400" b="0" dirty="0">
              <a:solidFill>
                <a:srgbClr val="0070C0"/>
              </a:solidFill>
            </a:endParaRPr>
          </a:p>
        </p:txBody>
      </p:sp>
      <p:pic>
        <p:nvPicPr>
          <p:cNvPr id="36" name="Image" descr="Image">
            <a:extLst>
              <a:ext uri="{FF2B5EF4-FFF2-40B4-BE49-F238E27FC236}">
                <a16:creationId xmlns:a16="http://schemas.microsoft.com/office/drawing/2014/main" id="{58F0FE00-F644-4E9F-820C-94374C94E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7" name="Line" descr="Line">
            <a:extLst>
              <a:ext uri="{FF2B5EF4-FFF2-40B4-BE49-F238E27FC236}">
                <a16:creationId xmlns:a16="http://schemas.microsoft.com/office/drawing/2014/main" id="{1412B9F6-DB6E-4DF8-B4E8-6EEFD7F813C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0837" y="8182588"/>
            <a:ext cx="2288541" cy="76200"/>
          </a:xfrm>
          <a:prstGeom prst="rect">
            <a:avLst/>
          </a:prstGeom>
        </p:spPr>
      </p:pic>
      <p:sp>
        <p:nvSpPr>
          <p:cNvPr id="39" name="while (!P()) wait(C,m)">
            <a:extLst>
              <a:ext uri="{FF2B5EF4-FFF2-40B4-BE49-F238E27FC236}">
                <a16:creationId xmlns:a16="http://schemas.microsoft.com/office/drawing/2014/main" id="{54979EE6-8849-4535-9DE7-FF42617F198C}"/>
              </a:ext>
            </a:extLst>
          </p:cNvPr>
          <p:cNvSpPr txBox="1"/>
          <p:nvPr/>
        </p:nvSpPr>
        <p:spPr>
          <a:xfrm>
            <a:off x="4302341" y="6702285"/>
            <a:ext cx="155651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Fetch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signal(C)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1E9C46-DF1C-43BA-8A34-E62F66415609}"/>
              </a:ext>
            </a:extLst>
          </p:cNvPr>
          <p:cNvSpPr txBox="1"/>
          <p:nvPr/>
        </p:nvSpPr>
        <p:spPr>
          <a:xfrm>
            <a:off x="8505916" y="8471176"/>
            <a:ext cx="349602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T1 gains the lock</a:t>
            </a:r>
          </a:p>
        </p:txBody>
      </p: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8C2BBB9B-7C89-46F2-BDCB-91962FA8A7CC}"/>
              </a:ext>
            </a:extLst>
          </p:cNvPr>
          <p:cNvSpPr txBox="1"/>
          <p:nvPr/>
        </p:nvSpPr>
        <p:spPr>
          <a:xfrm>
            <a:off x="4183989" y="8238535"/>
            <a:ext cx="189955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Process data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522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cenario 2 (Eager consum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Scenario 2 (Eager consumer)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32A94-0F96-47F5-B162-F2633803C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tries to fetch data before they are produced</a:t>
            </a:r>
          </a:p>
        </p:txBody>
      </p:sp>
      <p:sp>
        <p:nvSpPr>
          <p:cNvPr id="68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68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90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2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693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69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5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697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8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699" name="Line"/>
          <p:cNvSpPr/>
          <p:nvPr/>
        </p:nvSpPr>
        <p:spPr>
          <a:xfrm flipH="1">
            <a:off x="3010390" y="2663039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702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700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70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04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6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06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False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F059A-DE76-4334-A431-351C58CA28C7}"/>
              </a:ext>
            </a:extLst>
          </p:cNvPr>
          <p:cNvSpPr txBox="1"/>
          <p:nvPr/>
        </p:nvSpPr>
        <p:spPr>
          <a:xfrm>
            <a:off x="8505916" y="8471176"/>
            <a:ext cx="349602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Buffer is empty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0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1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12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14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15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18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1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7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19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20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21" name="Line"/>
          <p:cNvSpPr/>
          <p:nvPr/>
        </p:nvSpPr>
        <p:spPr>
          <a:xfrm flipH="1">
            <a:off x="3015081" y="2663039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724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722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72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26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27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False</a:t>
            </a:r>
            <a:endParaRPr dirty="0"/>
          </a:p>
        </p:txBody>
      </p:sp>
      <p:pic>
        <p:nvPicPr>
          <p:cNvPr id="728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30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731" name="Image" descr="Image"/>
          <p:cNvPicPr>
            <a:picLocks noChangeAspect="1"/>
          </p:cNvPicPr>
          <p:nvPr/>
        </p:nvPicPr>
        <p:blipFill>
          <a:blip r:embed="rId7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1BFBAF-11D7-4F7E-91F5-3E1093383C7D}"/>
              </a:ext>
            </a:extLst>
          </p:cNvPr>
          <p:cNvSpPr txBox="1"/>
          <p:nvPr/>
        </p:nvSpPr>
        <p:spPr>
          <a:xfrm>
            <a:off x="8505916" y="8040289"/>
            <a:ext cx="3496024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T2 locks the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mutex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and checks P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Data is not ready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67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8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9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70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2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74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75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76" name="Line"/>
          <p:cNvSpPr/>
          <p:nvPr/>
        </p:nvSpPr>
        <p:spPr>
          <a:xfrm flipH="1">
            <a:off x="3011472" y="2661955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79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False</a:t>
            </a:r>
          </a:p>
        </p:txBody>
      </p:sp>
      <p:pic>
        <p:nvPicPr>
          <p:cNvPr id="780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82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7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8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727990" y="5115552"/>
            <a:ext cx="2288541" cy="76200"/>
          </a:xfrm>
          <a:prstGeom prst="rect">
            <a:avLst/>
          </a:prstGeom>
        </p:spPr>
      </p:pic>
      <p:grpSp>
        <p:nvGrpSpPr>
          <p:cNvPr id="30" name="Group">
            <a:extLst>
              <a:ext uri="{FF2B5EF4-FFF2-40B4-BE49-F238E27FC236}">
                <a16:creationId xmlns:a16="http://schemas.microsoft.com/office/drawing/2014/main" id="{02767D4A-323B-4A02-8B65-3791F2B77BC7}"/>
              </a:ext>
            </a:extLst>
          </p:cNvPr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1" name="T2">
              <a:extLst>
                <a:ext uri="{FF2B5EF4-FFF2-40B4-BE49-F238E27FC236}">
                  <a16:creationId xmlns:a16="http://schemas.microsoft.com/office/drawing/2014/main" id="{2FC89578-3904-42BB-BD5B-494023345FD7}"/>
                </a:ext>
              </a:extLst>
            </p:cNvPr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9FD451C3-AFC6-450D-AF9E-92E51B42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FC91B28F-0E2E-4430-A252-01E191D06FBB}"/>
              </a:ext>
            </a:extLst>
          </p:cNvPr>
          <p:cNvSpPr txBox="1"/>
          <p:nvPr/>
        </p:nvSpPr>
        <p:spPr>
          <a:xfrm>
            <a:off x="3695542" y="4556416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</a:t>
            </a:r>
            <a:r>
              <a:rPr lang="en-US" sz="2400" b="0" dirty="0">
                <a:solidFill>
                  <a:srgbClr val="0070C0"/>
                </a:solidFill>
              </a:rPr>
              <a:t>!</a:t>
            </a:r>
            <a:r>
              <a:rPr sz="2400" b="0" dirty="0">
                <a:solidFill>
                  <a:srgbClr val="0070C0"/>
                </a:solidFill>
              </a:rPr>
              <a:t>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EB7548-5B82-455B-9F4C-5E1091CA62DC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T2 has to wait!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wait() unlocks mutex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67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8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9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70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2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74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75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76" name="Line"/>
          <p:cNvSpPr/>
          <p:nvPr/>
        </p:nvSpPr>
        <p:spPr>
          <a:xfrm flipH="1">
            <a:off x="3012253" y="2657152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79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False</a:t>
            </a:r>
          </a:p>
        </p:txBody>
      </p:sp>
      <p:pic>
        <p:nvPicPr>
          <p:cNvPr id="780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82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788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27990" y="5115552"/>
            <a:ext cx="2288541" cy="76200"/>
          </a:xfrm>
          <a:prstGeom prst="rect">
            <a:avLst/>
          </a:prstGeom>
        </p:spPr>
      </p:pic>
      <p:grpSp>
        <p:nvGrpSpPr>
          <p:cNvPr id="30" name="Group">
            <a:extLst>
              <a:ext uri="{FF2B5EF4-FFF2-40B4-BE49-F238E27FC236}">
                <a16:creationId xmlns:a16="http://schemas.microsoft.com/office/drawing/2014/main" id="{02767D4A-323B-4A02-8B65-3791F2B77BC7}"/>
              </a:ext>
            </a:extLst>
          </p:cNvPr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1" name="T2">
              <a:extLst>
                <a:ext uri="{FF2B5EF4-FFF2-40B4-BE49-F238E27FC236}">
                  <a16:creationId xmlns:a16="http://schemas.microsoft.com/office/drawing/2014/main" id="{2FC89578-3904-42BB-BD5B-494023345FD7}"/>
                </a:ext>
              </a:extLst>
            </p:cNvPr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9FD451C3-AFC6-450D-AF9E-92E51B42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FC91B28F-0E2E-4430-A252-01E191D06FBB}"/>
              </a:ext>
            </a:extLst>
          </p:cNvPr>
          <p:cNvSpPr txBox="1"/>
          <p:nvPr/>
        </p:nvSpPr>
        <p:spPr>
          <a:xfrm>
            <a:off x="3695542" y="4556416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</a:t>
            </a:r>
            <a:r>
              <a:rPr lang="en-US" sz="2400" b="0" dirty="0">
                <a:solidFill>
                  <a:srgbClr val="0070C0"/>
                </a:solidFill>
              </a:rPr>
              <a:t>!</a:t>
            </a:r>
            <a:r>
              <a:rPr sz="2400" b="0" dirty="0">
                <a:solidFill>
                  <a:srgbClr val="0070C0"/>
                </a:solidFill>
              </a:rPr>
              <a:t>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6" name="Line" descr="Line">
            <a:extLst>
              <a:ext uri="{FF2B5EF4-FFF2-40B4-BE49-F238E27FC236}">
                <a16:creationId xmlns:a16="http://schemas.microsoft.com/office/drawing/2014/main" id="{546B36BD-41EB-4AF5-A4CE-9063A026097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75843" y="5338265"/>
            <a:ext cx="2288541" cy="76201"/>
          </a:xfrm>
          <a:prstGeom prst="rect">
            <a:avLst/>
          </a:prstGeom>
        </p:spPr>
      </p:pic>
      <p:sp>
        <p:nvSpPr>
          <p:cNvPr id="27" name="CS">
            <a:extLst>
              <a:ext uri="{FF2B5EF4-FFF2-40B4-BE49-F238E27FC236}">
                <a16:creationId xmlns:a16="http://schemas.microsoft.com/office/drawing/2014/main" id="{CA1DE82A-2108-41A9-B2A3-AB5425F9A809}"/>
              </a:ext>
            </a:extLst>
          </p:cNvPr>
          <p:cNvSpPr txBox="1"/>
          <p:nvPr/>
        </p:nvSpPr>
        <p:spPr>
          <a:xfrm>
            <a:off x="1937902" y="5330174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28" name="Image" descr="Image">
            <a:extLst>
              <a:ext uri="{FF2B5EF4-FFF2-40B4-BE49-F238E27FC236}">
                <a16:creationId xmlns:a16="http://schemas.microsoft.com/office/drawing/2014/main" id="{7BC50A99-16D2-4BCB-AD6A-A685001CF51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A08E4D3-6A0E-4B89-BAF9-E18DFB00FDA0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T1 tries to place data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enters critical section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4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roducer-Consumer with Bounded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Producer-Consumer with Bounded Buffer</a:t>
            </a:r>
          </a:p>
        </p:txBody>
      </p:sp>
      <p:sp>
        <p:nvSpPr>
          <p:cNvPr id="25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52" name="Classic proble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Classic problem</a:t>
            </a:r>
          </a:p>
          <a:p>
            <a:pPr lvl="1"/>
            <a:r>
              <a:t>Producer(s) put things into a shared buffer</a:t>
            </a:r>
          </a:p>
          <a:p>
            <a:pPr lvl="1"/>
            <a:r>
              <a:t>Consumer(s) take them out!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7" y="4798607"/>
            <a:ext cx="11861800" cy="35174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67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8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69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70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2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74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75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76" name="Line"/>
          <p:cNvSpPr/>
          <p:nvPr/>
        </p:nvSpPr>
        <p:spPr>
          <a:xfrm flipH="1">
            <a:off x="3009609" y="265599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79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True</a:t>
            </a:r>
          </a:p>
        </p:txBody>
      </p:sp>
      <p:pic>
        <p:nvPicPr>
          <p:cNvPr id="780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82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788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27990" y="5115552"/>
            <a:ext cx="2288541" cy="76200"/>
          </a:xfrm>
          <a:prstGeom prst="rect">
            <a:avLst/>
          </a:prstGeom>
        </p:spPr>
      </p:pic>
      <p:grpSp>
        <p:nvGrpSpPr>
          <p:cNvPr id="30" name="Group">
            <a:extLst>
              <a:ext uri="{FF2B5EF4-FFF2-40B4-BE49-F238E27FC236}">
                <a16:creationId xmlns:a16="http://schemas.microsoft.com/office/drawing/2014/main" id="{02767D4A-323B-4A02-8B65-3791F2B77BC7}"/>
              </a:ext>
            </a:extLst>
          </p:cNvPr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1" name="T2">
              <a:extLst>
                <a:ext uri="{FF2B5EF4-FFF2-40B4-BE49-F238E27FC236}">
                  <a16:creationId xmlns:a16="http://schemas.microsoft.com/office/drawing/2014/main" id="{2FC89578-3904-42BB-BD5B-494023345FD7}"/>
                </a:ext>
              </a:extLst>
            </p:cNvPr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9FD451C3-AFC6-450D-AF9E-92E51B42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FC91B28F-0E2E-4430-A252-01E191D06FBB}"/>
              </a:ext>
            </a:extLst>
          </p:cNvPr>
          <p:cNvSpPr txBox="1"/>
          <p:nvPr/>
        </p:nvSpPr>
        <p:spPr>
          <a:xfrm>
            <a:off x="3695542" y="4556416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</a:t>
            </a:r>
            <a:r>
              <a:rPr lang="en-US" sz="2400" b="0" dirty="0">
                <a:solidFill>
                  <a:srgbClr val="0070C0"/>
                </a:solidFill>
              </a:rPr>
              <a:t>!</a:t>
            </a:r>
            <a:r>
              <a:rPr sz="2400" b="0" dirty="0">
                <a:solidFill>
                  <a:srgbClr val="0070C0"/>
                </a:solidFill>
              </a:rPr>
              <a:t>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6" name="Line" descr="Line">
            <a:extLst>
              <a:ext uri="{FF2B5EF4-FFF2-40B4-BE49-F238E27FC236}">
                <a16:creationId xmlns:a16="http://schemas.microsoft.com/office/drawing/2014/main" id="{546B36BD-41EB-4AF5-A4CE-9063A026097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75843" y="5338265"/>
            <a:ext cx="2288541" cy="76201"/>
          </a:xfrm>
          <a:prstGeom prst="rect">
            <a:avLst/>
          </a:prstGeom>
        </p:spPr>
      </p:pic>
      <p:sp>
        <p:nvSpPr>
          <p:cNvPr id="27" name="CS">
            <a:extLst>
              <a:ext uri="{FF2B5EF4-FFF2-40B4-BE49-F238E27FC236}">
                <a16:creationId xmlns:a16="http://schemas.microsoft.com/office/drawing/2014/main" id="{CA1DE82A-2108-41A9-B2A3-AB5425F9A809}"/>
              </a:ext>
            </a:extLst>
          </p:cNvPr>
          <p:cNvSpPr txBox="1"/>
          <p:nvPr/>
        </p:nvSpPr>
        <p:spPr>
          <a:xfrm>
            <a:off x="1937902" y="5330174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28" name="Image" descr="Image">
            <a:extLst>
              <a:ext uri="{FF2B5EF4-FFF2-40B4-BE49-F238E27FC236}">
                <a16:creationId xmlns:a16="http://schemas.microsoft.com/office/drawing/2014/main" id="{7BC50A99-16D2-4BCB-AD6A-A685001CF51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while (!P()) wait(C,m)">
            <a:extLst>
              <a:ext uri="{FF2B5EF4-FFF2-40B4-BE49-F238E27FC236}">
                <a16:creationId xmlns:a16="http://schemas.microsoft.com/office/drawing/2014/main" id="{63D73B22-48E9-4C20-BE91-8CF5E4B441D7}"/>
              </a:ext>
            </a:extLst>
          </p:cNvPr>
          <p:cNvSpPr txBox="1"/>
          <p:nvPr/>
        </p:nvSpPr>
        <p:spPr>
          <a:xfrm>
            <a:off x="868329" y="5871600"/>
            <a:ext cx="14731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Set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</a:t>
            </a:r>
            <a:r>
              <a:rPr lang="en-US" sz="2400" b="0" dirty="0">
                <a:solidFill>
                  <a:schemeClr val="accent5"/>
                </a:solidFill>
              </a:rPr>
              <a:t>C</a:t>
            </a:r>
            <a:r>
              <a:rPr lang="en-US" sz="2400" b="0" dirty="0">
                <a:solidFill>
                  <a:srgbClr val="0070C0"/>
                </a:solidFill>
              </a:rPr>
              <a:t>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DFEE0E-C305-414E-8053-1AE4543A6001}"/>
              </a:ext>
            </a:extLst>
          </p:cNvPr>
          <p:cNvSpPr txBox="1"/>
          <p:nvPr/>
        </p:nvSpPr>
        <p:spPr>
          <a:xfrm>
            <a:off x="6502400" y="8040289"/>
            <a:ext cx="549954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Data is ready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T1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 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sends signal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even if no one is waiting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360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67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8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69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70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2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74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75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76" name="Line"/>
          <p:cNvSpPr/>
          <p:nvPr/>
        </p:nvSpPr>
        <p:spPr>
          <a:xfrm flipH="1">
            <a:off x="3009609" y="265599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79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True</a:t>
            </a:r>
          </a:p>
        </p:txBody>
      </p:sp>
      <p:pic>
        <p:nvPicPr>
          <p:cNvPr id="780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82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788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27990" y="5115552"/>
            <a:ext cx="2288541" cy="76200"/>
          </a:xfrm>
          <a:prstGeom prst="rect">
            <a:avLst/>
          </a:prstGeom>
        </p:spPr>
      </p:pic>
      <p:grpSp>
        <p:nvGrpSpPr>
          <p:cNvPr id="30" name="Group">
            <a:extLst>
              <a:ext uri="{FF2B5EF4-FFF2-40B4-BE49-F238E27FC236}">
                <a16:creationId xmlns:a16="http://schemas.microsoft.com/office/drawing/2014/main" id="{02767D4A-323B-4A02-8B65-3791F2B77BC7}"/>
              </a:ext>
            </a:extLst>
          </p:cNvPr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1" name="T2">
              <a:extLst>
                <a:ext uri="{FF2B5EF4-FFF2-40B4-BE49-F238E27FC236}">
                  <a16:creationId xmlns:a16="http://schemas.microsoft.com/office/drawing/2014/main" id="{2FC89578-3904-42BB-BD5B-494023345FD7}"/>
                </a:ext>
              </a:extLst>
            </p:cNvPr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9FD451C3-AFC6-450D-AF9E-92E51B42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FC91B28F-0E2E-4430-A252-01E191D06FBB}"/>
              </a:ext>
            </a:extLst>
          </p:cNvPr>
          <p:cNvSpPr txBox="1"/>
          <p:nvPr/>
        </p:nvSpPr>
        <p:spPr>
          <a:xfrm>
            <a:off x="3695542" y="4556416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</a:t>
            </a:r>
            <a:r>
              <a:rPr lang="en-US" sz="2400" b="0" dirty="0">
                <a:solidFill>
                  <a:srgbClr val="0070C0"/>
                </a:solidFill>
              </a:rPr>
              <a:t>!</a:t>
            </a:r>
            <a:r>
              <a:rPr sz="2400" b="0" dirty="0">
                <a:solidFill>
                  <a:srgbClr val="0070C0"/>
                </a:solidFill>
              </a:rPr>
              <a:t>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6" name="Line" descr="Line">
            <a:extLst>
              <a:ext uri="{FF2B5EF4-FFF2-40B4-BE49-F238E27FC236}">
                <a16:creationId xmlns:a16="http://schemas.microsoft.com/office/drawing/2014/main" id="{546B36BD-41EB-4AF5-A4CE-9063A026097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75843" y="5338265"/>
            <a:ext cx="2288541" cy="76201"/>
          </a:xfrm>
          <a:prstGeom prst="rect">
            <a:avLst/>
          </a:prstGeom>
        </p:spPr>
      </p:pic>
      <p:sp>
        <p:nvSpPr>
          <p:cNvPr id="27" name="CS">
            <a:extLst>
              <a:ext uri="{FF2B5EF4-FFF2-40B4-BE49-F238E27FC236}">
                <a16:creationId xmlns:a16="http://schemas.microsoft.com/office/drawing/2014/main" id="{CA1DE82A-2108-41A9-B2A3-AB5425F9A809}"/>
              </a:ext>
            </a:extLst>
          </p:cNvPr>
          <p:cNvSpPr txBox="1"/>
          <p:nvPr/>
        </p:nvSpPr>
        <p:spPr>
          <a:xfrm>
            <a:off x="1937902" y="5330174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9" name="while (!P()) wait(C,m)">
            <a:extLst>
              <a:ext uri="{FF2B5EF4-FFF2-40B4-BE49-F238E27FC236}">
                <a16:creationId xmlns:a16="http://schemas.microsoft.com/office/drawing/2014/main" id="{63D73B22-48E9-4C20-BE91-8CF5E4B441D7}"/>
              </a:ext>
            </a:extLst>
          </p:cNvPr>
          <p:cNvSpPr txBox="1"/>
          <p:nvPr/>
        </p:nvSpPr>
        <p:spPr>
          <a:xfrm>
            <a:off x="868329" y="5871600"/>
            <a:ext cx="14731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Set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</a:t>
            </a:r>
            <a:r>
              <a:rPr lang="en-US" sz="2400" b="0" dirty="0">
                <a:solidFill>
                  <a:schemeClr val="accent5"/>
                </a:solidFill>
              </a:rPr>
              <a:t>C</a:t>
            </a:r>
            <a:r>
              <a:rPr lang="en-US" sz="2400" b="0" dirty="0">
                <a:solidFill>
                  <a:srgbClr val="0070C0"/>
                </a:solidFill>
              </a:rPr>
              <a:t>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pic>
        <p:nvPicPr>
          <p:cNvPr id="34" name="Line" descr="Line">
            <a:extLst>
              <a:ext uri="{FF2B5EF4-FFF2-40B4-BE49-F238E27FC236}">
                <a16:creationId xmlns:a16="http://schemas.microsoft.com/office/drawing/2014/main" id="{F1881064-BB9D-4A03-94FB-4C7A3DF9924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75843" y="7302120"/>
            <a:ext cx="2288541" cy="76201"/>
          </a:xfrm>
          <a:prstGeom prst="rect">
            <a:avLst/>
          </a:prstGeom>
        </p:spPr>
      </p:pic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31B1BD44-E8BA-4E6E-B895-E15592F1C1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591DD8-CEA3-4546-86E7-441458B8D358}"/>
              </a:ext>
            </a:extLst>
          </p:cNvPr>
          <p:cNvSpPr txBox="1"/>
          <p:nvPr/>
        </p:nvSpPr>
        <p:spPr>
          <a:xfrm>
            <a:off x="8505916" y="8471176"/>
            <a:ext cx="349602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Mutex unlocked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228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67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8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69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70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2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74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75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76" name="Line"/>
          <p:cNvSpPr/>
          <p:nvPr/>
        </p:nvSpPr>
        <p:spPr>
          <a:xfrm flipH="1">
            <a:off x="3009609" y="265599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79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True</a:t>
            </a:r>
          </a:p>
        </p:txBody>
      </p:sp>
      <p:pic>
        <p:nvPicPr>
          <p:cNvPr id="780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82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788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727990" y="5115552"/>
            <a:ext cx="2288541" cy="76200"/>
          </a:xfrm>
          <a:prstGeom prst="rect">
            <a:avLst/>
          </a:prstGeom>
        </p:spPr>
      </p:pic>
      <p:grpSp>
        <p:nvGrpSpPr>
          <p:cNvPr id="30" name="Group">
            <a:extLst>
              <a:ext uri="{FF2B5EF4-FFF2-40B4-BE49-F238E27FC236}">
                <a16:creationId xmlns:a16="http://schemas.microsoft.com/office/drawing/2014/main" id="{02767D4A-323B-4A02-8B65-3791F2B77BC7}"/>
              </a:ext>
            </a:extLst>
          </p:cNvPr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1" name="T2">
              <a:extLst>
                <a:ext uri="{FF2B5EF4-FFF2-40B4-BE49-F238E27FC236}">
                  <a16:creationId xmlns:a16="http://schemas.microsoft.com/office/drawing/2014/main" id="{2FC89578-3904-42BB-BD5B-494023345FD7}"/>
                </a:ext>
              </a:extLst>
            </p:cNvPr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9FD451C3-AFC6-450D-AF9E-92E51B42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FC91B28F-0E2E-4430-A252-01E191D06FBB}"/>
              </a:ext>
            </a:extLst>
          </p:cNvPr>
          <p:cNvSpPr txBox="1"/>
          <p:nvPr/>
        </p:nvSpPr>
        <p:spPr>
          <a:xfrm>
            <a:off x="3695542" y="4556416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</a:t>
            </a:r>
            <a:r>
              <a:rPr lang="en-US" sz="2400" b="0" dirty="0">
                <a:solidFill>
                  <a:srgbClr val="0070C0"/>
                </a:solidFill>
              </a:rPr>
              <a:t>!</a:t>
            </a:r>
            <a:r>
              <a:rPr sz="2400" b="0" dirty="0">
                <a:solidFill>
                  <a:srgbClr val="0070C0"/>
                </a:solidFill>
              </a:rPr>
              <a:t>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6" name="Line" descr="Line">
            <a:extLst>
              <a:ext uri="{FF2B5EF4-FFF2-40B4-BE49-F238E27FC236}">
                <a16:creationId xmlns:a16="http://schemas.microsoft.com/office/drawing/2014/main" id="{546B36BD-41EB-4AF5-A4CE-9063A026097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5843" y="5338265"/>
            <a:ext cx="2288541" cy="76201"/>
          </a:xfrm>
          <a:prstGeom prst="rect">
            <a:avLst/>
          </a:prstGeom>
        </p:spPr>
      </p:pic>
      <p:sp>
        <p:nvSpPr>
          <p:cNvPr id="27" name="CS">
            <a:extLst>
              <a:ext uri="{FF2B5EF4-FFF2-40B4-BE49-F238E27FC236}">
                <a16:creationId xmlns:a16="http://schemas.microsoft.com/office/drawing/2014/main" id="{CA1DE82A-2108-41A9-B2A3-AB5425F9A809}"/>
              </a:ext>
            </a:extLst>
          </p:cNvPr>
          <p:cNvSpPr txBox="1"/>
          <p:nvPr/>
        </p:nvSpPr>
        <p:spPr>
          <a:xfrm>
            <a:off x="1937902" y="5330174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9" name="while (!P()) wait(C,m)">
            <a:extLst>
              <a:ext uri="{FF2B5EF4-FFF2-40B4-BE49-F238E27FC236}">
                <a16:creationId xmlns:a16="http://schemas.microsoft.com/office/drawing/2014/main" id="{63D73B22-48E9-4C20-BE91-8CF5E4B441D7}"/>
              </a:ext>
            </a:extLst>
          </p:cNvPr>
          <p:cNvSpPr txBox="1"/>
          <p:nvPr/>
        </p:nvSpPr>
        <p:spPr>
          <a:xfrm>
            <a:off x="868329" y="5871600"/>
            <a:ext cx="14731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Set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</a:t>
            </a:r>
            <a:r>
              <a:rPr lang="en-US" sz="2400" b="0" dirty="0">
                <a:solidFill>
                  <a:schemeClr val="accent5"/>
                </a:solidFill>
              </a:rPr>
              <a:t>C</a:t>
            </a:r>
            <a:r>
              <a:rPr lang="en-US" sz="2400" b="0" dirty="0">
                <a:solidFill>
                  <a:srgbClr val="0070C0"/>
                </a:solidFill>
              </a:rPr>
              <a:t>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pic>
        <p:nvPicPr>
          <p:cNvPr id="34" name="Line" descr="Line">
            <a:extLst>
              <a:ext uri="{FF2B5EF4-FFF2-40B4-BE49-F238E27FC236}">
                <a16:creationId xmlns:a16="http://schemas.microsoft.com/office/drawing/2014/main" id="{F1881064-BB9D-4A03-94FB-4C7A3DF9924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5843" y="7302120"/>
            <a:ext cx="2288541" cy="76201"/>
          </a:xfrm>
          <a:prstGeom prst="rect">
            <a:avLst/>
          </a:prstGeom>
        </p:spPr>
      </p:pic>
      <p:pic>
        <p:nvPicPr>
          <p:cNvPr id="36" name="Line" descr="Line">
            <a:extLst>
              <a:ext uri="{FF2B5EF4-FFF2-40B4-BE49-F238E27FC236}">
                <a16:creationId xmlns:a16="http://schemas.microsoft.com/office/drawing/2014/main" id="{075E2B9A-28B5-4F97-80E8-D55C9AE7016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656046" y="7454145"/>
            <a:ext cx="2288541" cy="76200"/>
          </a:xfrm>
          <a:prstGeom prst="rect">
            <a:avLst/>
          </a:prstGeom>
        </p:spPr>
      </p:pic>
      <p:sp>
        <p:nvSpPr>
          <p:cNvPr id="37" name="CS">
            <a:extLst>
              <a:ext uri="{FF2B5EF4-FFF2-40B4-BE49-F238E27FC236}">
                <a16:creationId xmlns:a16="http://schemas.microsoft.com/office/drawing/2014/main" id="{8E2681B7-B795-41B4-9B57-C5762BFC28B1}"/>
              </a:ext>
            </a:extLst>
          </p:cNvPr>
          <p:cNvSpPr txBox="1"/>
          <p:nvPr/>
        </p:nvSpPr>
        <p:spPr>
          <a:xfrm>
            <a:off x="5098971" y="761612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38" name="Image" descr="Image">
            <a:extLst>
              <a:ext uri="{FF2B5EF4-FFF2-40B4-BE49-F238E27FC236}">
                <a16:creationId xmlns:a16="http://schemas.microsoft.com/office/drawing/2014/main" id="{4AD3A681-7CFE-423A-8753-31E70551F7B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9" name="while (!P()) wait(C,m)">
            <a:extLst>
              <a:ext uri="{FF2B5EF4-FFF2-40B4-BE49-F238E27FC236}">
                <a16:creationId xmlns:a16="http://schemas.microsoft.com/office/drawing/2014/main" id="{F364DA46-939F-4BD0-9B93-C5B9AAF46E16}"/>
              </a:ext>
            </a:extLst>
          </p:cNvPr>
          <p:cNvSpPr txBox="1"/>
          <p:nvPr/>
        </p:nvSpPr>
        <p:spPr>
          <a:xfrm>
            <a:off x="3488753" y="8230195"/>
            <a:ext cx="301364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Continue to consume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1B1128-8C35-41D1-9F0A-BF6BFA35890F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T2 wakes up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and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 continues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173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Broadcast vs. sign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Signal vs. </a:t>
            </a:r>
            <a:r>
              <a:rPr dirty="0"/>
              <a:t>Broadcast</a:t>
            </a:r>
          </a:p>
        </p:txBody>
      </p:sp>
      <p:sp>
        <p:nvSpPr>
          <p:cNvPr id="118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8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90" name="Sig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pthread_cond_signal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pthread_cond_t</a:t>
            </a:r>
            <a:r>
              <a:rPr lang="en-US" sz="3200" dirty="0">
                <a:latin typeface="Consolas" panose="020B0609020204030204" pitchFamily="49" charset="0"/>
              </a:rPr>
              <a:t> *</a:t>
            </a:r>
            <a:r>
              <a:rPr lang="en-US" sz="3200" dirty="0" err="1">
                <a:latin typeface="Consolas" panose="020B0609020204030204" pitchFamily="49" charset="0"/>
              </a:rPr>
              <a:t>cond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  <a:endParaRPr dirty="0"/>
          </a:p>
          <a:p>
            <a:pPr lvl="1"/>
            <a:r>
              <a:rPr dirty="0"/>
              <a:t>Wakes up </a:t>
            </a:r>
            <a:r>
              <a:rPr i="1" dirty="0">
                <a:solidFill>
                  <a:schemeClr val="accent1"/>
                </a:solidFill>
              </a:rPr>
              <a:t>one waiting thread</a:t>
            </a:r>
            <a:r>
              <a:rPr i="1" dirty="0"/>
              <a:t> in the condition</a:t>
            </a:r>
            <a:endParaRPr lang="en-US" dirty="0"/>
          </a:p>
          <a:p>
            <a:pPr lvl="1"/>
            <a:endParaRPr dirty="0"/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pthread_cond_broadcast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pthread_cond_t</a:t>
            </a:r>
            <a:r>
              <a:rPr lang="en-US" sz="3200" dirty="0">
                <a:latin typeface="Consolas" panose="020B0609020204030204" pitchFamily="49" charset="0"/>
              </a:rPr>
              <a:t> *</a:t>
            </a:r>
            <a:r>
              <a:rPr lang="en-US" sz="3200" dirty="0" err="1">
                <a:latin typeface="Consolas" panose="020B0609020204030204" pitchFamily="49" charset="0"/>
              </a:rPr>
              <a:t>cond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dirty="0"/>
              <a:t>Wakes up </a:t>
            </a:r>
            <a:r>
              <a:rPr i="1" dirty="0">
                <a:solidFill>
                  <a:schemeClr val="accent1"/>
                </a:solidFill>
              </a:rPr>
              <a:t>all waiting threads</a:t>
            </a:r>
            <a:r>
              <a:rPr i="1" dirty="0"/>
              <a:t> </a:t>
            </a:r>
            <a:r>
              <a:rPr dirty="0"/>
              <a:t>in the condition</a:t>
            </a:r>
            <a:endParaRPr i="1" dirty="0"/>
          </a:p>
          <a:p>
            <a:pPr lvl="1"/>
            <a:r>
              <a:rPr dirty="0"/>
              <a:t>Yet</a:t>
            </a:r>
            <a:r>
              <a:rPr lang="en-US" dirty="0"/>
              <a:t>, only one of </a:t>
            </a:r>
            <a:r>
              <a:rPr dirty="0"/>
              <a:t>the waiting threads </a:t>
            </a:r>
            <a:r>
              <a:rPr lang="en-US" dirty="0"/>
              <a:t>can </a:t>
            </a:r>
            <a:r>
              <a:rPr dirty="0"/>
              <a:t>grab the </a:t>
            </a:r>
            <a:r>
              <a:rPr dirty="0" err="1"/>
              <a:t>mutex</a:t>
            </a:r>
            <a:endParaRPr lang="en-US" dirty="0"/>
          </a:p>
          <a:p>
            <a:pPr lvl="2"/>
            <a:r>
              <a:rPr lang="en-US" dirty="0"/>
              <a:t>Go back to sleep if </a:t>
            </a:r>
            <a:r>
              <a:rPr lang="en-US"/>
              <a:t>it fails</a:t>
            </a:r>
            <a:endParaRPr dirty="0"/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sz="2800" dirty="0">
                <a:solidFill>
                  <a:schemeClr val="bg2">
                    <a:lumMod val="50000"/>
                  </a:schemeClr>
                </a:solidFill>
              </a:rPr>
              <a:t>Caveat: a thread calling wait </a:t>
            </a:r>
            <a:r>
              <a:rPr sz="2800" dirty="0">
                <a:solidFill>
                  <a:schemeClr val="accent1"/>
                </a:solidFill>
              </a:rPr>
              <a:t>after</a:t>
            </a:r>
            <a:r>
              <a:rPr sz="2800" dirty="0">
                <a:solidFill>
                  <a:schemeClr val="bg2">
                    <a:lumMod val="50000"/>
                  </a:schemeClr>
                </a:solidFill>
              </a:rPr>
              <a:t> the broadcast will not wake up (even if others in the process of waking up are still stuck in the condition variable — e.g., waiting on getting the mutex lock —)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011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Producer</a:t>
            </a:r>
            <a:r>
              <a:rPr lang="en-US" dirty="0"/>
              <a:t> in pseudo-code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Prepare data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Lock the buffer	   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May have to wait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if buffer is not full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For bounded buffer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Put data in the buffer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Unlock the buffer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 while (data is not placed in the buffer)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4819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Well…. Sort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Producer</a:t>
            </a:r>
            <a:r>
              <a:rPr lang="en-US" dirty="0"/>
              <a:t> in C-like code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25DC-39D3-4B75-AF29-72C6797F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2055119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buffer_lock</a:t>
            </a:r>
            <a:r>
              <a:rPr lang="en-US" sz="2000" dirty="0">
                <a:latin typeface="Consolas" panose="020B0609020204030204" pitchFamily="49" charset="0"/>
              </a:rPr>
              <a:t>;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Producer adds data in a buffer, one each time.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……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Prepare data here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	added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do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Get the lock for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if (</a:t>
            </a:r>
            <a:r>
              <a:rPr lang="en-US" sz="2000" dirty="0" err="1">
                <a:latin typeface="Consolas" panose="020B0609020204030204" pitchFamily="49" charset="0"/>
              </a:rPr>
              <a:t>nElements</a:t>
            </a:r>
            <a:r>
              <a:rPr lang="en-US" sz="2000" dirty="0">
                <a:latin typeface="Consolas" panose="020B0609020204030204" pitchFamily="49" charset="0"/>
              </a:rPr>
              <a:t> &lt; BUF_SIZE) {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If the buffer is not full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</a:t>
            </a:r>
            <a:r>
              <a:rPr lang="en-US" sz="2000" dirty="0" err="1">
                <a:latin typeface="Consolas" panose="020B0609020204030204" pitchFamily="49" charset="0"/>
              </a:rPr>
              <a:t>add_to_buffer</a:t>
            </a:r>
            <a:r>
              <a:rPr lang="en-US" sz="2000" dirty="0">
                <a:latin typeface="Consolas" panose="020B0609020204030204" pitchFamily="49" charset="0"/>
              </a:rPr>
              <a:t> (data);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Add data into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added =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 while (added == 0);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" name="Can it be done with only a lock ?">
            <a:extLst>
              <a:ext uri="{FF2B5EF4-FFF2-40B4-BE49-F238E27FC236}">
                <a16:creationId xmlns:a16="http://schemas.microsoft.com/office/drawing/2014/main" id="{9F0FA55F-F460-44E8-B085-11BAE30659C6}"/>
              </a:ext>
            </a:extLst>
          </p:cNvPr>
          <p:cNvSpPr txBox="1"/>
          <p:nvPr/>
        </p:nvSpPr>
        <p:spPr>
          <a:xfrm>
            <a:off x="2898849" y="8534715"/>
            <a:ext cx="72071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3600" b="0" dirty="0">
                <a:solidFill>
                  <a:srgbClr val="FF0000"/>
                </a:solidFill>
              </a:rPr>
              <a:t>What happens if the buffer is full </a:t>
            </a:r>
            <a:r>
              <a:rPr sz="3600" b="0" dirty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2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roducer-Consumer Using Condition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4617"/>
            </a:lvl1pPr>
          </a:lstStyle>
          <a:p>
            <a:r>
              <a:t>Producer-Consumer Using Condition Variables</a:t>
            </a:r>
          </a:p>
        </p:txBody>
      </p:sp>
      <p:sp>
        <p:nvSpPr>
          <p:cNvPr id="1200" name="pthread_cond_t cond_queue_empty, cond_queue_full;…"/>
          <p:cNvSpPr txBox="1">
            <a:spLocks noGrp="1"/>
          </p:cNvSpPr>
          <p:nvPr>
            <p:ph type="body" idx="1"/>
          </p:nvPr>
        </p:nvSpPr>
        <p:spPr>
          <a:xfrm>
            <a:off x="650239" y="2251638"/>
            <a:ext cx="11704322" cy="6738126"/>
          </a:xfrm>
          <a:prstGeom prst="rect">
            <a:avLst/>
          </a:prstGeom>
          <a:solidFill>
            <a:srgbClr val="F8F2D3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pthread_cond_t</a:t>
            </a:r>
            <a:r>
              <a:rPr sz="2400" dirty="0">
                <a:latin typeface="Consolas" panose="020B0609020204030204" pitchFamily="49" charset="0"/>
              </a:rPr>
              <a:t> </a:t>
            </a:r>
            <a:r>
              <a:rPr sz="2400" dirty="0" err="1">
                <a:latin typeface="Consolas" panose="020B0609020204030204" pitchFamily="49" charset="0"/>
              </a:rPr>
              <a:t>cond_queue_empty</a:t>
            </a:r>
            <a:r>
              <a:rPr sz="2400" dirty="0">
                <a:latin typeface="Consolas" panose="020B0609020204030204" pitchFamily="49" charset="0"/>
              </a:rPr>
              <a:t>, </a:t>
            </a:r>
            <a:r>
              <a:rPr sz="2400" dirty="0" err="1">
                <a:latin typeface="Consolas" panose="020B0609020204030204" pitchFamily="49" charset="0"/>
              </a:rPr>
              <a:t>cond_queue_full</a:t>
            </a:r>
            <a:r>
              <a:rPr sz="24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pthread_mutex_t</a:t>
            </a:r>
            <a:r>
              <a:rPr sz="2400" dirty="0">
                <a:latin typeface="Consolas" panose="020B0609020204030204" pitchFamily="49" charset="0"/>
              </a:rPr>
              <a:t> 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int </a:t>
            </a:r>
            <a:r>
              <a:rPr sz="2400" dirty="0" err="1">
                <a:latin typeface="Consolas" panose="020B0609020204030204" pitchFamily="49" charset="0"/>
              </a:rPr>
              <a:t>task_available</a:t>
            </a:r>
            <a:r>
              <a:rPr sz="24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</a:rPr>
              <a:t>/* other data structures here */</a:t>
            </a:r>
            <a:r>
              <a:rPr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main() 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{ </a:t>
            </a:r>
          </a:p>
          <a:p>
            <a:pPr marL="203200" lvl="1" indent="1397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/* declarations and initializations */</a:t>
            </a:r>
            <a:r>
              <a:rPr sz="2400" dirty="0">
                <a:latin typeface="Consolas" panose="020B0609020204030204" pitchFamily="49" charset="0"/>
              </a:rPr>
              <a:t> </a:t>
            </a: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task_available</a:t>
            </a:r>
            <a:r>
              <a:rPr sz="2400" dirty="0"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the predicate</a:t>
            </a:r>
            <a:endParaRPr sz="2400" dirty="0">
              <a:latin typeface="Consolas" panose="020B0609020204030204" pitchFamily="49" charset="0"/>
            </a:endParaRP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pthread_cond_init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cond_queue_empty</a:t>
            </a:r>
            <a:r>
              <a:rPr sz="2400" dirty="0">
                <a:latin typeface="Consolas" panose="020B0609020204030204" pitchFamily="49" charset="0"/>
              </a:rPr>
              <a:t>, NULL); </a:t>
            </a: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pthread_cond_init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cond_queue_full</a:t>
            </a:r>
            <a:r>
              <a:rPr sz="2400" dirty="0">
                <a:latin typeface="Consolas" panose="020B0609020204030204" pitchFamily="49" charset="0"/>
              </a:rPr>
              <a:t>, NULL); </a:t>
            </a: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pthread_mutex_init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, NULL); </a:t>
            </a: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</a:rPr>
              <a:t>/* create and join producer and consumer threads */ 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roducer-Consumer Using Condition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4617"/>
            </a:lvl1pPr>
          </a:lstStyle>
          <a:p>
            <a:r>
              <a:t>Producer-Consumer Using Condition Variables </a:t>
            </a:r>
          </a:p>
        </p:txBody>
      </p:sp>
      <p:sp>
        <p:nvSpPr>
          <p:cNvPr id="1203" name="void *producer(void *producer_thread_data)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819900"/>
          </a:xfrm>
          <a:prstGeom prst="rect">
            <a:avLst/>
          </a:prstGeom>
          <a:solidFill>
            <a:srgbClr val="F8F2D3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void *producer(void *</a:t>
            </a:r>
            <a:r>
              <a:rPr sz="2400" dirty="0" err="1">
                <a:latin typeface="Consolas" panose="020B0609020204030204" pitchFamily="49" charset="0"/>
              </a:rPr>
              <a:t>producer_thread_data</a:t>
            </a:r>
            <a:r>
              <a:rPr sz="2400">
                <a:latin typeface="Consolas" panose="020B0609020204030204" pitchFamily="49" charset="0"/>
              </a:rPr>
              <a:t>) </a:t>
            </a:r>
            <a:endParaRPr lang="en-US" sz="2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>
                <a:latin typeface="Consolas" panose="020B0609020204030204" pitchFamily="49" charset="0"/>
              </a:rPr>
              <a:t>{ </a:t>
            </a:r>
            <a:endParaRPr sz="2400" dirty="0">
              <a:latin typeface="Consolas" panose="020B0609020204030204" pitchFamily="49" charset="0"/>
            </a:endParaRPr>
          </a:p>
          <a:p>
            <a:pPr marL="203200" lvl="1" indent="1397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int inserted; </a:t>
            </a:r>
          </a:p>
          <a:p>
            <a:pPr marL="203200" lvl="1" indent="1397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while (!done()) { </a:t>
            </a: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create_task</a:t>
            </a:r>
            <a:r>
              <a:rPr sz="2400" dirty="0"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time-consuming step, before locking the mutex</a:t>
            </a:r>
            <a:endParaRPr sz="2400" dirty="0">
              <a:latin typeface="Consolas" panose="020B0609020204030204" pitchFamily="49" charset="0"/>
            </a:endParaRP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pthread_mutex_lock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while (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task_available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 == 1)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wait in a loop!</a:t>
            </a:r>
            <a:endParaRPr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03200" lvl="3" indent="8255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pthread_cond_wait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sz="2400" dirty="0">
                <a:solidFill>
                  <a:schemeClr val="accent5"/>
                </a:solidFill>
                <a:latin typeface="Consolas" panose="020B0609020204030204" pitchFamily="49" charset="0"/>
              </a:rPr>
              <a:t>&amp;cond_queue_empty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,&amp;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task_queue_cond_lock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insert_into_queue</a:t>
            </a:r>
            <a:r>
              <a:rPr sz="2400" dirty="0">
                <a:latin typeface="Consolas" panose="020B0609020204030204" pitchFamily="49" charset="0"/>
              </a:rPr>
              <a:t>(); </a:t>
            </a: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access shared resources</a:t>
            </a:r>
            <a:endParaRPr sz="2400" dirty="0">
              <a:latin typeface="Consolas" panose="020B0609020204030204" pitchFamily="49" charset="0"/>
            </a:endParaRP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task_available</a:t>
            </a:r>
            <a:r>
              <a:rPr sz="2400" dirty="0">
                <a:latin typeface="Consolas" panose="020B0609020204030204" pitchFamily="49" charset="0"/>
              </a:rPr>
              <a:t> = 1; </a:t>
            </a: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update the predicate</a:t>
            </a:r>
            <a:endParaRPr sz="2400" dirty="0">
              <a:latin typeface="Consolas" panose="020B0609020204030204" pitchFamily="49" charset="0"/>
            </a:endParaRP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pthread_cond_signal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cond_queue_full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pthread_mutex_unlock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1" indent="1397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8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roducer-Consumer Using Condition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4617"/>
            </a:lvl1pPr>
          </a:lstStyle>
          <a:p>
            <a:r>
              <a:t>Producer-Consumer Using Condition Variables </a:t>
            </a:r>
          </a:p>
        </p:txBody>
      </p:sp>
      <p:sp>
        <p:nvSpPr>
          <p:cNvPr id="1206" name="void *consumer(void *consumer_thread_data)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896100"/>
          </a:xfrm>
          <a:prstGeom prst="rect">
            <a:avLst/>
          </a:prstGeom>
          <a:solidFill>
            <a:srgbClr val="F8F2D3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void *consumer(void *</a:t>
            </a:r>
            <a:r>
              <a:rPr sz="2400" dirty="0" err="1">
                <a:latin typeface="Consolas" panose="020B0609020204030204" pitchFamily="49" charset="0"/>
              </a:rPr>
              <a:t>consumer_thread_data</a:t>
            </a:r>
            <a:r>
              <a:rPr sz="2400" dirty="0">
                <a:latin typeface="Consolas" panose="020B0609020204030204" pitchFamily="49" charset="0"/>
              </a:rPr>
              <a:t>) 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{ </a:t>
            </a:r>
          </a:p>
          <a:p>
            <a:pPr marL="203200" lvl="1" indent="1397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while (!done()) { </a:t>
            </a:r>
          </a:p>
          <a:p>
            <a:pPr marL="203200" lvl="1" indent="1397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   </a:t>
            </a:r>
            <a:r>
              <a:rPr sz="2400" dirty="0" err="1">
                <a:latin typeface="Consolas" panose="020B0609020204030204" pitchFamily="49" charset="0"/>
              </a:rPr>
              <a:t>pthread_mutex_lock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1" indent="1397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while (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task_available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 == 0)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wait in a loop!</a:t>
            </a:r>
            <a:endParaRPr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  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pthread_cond_wait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sz="2400" dirty="0">
                <a:solidFill>
                  <a:schemeClr val="accent5"/>
                </a:solidFill>
                <a:latin typeface="Consolas" panose="020B0609020204030204" pitchFamily="49" charset="0"/>
              </a:rPr>
              <a:t>&amp;cond_queue_full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,&amp;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task_queue_cond_lock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my_task</a:t>
            </a:r>
            <a:r>
              <a:rPr sz="2400" dirty="0">
                <a:latin typeface="Consolas" panose="020B0609020204030204" pitchFamily="49" charset="0"/>
              </a:rPr>
              <a:t> = </a:t>
            </a:r>
            <a:r>
              <a:rPr sz="2400" dirty="0" err="1">
                <a:latin typeface="Consolas" panose="020B0609020204030204" pitchFamily="49" charset="0"/>
              </a:rPr>
              <a:t>extract_from_queue</a:t>
            </a:r>
            <a:r>
              <a:rPr sz="2400" dirty="0">
                <a:latin typeface="Consolas" panose="020B0609020204030204" pitchFamily="49" charset="0"/>
              </a:rPr>
              <a:t>(); </a:t>
            </a: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task_available</a:t>
            </a:r>
            <a:r>
              <a:rPr sz="2400" dirty="0">
                <a:latin typeface="Consolas" panose="020B0609020204030204" pitchFamily="49" charset="0"/>
              </a:rPr>
              <a:t> = 0; </a:t>
            </a: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// update the predicate</a:t>
            </a:r>
            <a:endParaRPr sz="2400" dirty="0">
              <a:latin typeface="Consolas" panose="020B0609020204030204" pitchFamily="49" charset="0"/>
            </a:endParaRP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pthread_cond_signal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cond_queue_empty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pthread_mutex_unlock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process_task</a:t>
            </a:r>
            <a:r>
              <a:rPr sz="2400" dirty="0">
                <a:latin typeface="Consolas" panose="020B0609020204030204" pitchFamily="49" charset="0"/>
              </a:rPr>
              <a:t>(</a:t>
            </a:r>
            <a:r>
              <a:rPr sz="2400" dirty="0" err="1">
                <a:latin typeface="Consolas" panose="020B0609020204030204" pitchFamily="49" charset="0"/>
              </a:rPr>
              <a:t>my_task</a:t>
            </a:r>
            <a:r>
              <a:rPr sz="2400" dirty="0"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 this is after unlocking mutex</a:t>
            </a:r>
            <a:endParaRPr sz="2400" dirty="0">
              <a:latin typeface="Consolas" panose="020B0609020204030204" pitchFamily="49" charset="0"/>
            </a:endParaRPr>
          </a:p>
          <a:p>
            <a:pPr marL="203200" lvl="1" indent="1397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roblem Constra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Constraints</a:t>
            </a:r>
          </a:p>
        </p:txBody>
      </p:sp>
      <p:sp>
        <p:nvSpPr>
          <p:cNvPr id="25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59" name="The solution involves bot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Mutual exclusion</a:t>
            </a:r>
          </a:p>
          <a:p>
            <a:pPr lvl="1"/>
            <a:r>
              <a:rPr lang="en-US" dirty="0"/>
              <a:t>Only </a:t>
            </a:r>
            <a:r>
              <a:rPr lang="en-US" b="1" dirty="0"/>
              <a:t>one thread</a:t>
            </a:r>
            <a:r>
              <a:rPr lang="en-US" dirty="0"/>
              <a:t> can manipulate the buffer at any time</a:t>
            </a:r>
          </a:p>
          <a:p>
            <a:pPr lvl="2"/>
            <a:r>
              <a:rPr lang="en-US" dirty="0"/>
              <a:t>Buffer is shared!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dirty="0"/>
              <a:t>Consumer(s) must </a:t>
            </a:r>
            <a:r>
              <a:rPr b="1" dirty="0"/>
              <a:t>WAIT</a:t>
            </a:r>
            <a:r>
              <a:rPr b="1" i="1" dirty="0"/>
              <a:t> </a:t>
            </a:r>
            <a:r>
              <a:rPr dirty="0"/>
              <a:t>if buffer is empty</a:t>
            </a:r>
          </a:p>
          <a:p>
            <a:pPr lvl="1"/>
            <a:r>
              <a:rPr dirty="0"/>
              <a:t>Producer(s) must </a:t>
            </a:r>
            <a:r>
              <a:rPr b="1" dirty="0"/>
              <a:t>WAIT</a:t>
            </a:r>
            <a:r>
              <a:rPr dirty="0"/>
              <a:t> if buffer is full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an it be done with only a lock ?">
            <a:extLst>
              <a:ext uri="{FF2B5EF4-FFF2-40B4-BE49-F238E27FC236}">
                <a16:creationId xmlns:a16="http://schemas.microsoft.com/office/drawing/2014/main" id="{83F6F3CB-CA1F-4AE2-8340-E7C7976A7C6A}"/>
              </a:ext>
            </a:extLst>
          </p:cNvPr>
          <p:cNvSpPr txBox="1"/>
          <p:nvPr/>
        </p:nvSpPr>
        <p:spPr>
          <a:xfrm>
            <a:off x="647700" y="6978870"/>
            <a:ext cx="6873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600" b="0" dirty="0">
                <a:solidFill>
                  <a:srgbClr val="FF0000"/>
                </a:solidFill>
              </a:rPr>
              <a:t>Can it be done with only a lock 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Well…. </a:t>
            </a:r>
            <a:r>
              <a:rPr lang="en-US" dirty="0" err="1"/>
              <a:t>Sorta</a:t>
            </a:r>
            <a:r>
              <a:rPr lang="en-US" dirty="0"/>
              <a:t>…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Consumer</a:t>
            </a:r>
            <a:r>
              <a:rPr lang="en-US" dirty="0"/>
              <a:t> in pseudo-code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Lock the buffer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Buffer is shared ! May have to wait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if buffer is not empty		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Fetch data in the buffer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Unlock the buffer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 while (data is not fetched)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May fail, so try in a loop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Process the data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2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Well…. Sort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Consumer</a:t>
            </a:r>
            <a:r>
              <a:rPr lang="en-US" dirty="0"/>
              <a:t> in C-like code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25DC-39D3-4B75-AF29-72C6797F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2055119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buffer_lock</a:t>
            </a:r>
            <a:r>
              <a:rPr lang="en-US" sz="2000" dirty="0">
                <a:latin typeface="Consolas" panose="020B0609020204030204" pitchFamily="49" charset="0"/>
              </a:rPr>
              <a:t>;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Consumer fetches data from a buffer, one each time.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fetched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do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Get the lock for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if (</a:t>
            </a:r>
            <a:r>
              <a:rPr lang="en-US" sz="2000" dirty="0" err="1">
                <a:latin typeface="Consolas" panose="020B0609020204030204" pitchFamily="49" charset="0"/>
              </a:rPr>
              <a:t>nElements</a:t>
            </a:r>
            <a:r>
              <a:rPr lang="en-US" sz="2000" dirty="0">
                <a:latin typeface="Consolas" panose="020B0609020204030204" pitchFamily="49" charset="0"/>
              </a:rPr>
              <a:t> &gt; 0) {   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If the buffer is not empty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data = </a:t>
            </a:r>
            <a:r>
              <a:rPr lang="en-US" sz="2000" dirty="0" err="1">
                <a:latin typeface="Consolas" panose="020B0609020204030204" pitchFamily="49" charset="0"/>
              </a:rPr>
              <a:t>fetch_from_buffer</a:t>
            </a:r>
            <a:r>
              <a:rPr lang="en-US" sz="2000" dirty="0">
                <a:latin typeface="Consolas" panose="020B0609020204030204" pitchFamily="49" charset="0"/>
              </a:rPr>
              <a:t>();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Fetch data from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fetched =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 while (fetched == 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Continue to process data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" name="Can it be done with only a lock ?">
            <a:extLst>
              <a:ext uri="{FF2B5EF4-FFF2-40B4-BE49-F238E27FC236}">
                <a16:creationId xmlns:a16="http://schemas.microsoft.com/office/drawing/2014/main" id="{9F0FA55F-F460-44E8-B085-11BAE30659C6}"/>
              </a:ext>
            </a:extLst>
          </p:cNvPr>
          <p:cNvSpPr txBox="1"/>
          <p:nvPr/>
        </p:nvSpPr>
        <p:spPr>
          <a:xfrm>
            <a:off x="2565425" y="8534715"/>
            <a:ext cx="787395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3600" b="0" dirty="0">
                <a:solidFill>
                  <a:srgbClr val="FF0000"/>
                </a:solidFill>
              </a:rPr>
              <a:t>What happens if the buffer is empty </a:t>
            </a:r>
            <a:r>
              <a:rPr sz="3600" b="0" dirty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2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Condition variable?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handshake mechanism to say: “There is data for you to use”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2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4300024" y="4018402"/>
            <a:ext cx="2827435" cy="1348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asted-image.t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69226" y="4313802"/>
            <a:ext cx="758934" cy="757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asted-image.tif"/>
          <p:cNvPicPr/>
          <p:nvPr/>
        </p:nvPicPr>
        <p:blipFill>
          <a:blip r:embed="rId4"/>
          <a:stretch>
            <a:fillRect/>
          </a:stretch>
        </p:blipFill>
        <p:spPr>
          <a:xfrm>
            <a:off x="7199323" y="4313802"/>
            <a:ext cx="758934" cy="757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Well…. Sort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Consumer</a:t>
            </a:r>
            <a:r>
              <a:rPr lang="en-US" dirty="0"/>
              <a:t> waits on condition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25DC-39D3-4B75-AF29-72C6797F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2055119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buffer_lock</a:t>
            </a:r>
            <a:r>
              <a:rPr lang="en-US" sz="2000" dirty="0">
                <a:latin typeface="Consolas" panose="020B0609020204030204" pitchFamily="49" charset="0"/>
              </a:rPr>
              <a:t>;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Consumer fetches data from a buffer, one each time.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Get the lock for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(! </a:t>
            </a:r>
            <a:r>
              <a:rPr lang="en-US" sz="2000" dirty="0" err="1">
                <a:latin typeface="Consolas" panose="020B0609020204030204" pitchFamily="49" charset="0"/>
              </a:rPr>
              <a:t>nElements</a:t>
            </a:r>
            <a:r>
              <a:rPr lang="en-US" sz="2000" dirty="0">
                <a:latin typeface="Consolas" panose="020B0609020204030204" pitchFamily="49" charset="0"/>
              </a:rPr>
              <a:t> &gt; 0) {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keep waiting if buffer is empty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wait for someone telling me data is ready!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data = </a:t>
            </a:r>
            <a:r>
              <a:rPr lang="en-US" sz="2000" dirty="0" err="1">
                <a:latin typeface="Consolas" panose="020B0609020204030204" pitchFamily="49" charset="0"/>
              </a:rPr>
              <a:t>fetch_from_buffer</a:t>
            </a:r>
            <a:r>
              <a:rPr lang="en-US" sz="2000" dirty="0">
                <a:latin typeface="Consolas" panose="020B0609020204030204" pitchFamily="49" charset="0"/>
              </a:rPr>
              <a:t>();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fetch data from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Continue to process data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055716-7EBF-4D2F-B8B2-19F928AD9839}"/>
              </a:ext>
            </a:extLst>
          </p:cNvPr>
          <p:cNvSpPr/>
          <p:nvPr/>
        </p:nvSpPr>
        <p:spPr>
          <a:xfrm>
            <a:off x="571500" y="3966072"/>
            <a:ext cx="11071951" cy="1498294"/>
          </a:xfrm>
          <a:prstGeom prst="rect">
            <a:avLst/>
          </a:prstGeom>
          <a:noFill/>
          <a:ln w="3810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27514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Well…. Sort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Consumer</a:t>
            </a:r>
            <a:r>
              <a:rPr lang="en-US" dirty="0"/>
              <a:t> waits on condition - 2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25DC-39D3-4B75-AF29-72C6797F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2055119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Get the lock for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(! </a:t>
            </a:r>
            <a:r>
              <a:rPr lang="en-US" sz="2000" dirty="0" err="1">
                <a:latin typeface="Consolas" panose="020B0609020204030204" pitchFamily="49" charset="0"/>
              </a:rPr>
              <a:t>nElements</a:t>
            </a:r>
            <a:r>
              <a:rPr lang="en-US" sz="2000" dirty="0">
                <a:latin typeface="Consolas" panose="020B0609020204030204" pitchFamily="49" charset="0"/>
              </a:rPr>
              <a:t> &gt; 0) {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keep waiting if buffer is empty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wait for someone telling me data is ready!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data = </a:t>
            </a:r>
            <a:r>
              <a:rPr lang="en-US" sz="2000" dirty="0" err="1">
                <a:latin typeface="Consolas" panose="020B0609020204030204" pitchFamily="49" charset="0"/>
              </a:rPr>
              <a:t>fetch_from_buffer</a:t>
            </a:r>
            <a:r>
              <a:rPr lang="en-US" sz="2000" dirty="0">
                <a:latin typeface="Consolas" panose="020B0609020204030204" pitchFamily="49" charset="0"/>
              </a:rPr>
              <a:t>();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fetch data from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97415-81EE-4BA5-A3F6-D47815B2D06A}"/>
              </a:ext>
            </a:extLst>
          </p:cNvPr>
          <p:cNvSpPr/>
          <p:nvPr/>
        </p:nvSpPr>
        <p:spPr>
          <a:xfrm>
            <a:off x="571500" y="3966072"/>
            <a:ext cx="11071951" cy="1498294"/>
          </a:xfrm>
          <a:prstGeom prst="rect">
            <a:avLst/>
          </a:prstGeom>
          <a:noFill/>
          <a:ln w="3810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DB86B0BD-D6F4-462F-947A-5F03CE790AA8}"/>
              </a:ext>
            </a:extLst>
          </p:cNvPr>
          <p:cNvSpPr/>
          <p:nvPr/>
        </p:nvSpPr>
        <p:spPr>
          <a:xfrm>
            <a:off x="4990641" y="6519073"/>
            <a:ext cx="7595059" cy="1369606"/>
          </a:xfrm>
          <a:prstGeom prst="callout1">
            <a:avLst>
              <a:gd name="adj1" fmla="val -36168"/>
              <a:gd name="adj2" fmla="val 41276"/>
              <a:gd name="adj3" fmla="val -103696"/>
              <a:gd name="adj4" fmla="val 30284"/>
            </a:avLst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Check predicate when mutex is locked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6"/>
                </a:solidFill>
              </a:rPr>
              <a:t>mutex </a:t>
            </a:r>
            <a:r>
              <a:rPr lang="en-US" sz="2800">
                <a:solidFill>
                  <a:schemeClr val="accent6"/>
                </a:solidFill>
              </a:rPr>
              <a:t>is unlocked </a:t>
            </a:r>
            <a:r>
              <a:rPr lang="en-US" sz="2800" dirty="0">
                <a:solidFill>
                  <a:schemeClr val="accent6"/>
                </a:solidFill>
              </a:rPr>
              <a:t>while waiting,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6"/>
                </a:solidFill>
              </a:rPr>
              <a:t>and locked when waiting is over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sym typeface="Helvetica Neue Light"/>
            </a:endParaRPr>
          </a:p>
        </p:txBody>
      </p:sp>
      <p:sp>
        <p:nvSpPr>
          <p:cNvPr id="10" name="Callout: Line with No Border 9">
            <a:extLst>
              <a:ext uri="{FF2B5EF4-FFF2-40B4-BE49-F238E27FC236}">
                <a16:creationId xmlns:a16="http://schemas.microsoft.com/office/drawing/2014/main" id="{88183E09-CD21-46EC-B7C2-BB52FBBC77C2}"/>
              </a:ext>
            </a:extLst>
          </p:cNvPr>
          <p:cNvSpPr/>
          <p:nvPr/>
        </p:nvSpPr>
        <p:spPr>
          <a:xfrm>
            <a:off x="4261473" y="2472783"/>
            <a:ext cx="2779836" cy="569387"/>
          </a:xfrm>
          <a:prstGeom prst="callout1">
            <a:avLst>
              <a:gd name="adj1" fmla="val 104068"/>
              <a:gd name="adj2" fmla="val 28605"/>
              <a:gd name="adj3" fmla="val 281800"/>
              <a:gd name="adj4" fmla="val -30492"/>
            </a:avLst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 predicate</a:t>
            </a:r>
          </a:p>
        </p:txBody>
      </p:sp>
      <p:sp>
        <p:nvSpPr>
          <p:cNvPr id="11" name="Callout: Line with No Border 10">
            <a:extLst>
              <a:ext uri="{FF2B5EF4-FFF2-40B4-BE49-F238E27FC236}">
                <a16:creationId xmlns:a16="http://schemas.microsoft.com/office/drawing/2014/main" id="{1CBEA825-425D-4F9B-B979-8C161A6F7210}"/>
              </a:ext>
            </a:extLst>
          </p:cNvPr>
          <p:cNvSpPr/>
          <p:nvPr/>
        </p:nvSpPr>
        <p:spPr>
          <a:xfrm>
            <a:off x="495300" y="2255739"/>
            <a:ext cx="3303464" cy="569387"/>
          </a:xfrm>
          <a:prstGeom prst="callout1">
            <a:avLst>
              <a:gd name="adj1" fmla="val 136961"/>
              <a:gd name="adj2" fmla="val 32172"/>
              <a:gd name="adj3" fmla="val 314692"/>
              <a:gd name="adj4" fmla="val 24199"/>
            </a:avLst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It is a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while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, not if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09C1F-37A8-4AA6-9E3B-374CB95B4AD4}"/>
              </a:ext>
            </a:extLst>
          </p:cNvPr>
          <p:cNvSpPr txBox="1"/>
          <p:nvPr/>
        </p:nvSpPr>
        <p:spPr>
          <a:xfrm>
            <a:off x="495300" y="7929809"/>
            <a:ext cx="11509355" cy="1595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03200" lvl="0" indent="-203200" algn="l" hangingPunct="1">
              <a:spcBef>
                <a:spcPts val="15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rgbClr val="941100"/>
                </a:solidFill>
                <a:latin typeface="Helvetica Neue"/>
                <a:sym typeface="Helvetica Neue"/>
              </a:rPr>
              <a:t>Predicate: Logic expression describing the property of an object (or the state) the program needs</a:t>
            </a:r>
          </a:p>
          <a:p>
            <a:pPr marL="546100" lvl="1" indent="-203200" algn="l" hangingPunct="1">
              <a:spcBef>
                <a:spcPts val="15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rgbClr val="747474"/>
                </a:solidFill>
                <a:latin typeface="Helvetica Neue"/>
                <a:sym typeface="Helvetica Neue"/>
              </a:rPr>
              <a:t>Examples: the buffer is full, or the buffer is not empty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3382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2383</Words>
  <Application>Microsoft Macintosh PowerPoint</Application>
  <PresentationFormat>Custom</PresentationFormat>
  <Paragraphs>491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Consolas</vt:lpstr>
      <vt:lpstr>Helvetica</vt:lpstr>
      <vt:lpstr>Helvetica Neue</vt:lpstr>
      <vt:lpstr>Helvetica Neue Light</vt:lpstr>
      <vt:lpstr>Lucida Grande</vt:lpstr>
      <vt:lpstr>White</vt:lpstr>
      <vt:lpstr>(T3) Threads: POSIX Condition</vt:lpstr>
      <vt:lpstr>Mutex Review</vt:lpstr>
      <vt:lpstr>Producer-Consumer with Bounded Buffer</vt:lpstr>
      <vt:lpstr>Problem Constraints</vt:lpstr>
      <vt:lpstr>Well…. Sorta…  Consumer in pseudo-code</vt:lpstr>
      <vt:lpstr>Consumer in C-like code</vt:lpstr>
      <vt:lpstr>Condition variable?</vt:lpstr>
      <vt:lpstr>Consumer waits on condition</vt:lpstr>
      <vt:lpstr>Consumer waits on condition - 2</vt:lpstr>
      <vt:lpstr>POSIX condition variable</vt:lpstr>
      <vt:lpstr>pthread_cond API</vt:lpstr>
      <vt:lpstr>Tips</vt:lpstr>
      <vt:lpstr>Typical structure of using mutex and condition</vt:lpstr>
      <vt:lpstr>Example setup </vt:lpstr>
      <vt:lpstr>Two scenarios</vt:lpstr>
      <vt:lpstr>Scenario 1 : eager producer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Scenario 2 (Eager consumer)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Signal vs. Broadcast</vt:lpstr>
      <vt:lpstr>PowerPoint Presentation</vt:lpstr>
      <vt:lpstr>Producer in pseudo-code</vt:lpstr>
      <vt:lpstr>Producer in C-like code</vt:lpstr>
      <vt:lpstr>Producer-Consumer Using Condition Variables</vt:lpstr>
      <vt:lpstr>Producer-Consumer Using Condition Variables </vt:lpstr>
      <vt:lpstr>Producer-Consumer Using Condition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2023-06-20T19:16:07Z</dcterms:modified>
</cp:coreProperties>
</file>