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28"/>
  </p:notesMasterIdLst>
  <p:sldIdLst>
    <p:sldId id="256" r:id="rId2"/>
    <p:sldId id="318" r:id="rId3"/>
    <p:sldId id="347" r:id="rId4"/>
    <p:sldId id="348" r:id="rId5"/>
    <p:sldId id="301" r:id="rId6"/>
    <p:sldId id="350" r:id="rId7"/>
    <p:sldId id="302" r:id="rId8"/>
    <p:sldId id="331" r:id="rId9"/>
    <p:sldId id="332" r:id="rId10"/>
    <p:sldId id="346" r:id="rId11"/>
    <p:sldId id="351" r:id="rId12"/>
    <p:sldId id="352" r:id="rId13"/>
    <p:sldId id="355" r:id="rId14"/>
    <p:sldId id="354" r:id="rId15"/>
    <p:sldId id="353" r:id="rId16"/>
    <p:sldId id="333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56" r:id="rId25"/>
    <p:sldId id="268" r:id="rId26"/>
    <p:sldId id="349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951" autoAdjust="0"/>
  </p:normalViewPr>
  <p:slideViewPr>
    <p:cSldViewPr snapToGrid="0">
      <p:cViewPr varScale="1">
        <p:scale>
          <a:sx n="62" d="100"/>
          <a:sy n="62" d="100"/>
        </p:scale>
        <p:origin x="2336" y="20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382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</a:rPr>
              <a:t>Spinlocks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There are also non-blocking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2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 equal  priority threads,  write locks shall take precedence over read locks.</a:t>
            </a:r>
          </a:p>
        </p:txBody>
      </p:sp>
    </p:spTree>
    <p:extLst>
      <p:ext uri="{BB962C8B-B14F-4D97-AF65-F5344CB8AC3E}">
        <p14:creationId xmlns:p14="http://schemas.microsoft.com/office/powerpoint/2010/main" val="97043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650241" y="8882099"/>
            <a:ext cx="3032196" cy="675076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idx="11"/>
          </p:nvPr>
        </p:nvSpPr>
        <p:spPr>
          <a:xfrm>
            <a:off x="4443307" y="8882099"/>
            <a:ext cx="4115930" cy="675076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37430-9D80-4F24-B61E-E39579E0467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3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58/PLN/RWLock.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Primitives &amp; Implementat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(T5): More Threads Synchronization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08" y="6005655"/>
            <a:ext cx="5080001" cy="358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Read-Write Lock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Writer starvation</a:t>
            </a:r>
          </a:p>
          <a:p>
            <a:pPr lvl="1"/>
            <a:r>
              <a:rPr lang="en-US" dirty="0"/>
              <a:t>Too many readers. Writers do not have a chance to start</a:t>
            </a:r>
          </a:p>
          <a:p>
            <a:pPr lvl="1"/>
            <a:r>
              <a:rPr lang="en-US" dirty="0"/>
              <a:t>Solution?</a:t>
            </a:r>
          </a:p>
          <a:p>
            <a:r>
              <a:rPr lang="en-US" dirty="0"/>
              <a:t>"write locks shall take precedence over read locks"</a:t>
            </a:r>
          </a:p>
          <a:p>
            <a:pPr lvl="1"/>
            <a:r>
              <a:rPr lang="en-US" dirty="0"/>
              <a:t>which leads to reader starvation</a:t>
            </a:r>
          </a:p>
          <a:p>
            <a:endParaRPr lang="en-US" dirty="0"/>
          </a:p>
          <a:p>
            <a:r>
              <a:rPr lang="en-US" dirty="0"/>
              <a:t>Reader starvation: readers do not have a chance</a:t>
            </a:r>
          </a:p>
          <a:p>
            <a:pPr lvl="1"/>
            <a:r>
              <a:rPr lang="en-US" dirty="0"/>
              <a:t>Too many writers. Readers do not have a chance</a:t>
            </a:r>
          </a:p>
          <a:p>
            <a:pPr lvl="2"/>
            <a:r>
              <a:rPr lang="en-US" dirty="0"/>
              <a:t>Another writer starts when a writer unlocks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D759-9503-42CA-A376-7B3EDB8FCD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482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C93D-5C3B-4E72-9417-9A3052A8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read-write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B7B1-674B-452D-86E2-A8B71ECF6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</a:t>
            </a:r>
            <a:r>
              <a:rPr lang="en-US" dirty="0" err="1"/>
              <a:t>rwlock</a:t>
            </a:r>
            <a:r>
              <a:rPr lang="en-US" dirty="0"/>
              <a:t> prefers writer</a:t>
            </a:r>
          </a:p>
          <a:p>
            <a:pPr lvl="1"/>
            <a:r>
              <a:rPr lang="en-US" dirty="0"/>
              <a:t>From the manual page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pthread_rwlock_rdlock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() function shall apply a read lock to the read-write lock  referenced  by 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rwlock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   The  calling  thread acquires the read lock if a writer does not hold the lock and there are no writers blocked on the lock.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7D397-7F36-4A8F-94E9-015F92BA2E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1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E66-B3E8-4A6D-A127-2D39301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mutex and condition to implement </a:t>
            </a:r>
            <a:r>
              <a:rPr lang="en-US" dirty="0" err="1"/>
              <a:t>rwlock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68A6-AC3E-4CD7-9696-EAAE7B00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mutex and condition is more flexible, we can adjust our strategy</a:t>
            </a:r>
          </a:p>
          <a:p>
            <a:pPr lvl="1"/>
            <a:r>
              <a:rPr lang="en-US" dirty="0"/>
              <a:t>There are many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Best for us: </a:t>
            </a:r>
            <a:br>
              <a:rPr lang="en-US" dirty="0"/>
            </a:br>
            <a:r>
              <a:rPr lang="en-US" dirty="0"/>
              <a:t>One mutex and two condition variables (one for </a:t>
            </a:r>
            <a:r>
              <a:rPr lang="en-US" dirty="0" err="1"/>
              <a:t>rd</a:t>
            </a:r>
            <a:r>
              <a:rPr lang="en-US" dirty="0"/>
              <a:t>, one for </a:t>
            </a:r>
            <a:r>
              <a:rPr lang="en-US" dirty="0" err="1"/>
              <a:t>wr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Keep track of the numbers needed by the predicate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http://heather.cs.ucdavis.edu/~matloff/158/PLN/RWLock.c</a:t>
            </a:r>
            <a:endParaRPr lang="en-US" dirty="0"/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D590-AD35-4C51-BD65-6C1018A909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34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D5F8-28EC-4603-92E3-1E96565D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</a:t>
            </a:r>
            <a:r>
              <a:rPr lang="en-US" dirty="0" err="1"/>
              <a:t>rwlock</a:t>
            </a:r>
            <a:r>
              <a:rPr lang="en-US" dirty="0"/>
              <a:t> 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9F6DC-B677-4EA2-AA96-9762CBA1E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(&amp;mutex);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increment/decrement waiting counter and the while loop</a:t>
            </a:r>
          </a:p>
          <a:p>
            <a:pPr marL="0" lv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</a:rPr>
              <a:t>increment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waiting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predicate depends on the policy!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while (! predicate)            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check if this thread can lock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pthread_cond_wait</a:t>
            </a:r>
            <a:r>
              <a:rPr lang="en-US" sz="2400" dirty="0"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using either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rd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or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wr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condition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decrement waiting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increment active counter</a:t>
            </a: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rwlock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is locked. Can start to read/write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Note that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mutex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is unlocked!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3C0A-039C-466F-B4B4-ADC02F6B06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52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53C1-A9BB-4BD7-8B09-895283BF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</a:t>
            </a:r>
            <a:r>
              <a:rPr lang="en-US" dirty="0" err="1"/>
              <a:t>rwlock</a:t>
            </a:r>
            <a:r>
              <a:rPr lang="en-US" dirty="0"/>
              <a:t> unlock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9BEE-2F09-49BA-A765-F0C19209F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Perform read/write operations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Depending on the lock type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unlock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rwlock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when the operation is done</a:t>
            </a: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(&amp;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82B"/>
                </a:solidFill>
                <a:latin typeface="Consolas" panose="020B0609020204030204" pitchFamily="49" charset="0"/>
              </a:rPr>
              <a:t>decrement active counter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inform waiting threads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policy decides checking writer or reader first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there is a writer waiting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signal write </a:t>
            </a:r>
            <a:r>
              <a:rPr lang="en-US" sz="2400" dirty="0" err="1">
                <a:latin typeface="Consolas" panose="020B0609020204030204" pitchFamily="49" charset="0"/>
              </a:rPr>
              <a:t>cond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if there is a reader waiting</a:t>
            </a: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only needed for write unlock</a:t>
            </a:r>
            <a:endParaRPr lang="en-US" sz="24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  broadcast read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cond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1350C-CCD2-4854-A787-3A0712554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44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9E66-B3E8-4A6D-A127-2D39301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rwlock_writeunlock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568A6-AC3E-4CD7-9696-EAAE7B000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this lock prefer reader or writer?   A: reader B: writer C: don't know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status = </a:t>
            </a:r>
            <a:r>
              <a:rPr lang="en-US" sz="2400" dirty="0" err="1">
                <a:latin typeface="Consolas" panose="020B0609020204030204" pitchFamily="49" charset="0"/>
              </a:rPr>
              <a:t>pthread_mutex_lock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w_active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if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rwl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r_wait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&gt; 0)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status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pthread_cond_broadcast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-&gt;read);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(status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 else if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rwl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w_wait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&gt; 0)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status = 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pthread_cond_signal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-&gt;write);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(status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status;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pthread_mutex_unlock</a:t>
            </a:r>
            <a:r>
              <a:rPr lang="en-US" sz="2400" dirty="0">
                <a:latin typeface="Consolas" panose="020B0609020204030204" pitchFamily="49" charset="0"/>
              </a:rPr>
              <a:t> (&amp;</a:t>
            </a:r>
            <a:r>
              <a:rPr lang="en-US" sz="2400" dirty="0" err="1">
                <a:latin typeface="Consolas" panose="020B0609020204030204" pitchFamily="49" charset="0"/>
              </a:rPr>
              <a:t>rwl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mutex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D590-AD35-4C51-BD65-6C1018A909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515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/>
              <a:t>Barriers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Purpose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For applications where work is done in “phases”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Must have</a:t>
            </a:r>
            <a:r>
              <a:rPr sz="3000" dirty="0">
                <a:solidFill>
                  <a:srgbClr val="747474"/>
                </a:solidFill>
              </a:rPr>
              <a:t> “worker” threads wait for the </a:t>
            </a:r>
            <a:r>
              <a:rPr lang="en-US" sz="3000" dirty="0">
                <a:solidFill>
                  <a:srgbClr val="747474"/>
                </a:solidFill>
              </a:rPr>
              <a:t>entire </a:t>
            </a:r>
            <a:r>
              <a:rPr sz="3000" dirty="0">
                <a:solidFill>
                  <a:srgbClr val="747474"/>
                </a:solidFill>
              </a:rPr>
              <a:t>“group” to be</a:t>
            </a:r>
            <a:r>
              <a:rPr lang="en-US" sz="3000" dirty="0">
                <a:solidFill>
                  <a:srgbClr val="747474"/>
                </a:solidFill>
              </a:rPr>
              <a:t> </a:t>
            </a:r>
            <a:r>
              <a:rPr sz="3000" dirty="0">
                <a:solidFill>
                  <a:srgbClr val="747474"/>
                </a:solidFill>
              </a:rPr>
              <a:t>done before proceeding</a:t>
            </a:r>
            <a:r>
              <a:rPr lang="en-US" sz="3000" dirty="0">
                <a:solidFill>
                  <a:srgbClr val="747474"/>
                </a:solidFill>
              </a:rPr>
              <a:t> to next phase</a:t>
            </a:r>
            <a:endParaRPr sz="3000" dirty="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Number of workers known a priori</a:t>
            </a:r>
          </a:p>
        </p:txBody>
      </p:sp>
      <p:pic>
        <p:nvPicPr>
          <p:cNvPr id="4" name="Picture 2" descr="http://www.unlockingthegrowth.com/wp-content/uploads/2015/09/Barrier-300x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77" y="5943600"/>
            <a:ext cx="6636009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E41A4-113D-42CB-9C58-3A4E5F9E7D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7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29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96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299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29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8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0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0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0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0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0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12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13" name="Line"/>
          <p:cNvSpPr/>
          <p:nvPr/>
        </p:nvSpPr>
        <p:spPr>
          <a:xfrm>
            <a:off x="2234837" y="3759694"/>
            <a:ext cx="171519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4" name="Line"/>
          <p:cNvSpPr/>
          <p:nvPr/>
        </p:nvSpPr>
        <p:spPr>
          <a:xfrm>
            <a:off x="2234837" y="4876800"/>
            <a:ext cx="423206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2234837" y="5979828"/>
            <a:ext cx="7572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6" name="Line"/>
          <p:cNvSpPr/>
          <p:nvPr/>
        </p:nvSpPr>
        <p:spPr>
          <a:xfrm>
            <a:off x="2234837" y="7082856"/>
            <a:ext cx="20868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7" name="Line"/>
          <p:cNvSpPr/>
          <p:nvPr/>
        </p:nvSpPr>
        <p:spPr>
          <a:xfrm>
            <a:off x="2234837" y="8199963"/>
            <a:ext cx="53259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18" name="0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0E5D1-E4C5-4FD6-9ADE-36F5ACDED9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2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2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4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27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6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2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3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5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39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3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8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40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41" name="Line"/>
          <p:cNvSpPr/>
          <p:nvPr/>
        </p:nvSpPr>
        <p:spPr>
          <a:xfrm>
            <a:off x="2234837" y="3759694"/>
            <a:ext cx="50566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2" name="Line"/>
          <p:cNvSpPr/>
          <p:nvPr/>
        </p:nvSpPr>
        <p:spPr>
          <a:xfrm>
            <a:off x="2234837" y="4876800"/>
            <a:ext cx="532597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3" name="Line"/>
          <p:cNvSpPr/>
          <p:nvPr/>
        </p:nvSpPr>
        <p:spPr>
          <a:xfrm>
            <a:off x="2234837" y="5979828"/>
            <a:ext cx="41819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4" name="Line"/>
          <p:cNvSpPr/>
          <p:nvPr/>
        </p:nvSpPr>
        <p:spPr>
          <a:xfrm>
            <a:off x="2234837" y="7082856"/>
            <a:ext cx="33072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5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46" name="0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97DA94-17AA-4565-BE19-B56B202C96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4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52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55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5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6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6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6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68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69" name="Line"/>
          <p:cNvSpPr/>
          <p:nvPr/>
        </p:nvSpPr>
        <p:spPr>
          <a:xfrm>
            <a:off x="2234837" y="3759694"/>
            <a:ext cx="505661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0" name="Line"/>
          <p:cNvSpPr/>
          <p:nvPr/>
        </p:nvSpPr>
        <p:spPr>
          <a:xfrm>
            <a:off x="2234837" y="4876800"/>
            <a:ext cx="532597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1" name="Line"/>
          <p:cNvSpPr/>
          <p:nvPr/>
        </p:nvSpPr>
        <p:spPr>
          <a:xfrm>
            <a:off x="2234837" y="5979828"/>
            <a:ext cx="41819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2" name="Line"/>
          <p:cNvSpPr/>
          <p:nvPr/>
        </p:nvSpPr>
        <p:spPr>
          <a:xfrm>
            <a:off x="2234837" y="7082856"/>
            <a:ext cx="33072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3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74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375" name="1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380D84-EC4D-4EC5-8962-0EF5D72722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000" dirty="0"/>
              <a:t>More Synchronization Primitives</a:t>
            </a:r>
            <a:endParaRPr sz="4000" dirty="0"/>
          </a:p>
        </p:txBody>
      </p:sp>
      <p:pic>
        <p:nvPicPr>
          <p:cNvPr id="93" name="Seal 3 SPOT281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</a:rPr>
              <a:t>So far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Mutexes</a:t>
            </a:r>
            <a:endParaRPr sz="3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Condition variables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</a:rPr>
              <a:t>Today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/>
                </a:solidFill>
              </a:rPr>
              <a:t>Read-write locks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accent1"/>
                </a:solidFill>
              </a:rPr>
              <a:t>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accent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3200" dirty="0"/>
              <a:t>Mutexes and condition variables are primitive constructs</a:t>
            </a:r>
          </a:p>
          <a:p>
            <a:pPr lvl="1">
              <a:defRPr/>
            </a:pPr>
            <a:r>
              <a:rPr lang="en-US" altLang="en-US" sz="3200" dirty="0"/>
              <a:t>Read-Write Locks and Barriers can be built using mutexes and condition variables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9082A-C793-4AE5-98F1-9144ADB36E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249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37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1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384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8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8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6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8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2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9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397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398" name="Line"/>
          <p:cNvSpPr/>
          <p:nvPr/>
        </p:nvSpPr>
        <p:spPr>
          <a:xfrm>
            <a:off x="2234837" y="3759694"/>
            <a:ext cx="57690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399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0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2234837" y="7082856"/>
            <a:ext cx="57690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03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4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5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06" name="3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20CC45-DD1D-451C-B223-1D2425D2FF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0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0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12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15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1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4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1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1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0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22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3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27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2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6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28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29" name="Line"/>
          <p:cNvSpPr/>
          <p:nvPr/>
        </p:nvSpPr>
        <p:spPr>
          <a:xfrm>
            <a:off x="2234837" y="3759694"/>
            <a:ext cx="576900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0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1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2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3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34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5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6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37" name="4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38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E2041-D2EE-45A6-BBD2-18605AAB7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4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44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47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4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9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5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2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5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5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5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8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60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sp>
        <p:nvSpPr>
          <p:cNvPr id="461" name="Line"/>
          <p:cNvSpPr/>
          <p:nvPr/>
        </p:nvSpPr>
        <p:spPr>
          <a:xfrm>
            <a:off x="2311037" y="3759694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3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4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5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66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7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8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469" name="5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5</a:t>
            </a:r>
          </a:p>
        </p:txBody>
      </p:sp>
      <p:sp>
        <p:nvSpPr>
          <p:cNvPr id="470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17944-FDAF-4CC7-91B9-2A637AE61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Visual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Visually</a:t>
            </a:r>
          </a:p>
        </p:txBody>
      </p:sp>
      <p:sp>
        <p:nvSpPr>
          <p:cNvPr id="47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7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6" name="Rectangle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>
              <a:defRPr sz="3400"/>
            </a:pPr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477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8" name="T2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2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48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1" name="T1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1</a:t>
              </a:r>
            </a:p>
          </p:txBody>
        </p:sp>
      </p:grpSp>
      <p:grpSp>
        <p:nvGrpSpPr>
          <p:cNvPr id="485" name="Group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48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4" name="T3"/>
            <p:cNvSpPr txBox="1"/>
            <p:nvPr/>
          </p:nvSpPr>
          <p:spPr>
            <a:xfrm>
              <a:off x="6622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3</a:t>
              </a:r>
            </a:p>
          </p:txBody>
        </p:sp>
      </p:grpSp>
      <p:grpSp>
        <p:nvGrpSpPr>
          <p:cNvPr id="488" name="Group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4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7" name="T4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4</a:t>
              </a:r>
            </a:p>
          </p:txBody>
        </p:sp>
      </p:grpSp>
      <p:grpSp>
        <p:nvGrpSpPr>
          <p:cNvPr id="491" name="Group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0" name="T5"/>
            <p:cNvSpPr txBox="1"/>
            <p:nvPr/>
          </p:nvSpPr>
          <p:spPr>
            <a:xfrm>
              <a:off x="-6078" y="-60934"/>
              <a:ext cx="585048" cy="709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</a:t>
              </a:r>
              <a:r>
                <a:rPr baseline="-5999"/>
                <a:t>5</a:t>
              </a:r>
            </a:p>
          </p:txBody>
        </p:sp>
      </p:grpSp>
      <p:sp>
        <p:nvSpPr>
          <p:cNvPr id="492" name="5"/>
          <p:cNvSpPr txBox="1"/>
          <p:nvPr/>
        </p:nvSpPr>
        <p:spPr>
          <a:xfrm>
            <a:off x="8583338" y="8913928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5</a:t>
            </a:r>
          </a:p>
        </p:txBody>
      </p:sp>
      <p:pic>
        <p:nvPicPr>
          <p:cNvPr id="493" name="Line" descr="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72937" y="3583327"/>
            <a:ext cx="6274238" cy="352234"/>
          </a:xfrm>
          <a:prstGeom prst="rect">
            <a:avLst/>
          </a:prstGeom>
        </p:spPr>
      </p:pic>
      <p:sp>
        <p:nvSpPr>
          <p:cNvPr id="495" name="Line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6" name="Line"/>
          <p:cNvSpPr/>
          <p:nvPr/>
        </p:nvSpPr>
        <p:spPr>
          <a:xfrm>
            <a:off x="2336437" y="5979828"/>
            <a:ext cx="61980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7" name="Line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8" name="Line"/>
          <p:cNvSpPr/>
          <p:nvPr/>
        </p:nvSpPr>
        <p:spPr>
          <a:xfrm>
            <a:off x="2145937" y="8199963"/>
            <a:ext cx="637583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400"/>
            </a:pPr>
            <a:endParaRPr/>
          </a:p>
        </p:txBody>
      </p:sp>
      <p:sp>
        <p:nvSpPr>
          <p:cNvPr id="499" name="Zzzz…"/>
          <p:cNvSpPr txBox="1"/>
          <p:nvPr/>
        </p:nvSpPr>
        <p:spPr>
          <a:xfrm>
            <a:off x="7301558" y="8232042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0" name="Zzzz…"/>
          <p:cNvSpPr txBox="1"/>
          <p:nvPr/>
        </p:nvSpPr>
        <p:spPr>
          <a:xfrm>
            <a:off x="7353832" y="5925513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1" name="Zzzz…"/>
          <p:cNvSpPr txBox="1"/>
          <p:nvPr/>
        </p:nvSpPr>
        <p:spPr>
          <a:xfrm>
            <a:off x="7353832" y="4841967"/>
            <a:ext cx="116794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502" name="5"/>
          <p:cNvSpPr txBox="1"/>
          <p:nvPr/>
        </p:nvSpPr>
        <p:spPr>
          <a:xfrm>
            <a:off x="8583338" y="2209926"/>
            <a:ext cx="396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5</a:t>
            </a:r>
          </a:p>
        </p:txBody>
      </p:sp>
      <p:sp>
        <p:nvSpPr>
          <p:cNvPr id="503" name="Zzzz…"/>
          <p:cNvSpPr txBox="1"/>
          <p:nvPr/>
        </p:nvSpPr>
        <p:spPr>
          <a:xfrm>
            <a:off x="7353832" y="7032257"/>
            <a:ext cx="1167944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Zzzz…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0E63D-4B4B-4E0E-B1DC-330C387999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/>
          </a:p>
        </p:txBody>
      </p:sp>
      <p:sp>
        <p:nvSpPr>
          <p:cNvPr id="33" name="Shape 387"/>
          <p:cNvSpPr/>
          <p:nvPr/>
        </p:nvSpPr>
        <p:spPr>
          <a:xfrm>
            <a:off x="9851657" y="2208811"/>
            <a:ext cx="201337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000" dirty="0">
                <a:solidFill>
                  <a:srgbClr val="FF0000"/>
                </a:solidFill>
              </a:rPr>
              <a:t>Last</a:t>
            </a:r>
            <a:r>
              <a:rPr lang="en-US" sz="4000" dirty="0">
                <a:solidFill>
                  <a:srgbClr val="FF0000"/>
                </a:solidFill>
              </a:rPr>
              <a:t> one</a:t>
            </a:r>
            <a:endParaRPr sz="4000" dirty="0">
              <a:solidFill>
                <a:srgbClr val="FF0000"/>
              </a:solidFill>
            </a:endParaRPr>
          </a:p>
          <a:p>
            <a:pPr lvl="0">
              <a:defRPr sz="1800"/>
            </a:pPr>
            <a:r>
              <a:rPr sz="4000" dirty="0">
                <a:solidFill>
                  <a:srgbClr val="FF0000"/>
                </a:solidFill>
              </a:rPr>
              <a:t>notifies!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536"/>
          <p:cNvSpPr/>
          <p:nvPr/>
        </p:nvSpPr>
        <p:spPr>
          <a:xfrm>
            <a:off x="2336437" y="5979828"/>
            <a:ext cx="7798644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6" name="Shape 542"/>
          <p:cNvSpPr/>
          <p:nvPr/>
        </p:nvSpPr>
        <p:spPr>
          <a:xfrm>
            <a:off x="6806133" y="5963203"/>
            <a:ext cx="1721257" cy="52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 dirty="0"/>
              <a:t>Wakeup…</a:t>
            </a:r>
          </a:p>
        </p:txBody>
      </p:sp>
      <p:sp>
        <p:nvSpPr>
          <p:cNvPr id="32" name="Shape 535"/>
          <p:cNvSpPr/>
          <p:nvPr/>
        </p:nvSpPr>
        <p:spPr>
          <a:xfrm>
            <a:off x="2311400" y="3733800"/>
            <a:ext cx="9448800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57" name="Shape 3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Reusable Barrier?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D80E3-1080-4AD8-965D-DD34D1583B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9" name="Shape 359"/>
          <p:cNvSpPr/>
          <p:nvPr/>
        </p:nvSpPr>
        <p:spPr>
          <a:xfrm>
            <a:off x="8549323" y="296273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grpSp>
        <p:nvGrpSpPr>
          <p:cNvPr id="362" name="Group 362"/>
          <p:cNvGrpSpPr/>
          <p:nvPr/>
        </p:nvGrpSpPr>
        <p:grpSpPr>
          <a:xfrm>
            <a:off x="654992" y="4415130"/>
            <a:ext cx="1463397" cy="923340"/>
            <a:chOff x="-6077" y="-168020"/>
            <a:chExt cx="1463396" cy="923339"/>
          </a:xfrm>
        </p:grpSpPr>
        <p:pic>
          <p:nvPicPr>
            <p:cNvPr id="360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1" name="Shape 361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2</a:t>
              </a:r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654992" y="3312101"/>
            <a:ext cx="1463397" cy="923341"/>
            <a:chOff x="-6077" y="-168020"/>
            <a:chExt cx="1463396" cy="923339"/>
          </a:xfrm>
        </p:grpSpPr>
        <p:pic>
          <p:nvPicPr>
            <p:cNvPr id="363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Shape 364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1</a:t>
              </a:r>
            </a:p>
          </p:txBody>
        </p:sp>
      </p:grpSp>
      <p:grpSp>
        <p:nvGrpSpPr>
          <p:cNvPr id="368" name="Group 368"/>
          <p:cNvGrpSpPr/>
          <p:nvPr/>
        </p:nvGrpSpPr>
        <p:grpSpPr>
          <a:xfrm>
            <a:off x="667692" y="5518158"/>
            <a:ext cx="1450697" cy="923341"/>
            <a:chOff x="6622" y="-168020"/>
            <a:chExt cx="1450696" cy="923339"/>
          </a:xfrm>
        </p:grpSpPr>
        <p:pic>
          <p:nvPicPr>
            <p:cNvPr id="366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7" name="Shape 367"/>
            <p:cNvSpPr/>
            <p:nvPr/>
          </p:nvSpPr>
          <p:spPr>
            <a:xfrm>
              <a:off x="6622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3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654992" y="6621187"/>
            <a:ext cx="1463397" cy="923340"/>
            <a:chOff x="-6077" y="-168020"/>
            <a:chExt cx="1463396" cy="923339"/>
          </a:xfrm>
        </p:grpSpPr>
        <p:pic>
          <p:nvPicPr>
            <p:cNvPr id="369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0" name="Shape 370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4</a:t>
              </a: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654992" y="7724215"/>
            <a:ext cx="1463397" cy="923340"/>
            <a:chOff x="-6077" y="-168020"/>
            <a:chExt cx="1463396" cy="923339"/>
          </a:xfrm>
        </p:grpSpPr>
        <p:pic>
          <p:nvPicPr>
            <p:cNvPr id="372" name="pasted-image.tif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2438" y="-168021"/>
              <a:ext cx="924882" cy="9233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3" name="Shape 373"/>
            <p:cNvSpPr/>
            <p:nvPr/>
          </p:nvSpPr>
          <p:spPr>
            <a:xfrm>
              <a:off x="-6078" y="-60935"/>
              <a:ext cx="585048" cy="709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4000"/>
                <a:t>T</a:t>
              </a:r>
              <a:r>
                <a:rPr sz="4000" baseline="-5999"/>
                <a:t>5</a:t>
              </a:r>
            </a:p>
          </p:txBody>
        </p:sp>
      </p:grpSp>
      <p:sp>
        <p:nvSpPr>
          <p:cNvPr id="378" name="Shape 378"/>
          <p:cNvSpPr/>
          <p:nvPr/>
        </p:nvSpPr>
        <p:spPr>
          <a:xfrm>
            <a:off x="2336437" y="4876800"/>
            <a:ext cx="6198038" cy="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311037" y="7082856"/>
            <a:ext cx="6198039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81" name="Shape 381"/>
          <p:cNvSpPr/>
          <p:nvPr/>
        </p:nvSpPr>
        <p:spPr>
          <a:xfrm flipV="1">
            <a:off x="2145937" y="8199963"/>
            <a:ext cx="6375838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3400"/>
            </a:pPr>
            <a:endParaRPr/>
          </a:p>
        </p:txBody>
      </p:sp>
      <p:sp>
        <p:nvSpPr>
          <p:cNvPr id="37" name="Shape 359"/>
          <p:cNvSpPr/>
          <p:nvPr/>
        </p:nvSpPr>
        <p:spPr>
          <a:xfrm>
            <a:off x="11760200" y="2971800"/>
            <a:ext cx="464779" cy="603419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sp>
        <p:nvSpPr>
          <p:cNvPr id="33" name="Wakeup…"/>
          <p:cNvSpPr txBox="1"/>
          <p:nvPr/>
        </p:nvSpPr>
        <p:spPr>
          <a:xfrm>
            <a:off x="6806133" y="4828311"/>
            <a:ext cx="1721257" cy="52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dirty="0"/>
              <a:t>Wakeup…</a:t>
            </a:r>
          </a:p>
        </p:txBody>
      </p:sp>
      <p:sp>
        <p:nvSpPr>
          <p:cNvPr id="34" name="Wakeup…"/>
          <p:cNvSpPr txBox="1"/>
          <p:nvPr/>
        </p:nvSpPr>
        <p:spPr>
          <a:xfrm>
            <a:off x="6806133" y="7098096"/>
            <a:ext cx="1721257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Wakeup…</a:t>
            </a:r>
          </a:p>
        </p:txBody>
      </p:sp>
      <p:sp>
        <p:nvSpPr>
          <p:cNvPr id="38" name="Wakeup…"/>
          <p:cNvSpPr txBox="1"/>
          <p:nvPr/>
        </p:nvSpPr>
        <p:spPr>
          <a:xfrm>
            <a:off x="6806133" y="8204731"/>
            <a:ext cx="1721257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Wakeup…</a:t>
            </a:r>
          </a:p>
        </p:txBody>
      </p:sp>
    </p:spTree>
    <p:extLst>
      <p:ext uri="{BB962C8B-B14F-4D97-AF65-F5344CB8AC3E}">
        <p14:creationId xmlns:p14="http://schemas.microsoft.com/office/powerpoint/2010/main" val="33440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OSIX Barri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POSIX Barriers</a:t>
            </a:r>
            <a:r>
              <a:rPr lang="en-US" dirty="0"/>
              <a:t> Support</a:t>
            </a:r>
            <a:endParaRPr dirty="0"/>
          </a:p>
        </p:txBody>
      </p:sp>
      <p:sp>
        <p:nvSpPr>
          <p:cNvPr id="28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8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9" name="Only three method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create barrier. note the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count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argument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*restrict barrier,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pthread_barrierattr_t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, unsigned count);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destroy a barrier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*barrier);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wait on a barrier. When the function returns,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one thread gets PTHREAD_BARRIER_SERIAL_THREAD, others get 0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pthread_barrier_wait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pthread_barrier_t</a:t>
            </a:r>
            <a:r>
              <a:rPr lang="en-US" sz="2400" dirty="0">
                <a:latin typeface="Consolas" panose="020B0609020204030204" pitchFamily="49" charset="0"/>
              </a:rPr>
              <a:t> *barrier);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C9335-CDAF-46A0-9B22-E025DA3D56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73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8611-F484-43CE-A9D2-191A5AD0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mechanisms in this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85525-7920-4F70-BD6B-B02411BB6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mutex, condition, read/write lock, barriers, and only call blocking functions!</a:t>
            </a:r>
          </a:p>
          <a:p>
            <a:endParaRPr lang="en-US" dirty="0"/>
          </a:p>
          <a:p>
            <a:r>
              <a:rPr lang="en-US" dirty="0"/>
              <a:t>The following mechanisms </a:t>
            </a:r>
            <a:r>
              <a:rPr lang="en-US" dirty="0">
                <a:solidFill>
                  <a:schemeClr val="accent5"/>
                </a:solidFill>
              </a:rPr>
              <a:t>are not allowed </a:t>
            </a:r>
            <a:r>
              <a:rPr lang="en-US" dirty="0"/>
              <a:t>for synchronization!</a:t>
            </a:r>
          </a:p>
          <a:p>
            <a:pPr lvl="1"/>
            <a:r>
              <a:rPr lang="en-US" dirty="0"/>
              <a:t>Busy waiting, like spin lock</a:t>
            </a:r>
          </a:p>
          <a:p>
            <a:pPr lvl="1"/>
            <a:r>
              <a:rPr lang="en-US" dirty="0"/>
              <a:t>sleep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285EF-74F0-4A75-B08D-6684AA3130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76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Deadlock is a state in which no member can make progress</a:t>
            </a:r>
          </a:p>
          <a:p>
            <a:pPr lvl="1"/>
            <a:r>
              <a:rPr lang="en-US" dirty="0"/>
              <a:t>All are waiting for other members to take actions</a:t>
            </a:r>
          </a:p>
          <a:p>
            <a:pPr lvl="1"/>
            <a:r>
              <a:rPr lang="en-US" dirty="0"/>
              <a:t>A member can be a thread, a process, a computer,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Two mutexes A and 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Thread 1, locked A, try to get B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Thread 2, locked B, try to get A</a:t>
            </a:r>
          </a:p>
        </p:txBody>
      </p:sp>
    </p:spTree>
    <p:extLst>
      <p:ext uri="{BB962C8B-B14F-4D97-AF65-F5344CB8AC3E}">
        <p14:creationId xmlns:p14="http://schemas.microsoft.com/office/powerpoint/2010/main" val="30245704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order</a:t>
            </a:r>
          </a:p>
          <a:p>
            <a:pPr lvl="1"/>
            <a:r>
              <a:rPr lang="en-US" dirty="0"/>
              <a:t>All the threads lock </a:t>
            </a:r>
            <a:r>
              <a:rPr lang="en-US" dirty="0" err="1"/>
              <a:t>mutexes</a:t>
            </a:r>
            <a:r>
              <a:rPr lang="en-US" dirty="0"/>
              <a:t> in the same order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m0, m1, and so on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Try and back off</a:t>
            </a:r>
          </a:p>
          <a:p>
            <a:pPr lvl="1"/>
            <a:r>
              <a:rPr lang="en-US" dirty="0"/>
              <a:t>Try to lock. If it fails, release all locks and try again 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8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In many applications, a data structure is read frequently but written infrequently</a:t>
            </a:r>
            <a:endParaRPr lang="en-US" altLang="en-US" dirty="0"/>
          </a:p>
          <a:p>
            <a:r>
              <a:rPr lang="en-US" sz="3200" dirty="0">
                <a:solidFill>
                  <a:schemeClr val="accent1"/>
                </a:solidFill>
              </a:rPr>
              <a:t>Constraints:</a:t>
            </a:r>
          </a:p>
          <a:p>
            <a:pPr lvl="1"/>
            <a:r>
              <a:rPr lang="en-US" altLang="en-US" sz="3200" dirty="0"/>
              <a:t>Multiple readers can read simultaneously</a:t>
            </a:r>
          </a:p>
          <a:p>
            <a:pPr lvl="2"/>
            <a:r>
              <a:rPr lang="en-US" sz="3200" dirty="0"/>
              <a:t>A reader can start even if other readers are reading</a:t>
            </a:r>
            <a:endParaRPr lang="en-US" altLang="en-US" sz="3200" dirty="0"/>
          </a:p>
          <a:p>
            <a:pPr lvl="1"/>
            <a:r>
              <a:rPr lang="en-US" altLang="en-US" sz="3200" dirty="0"/>
              <a:t>Only one writer can write at a time</a:t>
            </a:r>
          </a:p>
          <a:p>
            <a:pPr lvl="1"/>
            <a:r>
              <a:rPr lang="en-US" altLang="en-US" sz="3200" dirty="0"/>
              <a:t>Read and write cannot happen at the same time</a:t>
            </a:r>
            <a:endParaRPr lang="en-US" sz="3200" dirty="0"/>
          </a:p>
          <a:p>
            <a:pPr lvl="2"/>
            <a:r>
              <a:rPr lang="en-US" sz="3200" dirty="0"/>
              <a:t>A reader has to wait if a writer is writing</a:t>
            </a:r>
          </a:p>
          <a:p>
            <a:pPr lvl="2"/>
            <a:r>
              <a:rPr lang="en-US" sz="3200" dirty="0"/>
              <a:t>A writer has to wait for other readers and writers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DD1DB-ADC5-4E34-AD60-402332DF2C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302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0884-1A33-497D-B9D4-70E6A70C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0A6C6-9F78-407F-A989-8484A98B6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Use </a:t>
            </a:r>
            <a:r>
              <a:rPr lang="en-US" sz="3200" dirty="0" err="1"/>
              <a:t>Pthreads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read-write locks</a:t>
            </a:r>
            <a:r>
              <a:rPr lang="en-US" sz="3200" dirty="0"/>
              <a:t> </a:t>
            </a:r>
          </a:p>
          <a:p>
            <a:pPr lvl="1"/>
            <a:r>
              <a:rPr lang="en-US" altLang="en-US" sz="3200" dirty="0"/>
              <a:t>Like a mutex with </a:t>
            </a:r>
            <a:r>
              <a:rPr lang="en-US" altLang="en-US" sz="3200" dirty="0">
                <a:solidFill>
                  <a:schemeClr val="accent1"/>
                </a:solidFill>
              </a:rPr>
              <a:t>two different lock functions</a:t>
            </a:r>
            <a:r>
              <a:rPr lang="en-US" altLang="en-US" sz="3200" dirty="0"/>
              <a:t> (read/write)</a:t>
            </a:r>
          </a:p>
          <a:p>
            <a:endParaRPr lang="en-US" sz="3200" dirty="0"/>
          </a:p>
          <a:p>
            <a:r>
              <a:rPr lang="en-US" sz="3200" dirty="0"/>
              <a:t>Use mutex and condition variables</a:t>
            </a:r>
          </a:p>
          <a:p>
            <a:pPr lvl="1"/>
            <a:r>
              <a:rPr lang="en-US" sz="3200" dirty="0"/>
              <a:t>Keep track of the number of readers and writers</a:t>
            </a:r>
          </a:p>
          <a:p>
            <a:pPr lvl="2"/>
            <a:r>
              <a:rPr lang="en-US" sz="3200" dirty="0"/>
              <a:t>Active and </a:t>
            </a:r>
            <a:r>
              <a:rPr lang="en-US" sz="3200" dirty="0" err="1"/>
              <a:t>watiting</a:t>
            </a:r>
            <a:endParaRPr lang="en-US" sz="3200" dirty="0"/>
          </a:p>
          <a:p>
            <a:pPr lvl="1"/>
            <a:r>
              <a:rPr lang="en-US" sz="3200" dirty="0"/>
              <a:t>Choose proper predicate</a:t>
            </a:r>
          </a:p>
          <a:p>
            <a:pPr lvl="2"/>
            <a:r>
              <a:rPr lang="en-US" sz="3200" dirty="0"/>
              <a:t>If the predicate is true, proceed to read/write</a:t>
            </a:r>
          </a:p>
          <a:p>
            <a:pPr lvl="2"/>
            <a:r>
              <a:rPr lang="en-US" sz="3200" dirty="0"/>
              <a:t>If the predicate not true, wait</a:t>
            </a:r>
          </a:p>
          <a:p>
            <a:pPr lvl="1"/>
            <a:r>
              <a:rPr lang="en-US" sz="3200" dirty="0"/>
              <a:t>Notify others when a thread is done with reading/writing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A6338-31C1-4E87-B6F1-A51CA8A184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393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Read-Write 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 &lt;</a:t>
            </a:r>
            <a:r>
              <a:rPr lang="en-US" sz="2400" dirty="0" err="1">
                <a:latin typeface="Consolas" panose="020B0609020204030204" pitchFamily="49" charset="0"/>
              </a:rPr>
              <a:t>pthread.h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; 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define a read-write lock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and destroy a read-write lock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pthread_rwlock_init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const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pthread_rwlockattr_t</a:t>
            </a:r>
            <a:r>
              <a:rPr lang="en-US" sz="2400" dirty="0">
                <a:latin typeface="Consolas" panose="020B0609020204030204" pitchFamily="49" charset="0"/>
              </a:rPr>
              <a:t> *restrict </a:t>
            </a:r>
            <a:r>
              <a:rPr lang="en-US" sz="2400" dirty="0" err="1">
                <a:latin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pthread_rwlock_destroy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lock functions for readers and writers, and unlock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pthread_rwlock_rdlock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pthread_rwlock_wrlock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pthread_rwlock_unlock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pthread_rwlock_t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rwlock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2147D-CF77-4903-AA4D-8530B68D9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060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Pthread</a:t>
            </a:r>
            <a:r>
              <a:rPr lang="en-US" altLang="en-US" dirty="0"/>
              <a:t> Read-Write Locks For </a:t>
            </a:r>
            <a:r>
              <a:rPr lang="en-US" altLang="en-US" dirty="0">
                <a:solidFill>
                  <a:srgbClr val="FF0000"/>
                </a:solidFill>
              </a:rPr>
              <a:t>Reading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First lock function locks for </a:t>
            </a:r>
            <a:r>
              <a:rPr lang="en-US" altLang="en-US" b="1" dirty="0">
                <a:solidFill>
                  <a:schemeClr val="accent5"/>
                </a:solidFill>
              </a:rPr>
              <a:t>reading</a:t>
            </a:r>
          </a:p>
          <a:p>
            <a:pPr lvl="2"/>
            <a:r>
              <a:rPr lang="en-US" altLang="en-US" dirty="0"/>
              <a:t>A thread gets read lock if and only if </a:t>
            </a:r>
            <a:r>
              <a:rPr lang="en-US" altLang="en-US" dirty="0">
                <a:solidFill>
                  <a:schemeClr val="accent1"/>
                </a:solidFill>
              </a:rPr>
              <a:t>no writer has the lock and no writer is blocked on the lock</a:t>
            </a:r>
          </a:p>
          <a:p>
            <a:pPr lvl="2"/>
            <a:r>
              <a:rPr lang="en-US" altLang="en-US" dirty="0"/>
              <a:t>More than one thread can get the read lock</a:t>
            </a:r>
          </a:p>
          <a:p>
            <a:pPr lvl="1"/>
            <a:endParaRPr lang="en-US" altLang="en-US" dirty="0"/>
          </a:p>
        </p:txBody>
      </p:sp>
      <p:pic>
        <p:nvPicPr>
          <p:cNvPr id="5" name="Picture 2" descr="http://www.javalobby.org/images/postings/rj/read_write_locks/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30" y="5269470"/>
            <a:ext cx="531958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608C9-F11E-4E09-991C-8B4FC6514D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237430-9D80-4F24-B61E-E39579E04673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64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Pthread</a:t>
            </a:r>
            <a:r>
              <a:rPr lang="en-US" altLang="en-US" dirty="0"/>
              <a:t> Read-Write Locks For </a:t>
            </a:r>
            <a:r>
              <a:rPr lang="en-US" altLang="en-US" dirty="0">
                <a:solidFill>
                  <a:srgbClr val="FF0000"/>
                </a:solidFill>
              </a:rPr>
              <a:t>Writing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Second lock function locks for </a:t>
            </a:r>
            <a:r>
              <a:rPr lang="en-US" altLang="en-US" b="1" dirty="0">
                <a:solidFill>
                  <a:schemeClr val="accent5"/>
                </a:solidFill>
              </a:rPr>
              <a:t>writing</a:t>
            </a:r>
          </a:p>
          <a:p>
            <a:pPr lvl="2"/>
            <a:r>
              <a:rPr lang="en-US" altLang="en-US" dirty="0"/>
              <a:t>A thread gets write lock if and only if </a:t>
            </a:r>
            <a:r>
              <a:rPr lang="en-US" altLang="en-US" dirty="0">
                <a:solidFill>
                  <a:schemeClr val="accent1"/>
                </a:solidFill>
              </a:rPr>
              <a:t>no reader or writer has the lock</a:t>
            </a:r>
            <a:endParaRPr lang="en-US" altLang="en-US" dirty="0"/>
          </a:p>
          <a:p>
            <a:pPr lvl="3"/>
            <a:r>
              <a:rPr lang="en-US" altLang="en-US" dirty="0"/>
              <a:t>Wait for read lock, too !</a:t>
            </a:r>
          </a:p>
          <a:p>
            <a:pPr lvl="2"/>
            <a:r>
              <a:rPr lang="en-US" altLang="en-US" dirty="0"/>
              <a:t>Only one writer is allowed at any time</a:t>
            </a:r>
          </a:p>
        </p:txBody>
      </p:sp>
      <p:pic>
        <p:nvPicPr>
          <p:cNvPr id="6" name="Picture 4" descr="http://www.javalobby.org/images/postings/rj/read_write_locks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24" y="5709889"/>
            <a:ext cx="5486400" cy="33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17C245-95E7-4FFB-BF2F-47F378979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22237430-9D80-4F24-B61E-E39579E04673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44546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Microsoft Macintosh PowerPoint</Application>
  <PresentationFormat>Custom</PresentationFormat>
  <Paragraphs>274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Helvetica</vt:lpstr>
      <vt:lpstr>Helvetica Neue</vt:lpstr>
      <vt:lpstr>Helvetica Neue Light</vt:lpstr>
      <vt:lpstr>Lucida Grande</vt:lpstr>
      <vt:lpstr>White</vt:lpstr>
      <vt:lpstr>(T5): More Threads Synchronization</vt:lpstr>
      <vt:lpstr>More Synchronization Primitives</vt:lpstr>
      <vt:lpstr>Deadlock</vt:lpstr>
      <vt:lpstr>Common solutions</vt:lpstr>
      <vt:lpstr>Readers-Writers Problem</vt:lpstr>
      <vt:lpstr>Solutions?</vt:lpstr>
      <vt:lpstr>Pthread Read-Write Lock</vt:lpstr>
      <vt:lpstr>Pthread Read-Write Locks For Reading</vt:lpstr>
      <vt:lpstr>Pthread Read-Write Locks For Writing</vt:lpstr>
      <vt:lpstr>Read-Write Lock Issues</vt:lpstr>
      <vt:lpstr>Pthread read-write lock</vt:lpstr>
      <vt:lpstr>Use mutex and condition to implement rwlock</vt:lpstr>
      <vt:lpstr>Pseudocode for rwlock lock</vt:lpstr>
      <vt:lpstr>Pseudocode for rwlock unlock</vt:lpstr>
      <vt:lpstr>Example: rwlock_writeunlock()</vt:lpstr>
      <vt:lpstr>Barriers</vt:lpstr>
      <vt:lpstr>Visually</vt:lpstr>
      <vt:lpstr>Visually</vt:lpstr>
      <vt:lpstr>Visually</vt:lpstr>
      <vt:lpstr>Visually</vt:lpstr>
      <vt:lpstr>Visually</vt:lpstr>
      <vt:lpstr>Visually</vt:lpstr>
      <vt:lpstr>Visually</vt:lpstr>
      <vt:lpstr>Reusable Barrier?</vt:lpstr>
      <vt:lpstr>POSIX Barriers Support</vt:lpstr>
      <vt:lpstr>Sync mechanisms in this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2023-06-20T21:21:05Z</dcterms:modified>
</cp:coreProperties>
</file>