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sldIdLst>
    <p:sldId id="256" r:id="rId2"/>
    <p:sldId id="283" r:id="rId3"/>
    <p:sldId id="388" r:id="rId4"/>
    <p:sldId id="396" r:id="rId5"/>
    <p:sldId id="397" r:id="rId6"/>
    <p:sldId id="429" r:id="rId7"/>
    <p:sldId id="442" r:id="rId8"/>
    <p:sldId id="286" r:id="rId9"/>
    <p:sldId id="289" r:id="rId10"/>
    <p:sldId id="406" r:id="rId11"/>
    <p:sldId id="434" r:id="rId12"/>
    <p:sldId id="435" r:id="rId13"/>
    <p:sldId id="364" r:id="rId14"/>
    <p:sldId id="402" r:id="rId15"/>
    <p:sldId id="356" r:id="rId16"/>
    <p:sldId id="404" r:id="rId17"/>
    <p:sldId id="412" r:id="rId18"/>
    <p:sldId id="415" r:id="rId19"/>
    <p:sldId id="416" r:id="rId20"/>
    <p:sldId id="413" r:id="rId21"/>
    <p:sldId id="409" r:id="rId22"/>
    <p:sldId id="420" r:id="rId23"/>
    <p:sldId id="440" r:id="rId24"/>
    <p:sldId id="441" r:id="rId25"/>
    <p:sldId id="443" r:id="rId26"/>
    <p:sldId id="430" r:id="rId27"/>
    <p:sldId id="431" r:id="rId28"/>
    <p:sldId id="433" r:id="rId29"/>
    <p:sldId id="432" r:id="rId30"/>
    <p:sldId id="439" r:id="rId31"/>
    <p:sldId id="438" r:id="rId32"/>
  </p:sldIdLst>
  <p:sldSz cx="13004800" cy="97536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Michel" initials="L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723" autoAdjust="0"/>
  </p:normalViewPr>
  <p:slideViewPr>
    <p:cSldViewPr snapToGrid="0">
      <p:cViewPr varScale="1">
        <p:scale>
          <a:sx n="62" d="100"/>
          <a:sy n="62" d="100"/>
        </p:scale>
        <p:origin x="2336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 dirty="0"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4648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08</a:t>
            </a:r>
            <a:r>
              <a:rPr lang="en-US" baseline="0" dirty="0"/>
              <a:t> is not valid!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1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10196275"/>
            <a:ext cx="3274907" cy="536734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48ABF79D-5A5E-4682-882E-1169568328B6}" type="slidenum">
              <a:rPr lang="he-IL" altLang="en-US"/>
              <a:pPr/>
              <a:t>26</a:t>
            </a:fld>
            <a:endParaRPr lang="en-US" alt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71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10196275"/>
            <a:ext cx="3274907" cy="536734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5432D3B8-C06B-469F-BF53-224797453490}" type="slidenum">
              <a:rPr lang="he-IL" altLang="en-US"/>
              <a:pPr/>
              <a:t>27</a:t>
            </a:fld>
            <a:endParaRPr lang="en-US" alt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53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10196275"/>
            <a:ext cx="3274907" cy="536734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B4F62DF0-8DBC-4573-B482-D46A408A14DE}" type="slidenum">
              <a:rPr lang="he-IL" altLang="en-US"/>
              <a:pPr/>
              <a:t>28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5375" y="804863"/>
            <a:ext cx="5367338" cy="4025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5098972"/>
            <a:ext cx="5543973" cy="4828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104549" tIns="52275" rIns="104549" bIns="5227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072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10196275"/>
            <a:ext cx="3274907" cy="536734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6A98B739-C721-4F97-B005-7585494F8538}" type="slidenum">
              <a:rPr lang="he-IL" altLang="en-US"/>
              <a:pPr/>
              <a:t>29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5375" y="804863"/>
            <a:ext cx="5367338" cy="4025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5098972"/>
            <a:ext cx="5543973" cy="4828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104549" tIns="52275" rIns="104549" bIns="5227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26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17558">
              <a:defRPr/>
            </a:pPr>
            <a:r>
              <a:rPr lang="en-US" dirty="0"/>
              <a:t>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21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23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3" name="A C Primer (Part 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 Primer (2) – Expressions and Basic Data Types</a:t>
            </a:r>
            <a:endParaRPr dirty="0"/>
          </a:p>
        </p:txBody>
      </p:sp>
      <p:sp>
        <p:nvSpPr>
          <p:cNvPr id="23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Mandoiu</a:t>
            </a:r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Bottom 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Integer Data Types</a:t>
            </a:r>
            <a:endParaRPr dirty="0"/>
          </a:p>
        </p:txBody>
      </p:sp>
      <p:sp>
        <p:nvSpPr>
          <p:cNvPr id="55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6" name="long and unsigned long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short int     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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   short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long int      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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   long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long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int 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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long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unsigned versions like “</a:t>
            </a:r>
            <a:r>
              <a:rPr lang="en-US" dirty="0">
                <a:solidFill>
                  <a:srgbClr val="FF0000"/>
                </a:solidFill>
              </a:rPr>
              <a:t>unsigned char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”, “</a:t>
            </a:r>
            <a:r>
              <a:rPr lang="en-US" dirty="0">
                <a:solidFill>
                  <a:srgbClr val="FF0000"/>
                </a:solidFill>
              </a:rPr>
              <a:t>unsigned short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many bytes does each take?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Depends on CPU architecture and compiler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5435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Basic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Integer </a:t>
            </a:r>
            <a:r>
              <a:rPr dirty="0"/>
              <a:t>Data Types</a:t>
            </a:r>
          </a:p>
        </p:txBody>
      </p:sp>
      <p:sp>
        <p:nvSpPr>
          <p:cNvPr id="54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4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2" name="A few integer types…"/>
          <p:cNvSpPr txBox="1"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Consider</a:t>
            </a:r>
            <a:r>
              <a:rPr dirty="0"/>
              <a:t> x86_64 (64-bit architecture)</a:t>
            </a:r>
          </a:p>
        </p:txBody>
      </p:sp>
      <p:sp>
        <p:nvSpPr>
          <p:cNvPr id="5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544" name="Table"/>
          <p:cNvGraphicFramePr/>
          <p:nvPr>
            <p:extLst>
              <p:ext uri="{D42A27DB-BD31-4B8C-83A1-F6EECF244321}">
                <p14:modId xmlns:p14="http://schemas.microsoft.com/office/powerpoint/2010/main" val="1615697901"/>
              </p:ext>
            </p:extLst>
          </p:nvPr>
        </p:nvGraphicFramePr>
        <p:xfrm>
          <a:off x="571500" y="3171991"/>
          <a:ext cx="11477516" cy="5399380"/>
        </p:xfrm>
        <a:graphic>
          <a:graphicData uri="http://schemas.openxmlformats.org/drawingml/2006/table">
            <a:tbl>
              <a:tblPr firstRow="1" firstCol="1">
                <a:tableStyleId>{8F44A2F1-9E1F-4B54-A3A2-5F16C0AD49E2}</a:tableStyleId>
              </a:tblPr>
              <a:tblGrid>
                <a:gridCol w="2698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 dirty="0">
                          <a:sym typeface="Helvetica Neue Light"/>
                        </a:rPr>
                        <a:t>size (in bits)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>
                          <a:sym typeface="Helvetica Neue Light"/>
                        </a:rPr>
                        <a:t>signed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>
                          <a:sym typeface="Helvetica Neue Light"/>
                        </a:rPr>
                        <a:t>unsigned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char
-128 .. 127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unsigned char
0..255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16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short
-32768..32767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unsigned short
0..65535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32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int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 - 2</a:t>
                      </a:r>
                      <a:r>
                        <a:rPr sz="2800" baseline="31999"/>
                        <a:t>31</a:t>
                      </a:r>
                      <a:r>
                        <a:rPr sz="2800"/>
                        <a:t> .. 2</a:t>
                      </a:r>
                      <a:r>
                        <a:rPr sz="2800" baseline="31999"/>
                        <a:t>31</a:t>
                      </a:r>
                      <a:r>
                        <a:rPr sz="2800"/>
                        <a:t> - 1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unsigned int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0..2</a:t>
                      </a:r>
                      <a:r>
                        <a:rPr sz="2800" baseline="31999"/>
                        <a:t>32</a:t>
                      </a:r>
                      <a:r>
                        <a:rPr sz="2800"/>
                        <a:t>-1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64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- 2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..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- 1</a:t>
                      </a:r>
                    </a:p>
                  </a:txBody>
                  <a:tcPr marL="38100" marR="38100" marT="38100" marB="3810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unsigned 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0..2</a:t>
                      </a:r>
                      <a:r>
                        <a:rPr sz="2800" baseline="31999"/>
                        <a:t>64</a:t>
                      </a:r>
                      <a:r>
                        <a:rPr sz="2800"/>
                        <a:t> -1</a:t>
                      </a:r>
                    </a:p>
                  </a:txBody>
                  <a:tcPr marL="38100" marR="38100" marT="38100" marB="3810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64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long 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- 2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..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- 1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unsigned long </a:t>
                      </a:r>
                      <a:r>
                        <a:rPr sz="2800" dirty="0" err="1"/>
                        <a:t>long</a:t>
                      </a:r>
                      <a:endParaRPr sz="2800" dirty="0"/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0..2</a:t>
                      </a:r>
                      <a:r>
                        <a:rPr sz="2800" baseline="31999" dirty="0"/>
                        <a:t>64</a:t>
                      </a:r>
                      <a:r>
                        <a:rPr sz="2800" dirty="0"/>
                        <a:t> -1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4292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Basic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Integer Data Types</a:t>
            </a:r>
            <a:endParaRPr dirty="0"/>
          </a:p>
        </p:txBody>
      </p:sp>
      <p:sp>
        <p:nvSpPr>
          <p:cNvPr id="54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4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9" name="A few integer types…"/>
          <p:cNvSpPr txBox="1"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Consider i386 (32-bit architecture)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551" name="Table"/>
          <p:cNvGraphicFramePr/>
          <p:nvPr>
            <p:extLst>
              <p:ext uri="{D42A27DB-BD31-4B8C-83A1-F6EECF244321}">
                <p14:modId xmlns:p14="http://schemas.microsoft.com/office/powerpoint/2010/main" val="2754707306"/>
              </p:ext>
            </p:extLst>
          </p:nvPr>
        </p:nvGraphicFramePr>
        <p:xfrm>
          <a:off x="647700" y="3227574"/>
          <a:ext cx="11477516" cy="5399380"/>
        </p:xfrm>
        <a:graphic>
          <a:graphicData uri="http://schemas.openxmlformats.org/drawingml/2006/table">
            <a:tbl>
              <a:tblPr firstRow="1" firstCol="1">
                <a:tableStyleId>{8F44A2F1-9E1F-4B54-A3A2-5F16C0AD49E2}</a:tableStyleId>
              </a:tblPr>
              <a:tblGrid>
                <a:gridCol w="2698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000" dirty="0">
                          <a:sym typeface="Helvetica Neue Light"/>
                        </a:rPr>
                        <a:t>size (in bits)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000">
                          <a:sym typeface="Helvetica Neue Light"/>
                        </a:rPr>
                        <a:t>signed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000">
                          <a:sym typeface="Helvetica Neue Light"/>
                        </a:rPr>
                        <a:t>unsigned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4000">
                          <a:sym typeface="Helvetica Neue Light"/>
                        </a:rPr>
                        <a:t>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char
-128 .. 127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unsigned char
0..255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4000">
                          <a:sym typeface="Helvetica Neue Light"/>
                        </a:rPr>
                        <a:t>16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short
-32768..32767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unsigned short
0..65535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4000">
                          <a:sym typeface="Helvetica Neue Light"/>
                        </a:rPr>
                        <a:t>32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int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 - 2</a:t>
                      </a:r>
                      <a:r>
                        <a:rPr sz="2800" baseline="31999"/>
                        <a:t>31</a:t>
                      </a:r>
                      <a:r>
                        <a:rPr sz="2800"/>
                        <a:t> .. 2</a:t>
                      </a:r>
                      <a:r>
                        <a:rPr sz="2800" baseline="31999"/>
                        <a:t>31</a:t>
                      </a:r>
                      <a:r>
                        <a:rPr sz="2800"/>
                        <a:t> - 1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unsigned int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0..2</a:t>
                      </a:r>
                      <a:r>
                        <a:rPr sz="2800" baseline="31999"/>
                        <a:t>32</a:t>
                      </a:r>
                      <a:r>
                        <a:rPr sz="2800"/>
                        <a:t>-1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4000">
                          <a:sym typeface="Helvetica Neue Light"/>
                        </a:rPr>
                        <a:t>32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 - 2</a:t>
                      </a:r>
                      <a:r>
                        <a:rPr sz="2800" baseline="31999" dirty="0"/>
                        <a:t>31</a:t>
                      </a:r>
                      <a:r>
                        <a:rPr sz="2800" dirty="0"/>
                        <a:t> .. 2</a:t>
                      </a:r>
                      <a:r>
                        <a:rPr sz="2800" baseline="31999" dirty="0"/>
                        <a:t>31</a:t>
                      </a:r>
                      <a:r>
                        <a:rPr sz="2800" dirty="0"/>
                        <a:t> - 1</a:t>
                      </a:r>
                    </a:p>
                  </a:txBody>
                  <a:tcPr marL="38100" marR="38100" marT="38100" marB="38100" anchor="ctr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unsigned 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0..2</a:t>
                      </a:r>
                      <a:r>
                        <a:rPr sz="2800" baseline="31999"/>
                        <a:t>32</a:t>
                      </a:r>
                      <a:r>
                        <a:rPr sz="2800"/>
                        <a:t>-1</a:t>
                      </a:r>
                    </a:p>
                  </a:txBody>
                  <a:tcPr marL="38100" marR="38100" marT="38100" marB="38100" anchor="ctr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4000">
                          <a:sym typeface="Helvetica Neue Light"/>
                        </a:rPr>
                        <a:t>64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long 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- 2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..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- 1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unsigned long </a:t>
                      </a:r>
                      <a:r>
                        <a:rPr sz="2800" dirty="0" err="1"/>
                        <a:t>long</a:t>
                      </a:r>
                      <a:endParaRPr sz="2800" dirty="0"/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0..2</a:t>
                      </a:r>
                      <a:r>
                        <a:rPr sz="2800" baseline="31999" dirty="0"/>
                        <a:t>64</a:t>
                      </a:r>
                      <a:r>
                        <a:rPr sz="2800" dirty="0"/>
                        <a:t> -1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269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How much space?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How to determine the amount of space for some type?</a:t>
            </a:r>
          </a:p>
          <a:p>
            <a:pPr lvl="0"/>
            <a:r>
              <a:rPr lang="en-US" dirty="0"/>
              <a:t>Operator </a:t>
            </a:r>
            <a:r>
              <a:rPr lang="en-US" dirty="0" err="1">
                <a:solidFill>
                  <a:schemeClr val="accent1"/>
                </a:solidFill>
              </a:rPr>
              <a:t>sizeof</a:t>
            </a:r>
            <a:r>
              <a:rPr lang="en-US" dirty="0"/>
              <a:t> gives </a:t>
            </a:r>
            <a:r>
              <a:rPr lang="en-US" dirty="0">
                <a:solidFill>
                  <a:schemeClr val="accent1"/>
                </a:solidFill>
              </a:rPr>
              <a:t>the number of bytes</a:t>
            </a:r>
            <a:r>
              <a:rPr lang="en-US" dirty="0"/>
              <a:t> needed for a type or a variable</a:t>
            </a:r>
          </a:p>
          <a:p>
            <a:pPr lvl="1"/>
            <a:r>
              <a:rPr lang="en-US" dirty="0"/>
              <a:t>You will need this later to dynamically allocate space!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(T)</a:t>
            </a:r>
          </a:p>
          <a:p>
            <a:pPr marL="0" indent="0">
              <a:buNone/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sizeof</a:t>
            </a:r>
            <a:r>
              <a:rPr lang="en-US" sz="2800" dirty="0">
                <a:latin typeface="Consolas" panose="020B0609020204030204" pitchFamily="49" charset="0"/>
              </a:rPr>
              <a:t>(int);  </a:t>
            </a:r>
            <a:r>
              <a:rPr lang="en-US" sz="2800" dirty="0" err="1">
                <a:latin typeface="Consolas" panose="020B0609020204030204" pitchFamily="49" charset="0"/>
              </a:rPr>
              <a:t>sizeof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 	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4 on the machines we use in this course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133" name="Shape 133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4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09738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haracter 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Character (char) Data Type</a:t>
            </a:r>
            <a:endParaRPr dirty="0"/>
          </a:p>
        </p:txBody>
      </p:sp>
      <p:sp>
        <p:nvSpPr>
          <p:cNvPr id="5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6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63" name="A quick word……"/>
          <p:cNvSpPr txBox="1">
            <a:spLocks noGrp="1"/>
          </p:cNvSpPr>
          <p:nvPr>
            <p:ph type="body" sz="half" idx="1"/>
          </p:nvPr>
        </p:nvSpPr>
        <p:spPr>
          <a:xfrm>
            <a:off x="662322" y="2324100"/>
            <a:ext cx="5840077" cy="6565900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char has 8 bits (a byte)</a:t>
            </a:r>
          </a:p>
          <a:p>
            <a:r>
              <a:rPr lang="en-US" sz="2800" dirty="0"/>
              <a:t>ASCII code</a:t>
            </a:r>
          </a:p>
          <a:p>
            <a:pPr lvl="1"/>
            <a:r>
              <a:rPr lang="en-US" sz="2800" dirty="0"/>
              <a:t>Characters are mapped to an </a:t>
            </a:r>
            <a:r>
              <a:rPr sz="2800" dirty="0"/>
              <a:t>integer in 0..127</a:t>
            </a:r>
            <a:endParaRPr lang="en-US" sz="2800" dirty="0"/>
          </a:p>
          <a:p>
            <a:pPr lvl="1"/>
            <a:r>
              <a:rPr lang="en-US" sz="2800" dirty="0"/>
              <a:t>An ASCII character can be stored in char</a:t>
            </a:r>
            <a:endParaRPr sz="2800" dirty="0"/>
          </a:p>
          <a:p>
            <a:r>
              <a:rPr lang="en-US" sz="2800" dirty="0"/>
              <a:t>Classes in ASCII</a:t>
            </a:r>
          </a:p>
          <a:p>
            <a:pPr lvl="1"/>
            <a:r>
              <a:rPr lang="en-US" sz="2800" dirty="0"/>
              <a:t>0</a:t>
            </a:r>
            <a:r>
              <a:rPr sz="2800" dirty="0"/>
              <a:t>..31</a:t>
            </a:r>
            <a:r>
              <a:rPr lang="en-US" sz="2800" dirty="0"/>
              <a:t>: </a:t>
            </a:r>
            <a:r>
              <a:rPr sz="2800" dirty="0"/>
              <a:t>“Control” character (aka, non-printable)</a:t>
            </a:r>
            <a:endParaRPr lang="en-US" sz="2800" dirty="0"/>
          </a:p>
          <a:p>
            <a:pPr lvl="1"/>
            <a:r>
              <a:rPr lang="en-US" sz="2800" dirty="0"/>
              <a:t>48..57: Digits</a:t>
            </a:r>
          </a:p>
          <a:p>
            <a:pPr lvl="1"/>
            <a:r>
              <a:rPr lang="en-US" sz="2800" dirty="0"/>
              <a:t>65..90: Upper case letters</a:t>
            </a:r>
          </a:p>
          <a:p>
            <a:pPr lvl="1"/>
            <a:r>
              <a:rPr lang="en-US" sz="2800" dirty="0"/>
              <a:t>97..122: Lower case letters</a:t>
            </a:r>
            <a:endParaRPr sz="2800" dirty="0"/>
          </a:p>
        </p:txBody>
      </p:sp>
      <p:sp>
        <p:nvSpPr>
          <p:cNvPr id="5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565" name="Screen Shot 2014-06-24 at 7.19.05 PM.png" descr="Screen Shot 2014-06-24 at 7.19.05 PM.png"/>
          <p:cNvPicPr>
            <a:picLocks noChangeAspect="1"/>
          </p:cNvPicPr>
          <p:nvPr/>
        </p:nvPicPr>
        <p:blipFill>
          <a:blip r:embed="rId3"/>
          <a:srcRect l="754" t="1010" r="1961" b="1412"/>
          <a:stretch>
            <a:fillRect/>
          </a:stretch>
        </p:blipFill>
        <p:spPr>
          <a:xfrm>
            <a:off x="6683833" y="2161976"/>
            <a:ext cx="5658644" cy="6890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799"/>
                </a:lnTo>
                <a:lnTo>
                  <a:pt x="0" y="21600"/>
                </a:lnTo>
                <a:lnTo>
                  <a:pt x="4487" y="21600"/>
                </a:lnTo>
                <a:lnTo>
                  <a:pt x="8974" y="21600"/>
                </a:lnTo>
                <a:lnTo>
                  <a:pt x="8974" y="10799"/>
                </a:lnTo>
                <a:lnTo>
                  <a:pt x="8974" y="0"/>
                </a:lnTo>
                <a:lnTo>
                  <a:pt x="4487" y="0"/>
                </a:lnTo>
                <a:lnTo>
                  <a:pt x="0" y="0"/>
                </a:lnTo>
                <a:close/>
                <a:moveTo>
                  <a:pt x="9744" y="0"/>
                </a:moveTo>
                <a:lnTo>
                  <a:pt x="9744" y="10799"/>
                </a:lnTo>
                <a:lnTo>
                  <a:pt x="974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5672" y="0"/>
                </a:lnTo>
                <a:lnTo>
                  <a:pt x="9744" y="0"/>
                </a:ln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283593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So…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character ‘H’ is none other than …. 72</a:t>
            </a:r>
          </a:p>
          <a:p>
            <a:pPr marL="0" lvl="0" indent="0" defTabSz="457200">
              <a:buNone/>
              <a:defRPr sz="1800"/>
            </a:pP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1800"/>
            </a:pP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char 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h1 = 'H', h2 = 72; // h1 and h2 have the same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Observe how…</a:t>
            </a:r>
          </a:p>
          <a:p>
            <a:pPr lvl="1"/>
            <a:r>
              <a:rPr lang="en-US" dirty="0"/>
              <a:t>‘0’ through ‘9’ are consecutive!</a:t>
            </a:r>
          </a:p>
          <a:p>
            <a:pPr lvl="1"/>
            <a:r>
              <a:rPr lang="en-US" dirty="0"/>
              <a:t>‘A’ through ‘Z’ are consecutive!</a:t>
            </a:r>
          </a:p>
          <a:p>
            <a:pPr lvl="1"/>
            <a:r>
              <a:rPr lang="en-US" dirty="0"/>
              <a:t>‘a’ through ‘z’ are consecutive!</a:t>
            </a:r>
          </a:p>
          <a:p>
            <a:pPr marL="0" lvl="0" indent="0" defTabSz="457200">
              <a:buNone/>
              <a:defRPr sz="1800"/>
            </a:pP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char </a:t>
            </a: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ch = 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'8'</a:t>
            </a: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defTabSz="457200">
              <a:buNone/>
              <a:defRPr sz="1800"/>
            </a:pP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x = ch – 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'0'</a:t>
            </a: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  	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What is the value of x?</a:t>
            </a:r>
            <a:endParaRPr lang="en-US" sz="1600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/>
              <a:pPr lvl="0"/>
              <a:t>15</a:t>
            </a:fld>
            <a:endParaRPr lang="en-US"/>
          </a:p>
        </p:txBody>
      </p:sp>
      <p:sp>
        <p:nvSpPr>
          <p:cNvPr id="133" name="Shape 133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4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CB1ED-EADC-45BD-B63F-78D56C2D7266}"/>
              </a:ext>
            </a:extLst>
          </p:cNvPr>
          <p:cNvSpPr txBox="1"/>
          <p:nvPr/>
        </p:nvSpPr>
        <p:spPr>
          <a:xfrm>
            <a:off x="7928811" y="5138813"/>
            <a:ext cx="4242867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Want to see ASCII table in your terminal?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man ascii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Consolas" panose="020B0609020204030204" pitchFamily="49" charset="0"/>
              <a:cs typeface="Arial" panose="020B0604020202020204" pitchFamily="34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49832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Non-printable character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Non-printable characters?</a:t>
            </a:r>
          </a:p>
        </p:txBody>
      </p:sp>
      <p:sp>
        <p:nvSpPr>
          <p:cNvPr id="57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7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79" name="These are sometimes usefu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These are sometimes useful</a:t>
            </a:r>
          </a:p>
          <a:p>
            <a:pPr lvl="1"/>
            <a:r>
              <a:rPr dirty="0"/>
              <a:t>Showing the constant  (literal)</a:t>
            </a:r>
          </a:p>
        </p:txBody>
      </p:sp>
      <p:sp>
        <p:nvSpPr>
          <p:cNvPr id="5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581" name="Table"/>
          <p:cNvGraphicFramePr/>
          <p:nvPr>
            <p:extLst>
              <p:ext uri="{D42A27DB-BD31-4B8C-83A1-F6EECF244321}">
                <p14:modId xmlns:p14="http://schemas.microsoft.com/office/powerpoint/2010/main" val="4125995480"/>
              </p:ext>
            </p:extLst>
          </p:nvPr>
        </p:nvGraphicFramePr>
        <p:xfrm>
          <a:off x="1551213" y="3878854"/>
          <a:ext cx="10033980" cy="5060419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54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\n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>
                          <a:sym typeface="Helvetica Neue Light"/>
                        </a:rPr>
                        <a:t>newline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\r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>
                          <a:sym typeface="Helvetica Neue Light"/>
                        </a:rPr>
                        <a:t>carriage-return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\f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>
                          <a:sym typeface="Helvetica Neue Light"/>
                        </a:rPr>
                        <a:t>form-feed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\t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 dirty="0">
                          <a:sym typeface="Helvetica Neue Light"/>
                        </a:rPr>
                        <a:t>tabulation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\b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 dirty="0">
                          <a:sym typeface="Helvetica Neue Light"/>
                        </a:rPr>
                        <a:t>backspace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\x7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 dirty="0">
                          <a:sym typeface="Helvetica Neue Light"/>
                        </a:rPr>
                        <a:t>audible bell</a:t>
                      </a:r>
                      <a:r>
                        <a:rPr lang="en-US" sz="3200" dirty="0">
                          <a:sym typeface="Helvetica Neue Light"/>
                        </a:rPr>
                        <a:t> (x</a:t>
                      </a:r>
                      <a:r>
                        <a:rPr lang="en-US" sz="3200" baseline="0" dirty="0">
                          <a:sym typeface="Helvetica Neue Light"/>
                        </a:rPr>
                        <a:t> indicates hexadecimal)</a:t>
                      </a:r>
                      <a:endParaRPr sz="32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3200111839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0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7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 dirty="0">
                          <a:sym typeface="Helvetica Neue Light"/>
                        </a:rPr>
                        <a:t>audible bell</a:t>
                      </a:r>
                      <a:r>
                        <a:rPr lang="en-US" sz="3200" dirty="0">
                          <a:sym typeface="Helvetica Neue Light"/>
                        </a:rPr>
                        <a:t> (0</a:t>
                      </a:r>
                      <a:r>
                        <a:rPr lang="en-US" sz="3200" baseline="0" dirty="0">
                          <a:sym typeface="Helvetica Neue Light"/>
                        </a:rPr>
                        <a:t> indicates octal)</a:t>
                      </a:r>
                      <a:endParaRPr sz="32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30128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263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Basic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Basic Data Types</a:t>
            </a:r>
            <a:r>
              <a:rPr lang="en-US" dirty="0"/>
              <a:t>: Floating Point</a:t>
            </a:r>
            <a:endParaRPr dirty="0"/>
          </a:p>
        </p:txBody>
      </p:sp>
      <p:sp>
        <p:nvSpPr>
          <p:cNvPr id="62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25" name="A few floating point typ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few </a:t>
            </a:r>
            <a:r>
              <a:rPr b="1" i="1" dirty="0">
                <a:solidFill>
                  <a:srgbClr val="0433FF"/>
                </a:solidFill>
              </a:rPr>
              <a:t>floating point</a:t>
            </a:r>
            <a:r>
              <a:rPr dirty="0"/>
              <a:t> types</a:t>
            </a:r>
          </a:p>
          <a:p>
            <a:pPr lvl="1"/>
            <a:r>
              <a:rPr dirty="0"/>
              <a:t>Consider x86_64 again</a:t>
            </a:r>
          </a:p>
        </p:txBody>
      </p:sp>
      <p:sp>
        <p:nvSpPr>
          <p:cNvPr id="6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627" name="Table"/>
          <p:cNvGraphicFramePr/>
          <p:nvPr>
            <p:extLst>
              <p:ext uri="{D42A27DB-BD31-4B8C-83A1-F6EECF244321}">
                <p14:modId xmlns:p14="http://schemas.microsoft.com/office/powerpoint/2010/main" val="1880996471"/>
              </p:ext>
            </p:extLst>
          </p:nvPr>
        </p:nvGraphicFramePr>
        <p:xfrm>
          <a:off x="1645744" y="4071507"/>
          <a:ext cx="9713311" cy="4507080"/>
        </p:xfrm>
        <a:graphic>
          <a:graphicData uri="http://schemas.openxmlformats.org/drawingml/2006/table">
            <a:tbl>
              <a:tblPr firstRow="1" firstCol="1">
                <a:tableStyleId>{8F44A2F1-9E1F-4B54-A3A2-5F16C0AD49E2}</a:tableStyleId>
              </a:tblPr>
              <a:tblGrid>
                <a:gridCol w="2698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677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>
                          <a:sym typeface="Helvetica Neue Light"/>
                        </a:rPr>
                        <a:t>size (in bits)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>
                          <a:sym typeface="Helvetica Neue Light"/>
                        </a:rPr>
                        <a:t>size (bytes)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>
                          <a:sym typeface="Helvetica Neue Light"/>
                        </a:rPr>
                        <a:t>Name &amp; Range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77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32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1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float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1.17 * 10</a:t>
                      </a:r>
                      <a:r>
                        <a:rPr baseline="31999" dirty="0"/>
                        <a:t>-38</a:t>
                      </a:r>
                      <a:r>
                        <a:rPr lang="en-US" baseline="0" dirty="0"/>
                        <a:t> to</a:t>
                      </a:r>
                      <a:endParaRPr baseline="31999" dirty="0"/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3.40 * 10</a:t>
                      </a:r>
                      <a:r>
                        <a:rPr baseline="31999" dirty="0"/>
                        <a:t>+38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77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64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8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1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double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2.22 * 10</a:t>
                      </a:r>
                      <a:r>
                        <a:rPr baseline="31999" dirty="0"/>
                        <a:t>-308</a:t>
                      </a:r>
                      <a:r>
                        <a:rPr lang="en-US" baseline="0" dirty="0"/>
                        <a:t> to</a:t>
                      </a:r>
                      <a:endParaRPr baseline="31999" dirty="0"/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1.79 * 10</a:t>
                      </a:r>
                      <a:r>
                        <a:rPr baseline="31999" dirty="0"/>
                        <a:t>+308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677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80/128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16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1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long double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3.65 * 10</a:t>
                      </a:r>
                      <a:r>
                        <a:rPr baseline="31999" dirty="0"/>
                        <a:t>-4951</a:t>
                      </a:r>
                      <a:r>
                        <a:rPr lang="en-US" baseline="0" dirty="0"/>
                        <a:t> to</a:t>
                      </a:r>
                      <a:endParaRPr baseline="31999" dirty="0"/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1.18 * 10</a:t>
                      </a:r>
                      <a:r>
                        <a:rPr baseline="31999" dirty="0"/>
                        <a:t>+4932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521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C76C-5677-46F6-A447-D0CCF405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Type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5D4FE-056E-4FA8-857E-9EC914044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operator has operands of different types, the operands are </a:t>
            </a:r>
            <a:r>
              <a:rPr lang="en-US" b="1" dirty="0"/>
              <a:t>automatically</a:t>
            </a:r>
            <a:r>
              <a:rPr lang="en-US" dirty="0"/>
              <a:t> converted to a common type by the compiler</a:t>
            </a:r>
          </a:p>
          <a:p>
            <a:pPr lvl="1"/>
            <a:r>
              <a:rPr lang="en-US" dirty="0"/>
              <a:t>In general, a lower rank operand is converted into the type of the higher rank one, where 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char &lt; short &lt; int &lt; long &lt; long </a:t>
            </a:r>
            <a:r>
              <a:rPr lang="en-US" dirty="0" err="1">
                <a:solidFill>
                  <a:srgbClr val="0070C0"/>
                </a:solidFill>
              </a:rPr>
              <a:t>long</a:t>
            </a:r>
            <a:r>
              <a:rPr lang="en-US" dirty="0">
                <a:solidFill>
                  <a:srgbClr val="0070C0"/>
                </a:solidFill>
              </a:rPr>
              <a:t> &lt; float &lt; double &lt; long double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gets converted to double before performing the addition in the expression </a:t>
            </a:r>
            <a:r>
              <a:rPr lang="en-US" dirty="0">
                <a:solidFill>
                  <a:srgbClr val="FF0000"/>
                </a:solidFill>
              </a:rPr>
              <a:t>1 + 2.5</a:t>
            </a:r>
            <a:endParaRPr lang="en-US" dirty="0"/>
          </a:p>
          <a:p>
            <a:r>
              <a:rPr lang="en-US" dirty="0"/>
              <a:t>Automatic conversion can also occur across assignments</a:t>
            </a:r>
          </a:p>
          <a:p>
            <a:pPr lvl="1"/>
            <a:r>
              <a:rPr lang="en-US" dirty="0"/>
              <a:t>The value of the expression on right hand side may be </a:t>
            </a:r>
            <a:r>
              <a:rPr lang="en-US" b="1" dirty="0"/>
              <a:t>widened</a:t>
            </a:r>
            <a:r>
              <a:rPr lang="en-US" dirty="0"/>
              <a:t> to the type of the LHS, e.g.,  </a:t>
            </a:r>
            <a:r>
              <a:rPr lang="en-US" dirty="0">
                <a:solidFill>
                  <a:srgbClr val="FF0000"/>
                </a:solidFill>
              </a:rPr>
              <a:t>double d = 1;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800" dirty="0"/>
              <a:t>Or </a:t>
            </a:r>
            <a:r>
              <a:rPr lang="en-US" sz="2800" b="1" dirty="0"/>
              <a:t>narrowed</a:t>
            </a:r>
            <a:r>
              <a:rPr lang="en-US" sz="2800" dirty="0"/>
              <a:t> (possibly with information loss), e.g.,  </a:t>
            </a:r>
            <a:r>
              <a:rPr lang="en-US" sz="2800" dirty="0">
                <a:solidFill>
                  <a:srgbClr val="FF0000"/>
                </a:solidFill>
              </a:rPr>
              <a:t>int i = 2.5;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Read the book for more details!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EEE6-7FE3-4AFD-B541-729BB4F99E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395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ype Casting…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Casting: Explicit Type Conversion</a:t>
            </a:r>
          </a:p>
        </p:txBody>
      </p:sp>
      <p:sp>
        <p:nvSpPr>
          <p:cNvPr id="632" name="Useful to convert an operand to another type before doing arithmetic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to convert an operand to another type before doing arithmetic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		(&lt;Type&gt;)&lt;expression&gt;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 integer or double?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33" name="Slide Number"/>
          <p:cNvSpPr txBox="1"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pPr/>
              <a:t>19</a:t>
            </a:fld>
            <a:endParaRPr lang="en-US"/>
          </a:p>
        </p:txBody>
      </p:sp>
      <p:sp>
        <p:nvSpPr>
          <p:cNvPr id="63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3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34" name="int x = 10;…"/>
          <p:cNvSpPr txBox="1"/>
          <p:nvPr/>
        </p:nvSpPr>
        <p:spPr>
          <a:xfrm>
            <a:off x="808571" y="5237079"/>
            <a:ext cx="3802689" cy="19431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int x = 10;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int y = 3;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double z = x / y;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35" name="int x = 10;…"/>
          <p:cNvSpPr txBox="1"/>
          <p:nvPr/>
        </p:nvSpPr>
        <p:spPr>
          <a:xfrm>
            <a:off x="6561132" y="5237079"/>
            <a:ext cx="5935328" cy="305724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int x = 10;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int y = 3;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double z = (double)x / y;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the following doesn't work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z = (double)(x / y)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636" name="Double Arrow"/>
          <p:cNvSpPr/>
          <p:nvPr/>
        </p:nvSpPr>
        <p:spPr>
          <a:xfrm>
            <a:off x="4972752" y="5845341"/>
            <a:ext cx="1226888" cy="726576"/>
          </a:xfrm>
          <a:prstGeom prst="leftRightArrow">
            <a:avLst>
              <a:gd name="adj1" fmla="val 37330"/>
              <a:gd name="adj2" fmla="val 51871"/>
            </a:avLst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endParaRPr sz="3400"/>
          </a:p>
        </p:txBody>
      </p:sp>
    </p:spTree>
    <p:extLst>
      <p:ext uri="{BB962C8B-B14F-4D97-AF65-F5344CB8AC3E}">
        <p14:creationId xmlns:p14="http://schemas.microsoft.com/office/powerpoint/2010/main" val="3834687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Basics"/>
          <p:cNvSpPr txBox="1">
            <a:spLocks noGrp="1"/>
          </p:cNvSpPr>
          <p:nvPr>
            <p:ph type="title"/>
          </p:nvPr>
        </p:nvSpPr>
        <p:spPr>
          <a:xfrm>
            <a:off x="571500" y="21602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Expressions in C</a:t>
            </a:r>
            <a:endParaRPr dirty="0"/>
          </a:p>
        </p:txBody>
      </p:sp>
      <p:sp>
        <p:nvSpPr>
          <p:cNvPr id="46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46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62" name="Similar to Java/C++/Python Basic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Similar to </a:t>
            </a:r>
            <a:r>
              <a:rPr lang="en-US" dirty="0"/>
              <a:t>expressions in </a:t>
            </a:r>
            <a:r>
              <a:rPr dirty="0"/>
              <a:t>Java/C++/Python</a:t>
            </a:r>
          </a:p>
          <a:p>
            <a:r>
              <a:rPr dirty="0"/>
              <a:t>Expressions are inductively define</a:t>
            </a:r>
            <a:r>
              <a:rPr lang="en-US" dirty="0"/>
              <a:t>d:</a:t>
            </a:r>
            <a:endParaRPr dirty="0"/>
          </a:p>
          <a:p>
            <a:pPr lvl="1"/>
            <a:r>
              <a:rPr lang="en-US" b="1" dirty="0"/>
              <a:t>C</a:t>
            </a:r>
            <a:r>
              <a:rPr b="1" dirty="0"/>
              <a:t>onstants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b="1" dirty="0"/>
              <a:t>ariables</a:t>
            </a:r>
            <a:r>
              <a:rPr lang="en-US" dirty="0"/>
              <a:t>, and function calls (covered later)</a:t>
            </a:r>
            <a:endParaRPr dirty="0"/>
          </a:p>
          <a:p>
            <a:pPr lvl="1"/>
            <a:r>
              <a:rPr lang="en-US" dirty="0"/>
              <a:t>Combining expressions using parentheses and </a:t>
            </a:r>
            <a:r>
              <a:rPr lang="en-US" b="1" dirty="0"/>
              <a:t>operators</a:t>
            </a:r>
            <a:endParaRPr lang="en-US" dirty="0"/>
          </a:p>
          <a:p>
            <a:r>
              <a:rPr lang="en-US" dirty="0"/>
              <a:t>All C expressions have a </a:t>
            </a:r>
            <a:r>
              <a:rPr lang="en-US" b="1" dirty="0"/>
              <a:t>type</a:t>
            </a:r>
          </a:p>
          <a:p>
            <a:pPr lvl="1"/>
            <a:r>
              <a:rPr lang="en-US" dirty="0"/>
              <a:t>Constants have a type</a:t>
            </a:r>
          </a:p>
          <a:p>
            <a:pPr lvl="1"/>
            <a:r>
              <a:rPr lang="en-US" dirty="0"/>
              <a:t>Variables have a type</a:t>
            </a:r>
          </a:p>
          <a:p>
            <a:pPr lvl="1"/>
            <a:r>
              <a:rPr lang="en-US" dirty="0"/>
              <a:t>Function return values have a type</a:t>
            </a:r>
          </a:p>
          <a:p>
            <a:pPr lvl="1"/>
            <a:r>
              <a:rPr lang="en-US" dirty="0"/>
              <a:t>Every sub-expression of a larger expression has a type</a:t>
            </a:r>
          </a:p>
          <a:p>
            <a:r>
              <a:rPr lang="en-US" dirty="0"/>
              <a:t>Adding a semicolon to an expression makes it a statement</a:t>
            </a:r>
          </a:p>
        </p:txBody>
      </p:sp>
      <p:sp>
        <p:nvSpPr>
          <p:cNvPr id="4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Basic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About Booleans?</a:t>
            </a:r>
            <a:endParaRPr dirty="0"/>
          </a:p>
        </p:txBody>
      </p:sp>
      <p:sp>
        <p:nvSpPr>
          <p:cNvPr id="58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8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86" name="What about booleans ?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0181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K&amp;R and C89/C90 do not have a Boolean data type</a:t>
            </a:r>
          </a:p>
          <a:p>
            <a:pPr lvl="1"/>
            <a:r>
              <a:rPr lang="en-US" dirty="0"/>
              <a:t>0 “means” FALSE and anything else “means” TRUE</a:t>
            </a:r>
          </a:p>
          <a:p>
            <a:pPr lvl="1"/>
            <a:r>
              <a:rPr lang="en-US" dirty="0"/>
              <a:t>Common to use int or char to store Boolean values and define convenience macros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C99 introduced _Bool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 variable of _Bool type is either 0 or 1</a:t>
            </a:r>
          </a:p>
        </p:txBody>
      </p:sp>
      <p:sp>
        <p:nvSpPr>
          <p:cNvPr id="5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9" name="#define TRUE  1…">
            <a:extLst>
              <a:ext uri="{FF2B5EF4-FFF2-40B4-BE49-F238E27FC236}">
                <a16:creationId xmlns:a16="http://schemas.microsoft.com/office/drawing/2014/main" id="{1DC7C835-21D9-4375-A50A-CBA8897E18DE}"/>
              </a:ext>
            </a:extLst>
          </p:cNvPr>
          <p:cNvSpPr txBox="1"/>
          <p:nvPr/>
        </p:nvSpPr>
        <p:spPr>
          <a:xfrm>
            <a:off x="3385480" y="4876800"/>
            <a:ext cx="5035289" cy="157992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/>
              <a:t>#define BOOL   char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#define TRUE</a:t>
            </a:r>
            <a:r>
              <a:rPr lang="en-US" sz="3200" dirty="0"/>
              <a:t>		</a:t>
            </a:r>
            <a:r>
              <a:rPr sz="3200" dirty="0"/>
              <a:t>1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#define FALSE 	0</a:t>
            </a:r>
          </a:p>
        </p:txBody>
      </p:sp>
    </p:spTree>
    <p:extLst>
      <p:ext uri="{BB962C8B-B14F-4D97-AF65-F5344CB8AC3E}">
        <p14:creationId xmlns:p14="http://schemas.microsoft.com/office/powerpoint/2010/main" val="6587458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Be Mindful…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Mindful…</a:t>
            </a:r>
          </a:p>
        </p:txBody>
      </p:sp>
      <p:sp>
        <p:nvSpPr>
          <p:cNvPr id="642" name="Are your operand signed or unsigned ?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results may not be as expected!</a:t>
            </a:r>
          </a:p>
          <a:p>
            <a:pPr lvl="1"/>
            <a:r>
              <a:rPr lang="en-US" dirty="0"/>
              <a:t>What is the size (in bits) of each operand?</a:t>
            </a:r>
          </a:p>
          <a:p>
            <a:pPr lvl="1"/>
            <a:r>
              <a:rPr lang="en-US" dirty="0"/>
              <a:t>Are your operands signed or unsigned ?</a:t>
            </a:r>
          </a:p>
          <a:p>
            <a:pPr marL="0" indent="0">
              <a:buNone/>
            </a:pPr>
            <a:r>
              <a:rPr lang="en-US" dirty="0"/>
              <a:t>Examples</a:t>
            </a:r>
          </a:p>
        </p:txBody>
      </p:sp>
      <p:sp>
        <p:nvSpPr>
          <p:cNvPr id="64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4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44" name="unsigned int x = 3;…"/>
          <p:cNvSpPr txBox="1"/>
          <p:nvPr/>
        </p:nvSpPr>
        <p:spPr>
          <a:xfrm>
            <a:off x="855371" y="4840612"/>
            <a:ext cx="4917320" cy="12065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unsigned int x = 3;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unsigned int y = 7;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unsigned int z = x - y;</a:t>
            </a:r>
          </a:p>
        </p:txBody>
      </p:sp>
      <p:sp>
        <p:nvSpPr>
          <p:cNvPr id="9" name="#define TRUE  1…">
            <a:extLst>
              <a:ext uri="{FF2B5EF4-FFF2-40B4-BE49-F238E27FC236}">
                <a16:creationId xmlns:a16="http://schemas.microsoft.com/office/drawing/2014/main" id="{85E2B443-AFF6-40B3-A8B7-60EB1D7F3B79}"/>
              </a:ext>
            </a:extLst>
          </p:cNvPr>
          <p:cNvSpPr txBox="1"/>
          <p:nvPr/>
        </p:nvSpPr>
        <p:spPr>
          <a:xfrm>
            <a:off x="855371" y="6370252"/>
            <a:ext cx="4917320" cy="268791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_Bool b1;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char  b2, b3;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int	</a:t>
            </a:r>
            <a:r>
              <a:rPr lang="en-US" dirty="0" err="1"/>
              <a:t>i</a:t>
            </a:r>
            <a:r>
              <a:rPr lang="en-US" dirty="0"/>
              <a:t> = 256; // 0x100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b1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b2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b3 = </a:t>
            </a:r>
            <a:r>
              <a:rPr lang="en-US" dirty="0" err="1"/>
              <a:t>i</a:t>
            </a:r>
            <a:r>
              <a:rPr lang="en-US" dirty="0"/>
              <a:t> != 0;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B5866-DB67-4AB6-89C0-3C6797E7537F}"/>
              </a:ext>
            </a:extLst>
          </p:cNvPr>
          <p:cNvSpPr txBox="1"/>
          <p:nvPr/>
        </p:nvSpPr>
        <p:spPr>
          <a:xfrm>
            <a:off x="6071218" y="4840612"/>
            <a:ext cx="6362082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z holds the binary representation of -4, but reading it as an unsigned int yields a very different value!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9C535-6E55-40C7-A984-E4C02C111B6F}"/>
              </a:ext>
            </a:extLst>
          </p:cNvPr>
          <p:cNvSpPr txBox="1"/>
          <p:nvPr/>
        </p:nvSpPr>
        <p:spPr>
          <a:xfrm>
            <a:off x="6071218" y="6405353"/>
            <a:ext cx="6362082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b1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1 because 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b2 is 0 because lowest 8 bits in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i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 are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 is 1 because 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want b2 or b3?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27CE-80A9-4FAB-9B82-2E07D0C25B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8948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F53E4-9D99-44DD-80B4-D3F63F2AD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remaining slides yourself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2F24CD-2411-4798-A4A3-6EFD16BA13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263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B7D0-78DE-47E8-89BD-79C184D7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char constants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DBE8-2223-4851-82BB-66F847FD0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single quotation marks, only one character</a:t>
            </a:r>
          </a:p>
          <a:p>
            <a:pPr marL="0" indent="0">
              <a:buNone/>
            </a:pPr>
            <a:endParaRPr lang="en-US" sz="2800" dirty="0">
              <a:solidFill>
                <a:srgbClr val="0365C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'h'		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'\n'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'\007'		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octal.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'\</a:t>
            </a:r>
            <a:r>
              <a:rPr lang="en-US" sz="2800" dirty="0" err="1">
                <a:latin typeface="Consolas" panose="020B0609020204030204" pitchFamily="49" charset="0"/>
              </a:rPr>
              <a:t>xAA</a:t>
            </a:r>
            <a:r>
              <a:rPr lang="en-US" sz="2800" dirty="0">
                <a:latin typeface="Consolas" panose="020B0609020204030204" pitchFamily="49" charset="0"/>
              </a:rPr>
              <a:t>'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hex. 170 = 0xAA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'\''  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single quotation mark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'\\'  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back slash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'"'   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no need to escape double quotation mark here</a:t>
            </a:r>
          </a:p>
          <a:p>
            <a:pPr marL="0" indent="0">
              <a:buNone/>
            </a:pPr>
            <a:endParaRPr lang="en-US" sz="2800" dirty="0">
              <a:solidFill>
                <a:srgbClr val="0365C0"/>
              </a:solidFill>
              <a:latin typeface="Consolas" panose="020B0609020204030204" pitchFamily="49" charset="0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BD4D2-AC86-4A7D-A6CA-2BD56D0F33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506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B7D0-78DE-47E8-89BD-79C184D7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integer and floating-point constants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DBE8-2223-4851-82BB-66F847FD0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200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-300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0x7fffFFFFu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hex. unsigned int. case insensitive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0123456		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octal. starting with 0!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0x12345678L	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hex. long int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123UL  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unsigned long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123LL  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long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long</a:t>
            </a:r>
            <a:endParaRPr lang="en-US" sz="2800" dirty="0">
              <a:solidFill>
                <a:srgbClr val="0365C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12345678901234567890ull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unsigned long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long</a:t>
            </a:r>
            <a:endParaRPr lang="en-US" sz="2800" dirty="0">
              <a:solidFill>
                <a:srgbClr val="0365C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3.14f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          // float literals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3.14L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          // long double literals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DAC6-61BA-4DEE-B6B9-6CE846AD3B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80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Integral promotion </a:t>
            </a:r>
            <a:r>
              <a:rPr lang="en-US" dirty="0"/>
              <a:t>(ABC 3.11)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 types smaller than </a:t>
            </a:r>
            <a:r>
              <a:rPr lang="en-US" dirty="0" err="1"/>
              <a:t>int</a:t>
            </a:r>
            <a:r>
              <a:rPr lang="en-US" dirty="0"/>
              <a:t>, for example, char or short, are promoted to </a:t>
            </a:r>
            <a:r>
              <a:rPr lang="en-US" dirty="0" err="1"/>
              <a:t>int</a:t>
            </a:r>
            <a:r>
              <a:rPr lang="en-US" dirty="0"/>
              <a:t> or unsigned </a:t>
            </a:r>
            <a:r>
              <a:rPr lang="en-US" dirty="0" err="1"/>
              <a:t>int</a:t>
            </a:r>
            <a:r>
              <a:rPr lang="en-US" dirty="0"/>
              <a:t> when an operation is performed on them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If there is no integral promotion,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c1 * c2 would not have 600 as result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 r, c1, c2, c3;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c1 = 100;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c2 = 6;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c3 = 8;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c1 * c2 / c3;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117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11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05521"/>
              </p:ext>
            </p:extLst>
          </p:nvPr>
        </p:nvGraphicFramePr>
        <p:xfrm>
          <a:off x="571500" y="2210498"/>
          <a:ext cx="11642270" cy="5405122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4327">
                  <a:extLst>
                    <a:ext uri="{9D8B030D-6E8A-4147-A177-3AD203B41FA5}">
                      <a16:colId xmlns:a16="http://schemas.microsoft.com/office/drawing/2014/main" val="729044631"/>
                    </a:ext>
                  </a:extLst>
                </a:gridCol>
              </a:tblGrid>
              <a:tr h="736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op.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Description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81893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bitwise AND 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Set bits to 0. Mask out bits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bitwise OR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Set bits to 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bitwise XOR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Flip some bits (using masks)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~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 complement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Flip all bits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&lt;&lt;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Shift left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Move bits to left.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&gt;&gt;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Shift right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Move bits to right (pay attention to the sign)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7206" name="Rectangle 134"/>
          <p:cNvSpPr>
            <a:spLocks noChangeArrowheads="1"/>
          </p:cNvSpPr>
          <p:nvPr/>
        </p:nvSpPr>
        <p:spPr bwMode="auto">
          <a:xfrm>
            <a:off x="2764838" y="7818020"/>
            <a:ext cx="7475123" cy="95410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rtl="0"/>
            <a:r>
              <a:rPr lang="en-US" altLang="en-US" sz="2800" dirty="0"/>
              <a:t>All these operators can be suffixed with =</a:t>
            </a:r>
          </a:p>
          <a:p>
            <a:pPr rtl="0"/>
            <a:r>
              <a:rPr lang="en-US" altLang="en-US" sz="2800" dirty="0"/>
              <a:t>For instance a &amp;= b; is the same as a = a &amp; b;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 (ABC 7.1)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37F06-9074-4409-B6CA-2CC33B28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0885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4" name="Rectangle 34"/>
          <p:cNvSpPr>
            <a:spLocks noChangeArrowheads="1"/>
          </p:cNvSpPr>
          <p:nvPr/>
        </p:nvSpPr>
        <p:spPr bwMode="auto">
          <a:xfrm>
            <a:off x="1281762" y="2865388"/>
            <a:ext cx="223651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>
                <a:cs typeface="Times New Roman" panose="02020603050405020304" pitchFamily="18" charset="0"/>
              </a:rPr>
              <a:t>11010011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&amp;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10001100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10000000</a:t>
            </a:r>
          </a:p>
        </p:txBody>
      </p:sp>
      <p:sp>
        <p:nvSpPr>
          <p:cNvPr id="389155" name="Rectangle 35"/>
          <p:cNvSpPr>
            <a:spLocks noChangeArrowheads="1"/>
          </p:cNvSpPr>
          <p:nvPr/>
        </p:nvSpPr>
        <p:spPr bwMode="auto">
          <a:xfrm>
            <a:off x="5147518" y="2878098"/>
            <a:ext cx="223651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>
                <a:cs typeface="Times New Roman" panose="02020603050405020304" pitchFamily="18" charset="0"/>
              </a:rPr>
              <a:t>11010011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|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10001100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11011111</a:t>
            </a:r>
          </a:p>
        </p:txBody>
      </p:sp>
      <p:sp>
        <p:nvSpPr>
          <p:cNvPr id="389156" name="Rectangle 36"/>
          <p:cNvSpPr>
            <a:spLocks noChangeArrowheads="1"/>
          </p:cNvSpPr>
          <p:nvPr/>
        </p:nvSpPr>
        <p:spPr bwMode="auto">
          <a:xfrm>
            <a:off x="9398404" y="2878098"/>
            <a:ext cx="223651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>
                <a:cs typeface="Times New Roman" panose="02020603050405020304" pitchFamily="18" charset="0"/>
              </a:rPr>
              <a:t>11010011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^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10001100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01011111</a:t>
            </a:r>
          </a:p>
        </p:txBody>
      </p:sp>
      <p:sp>
        <p:nvSpPr>
          <p:cNvPr id="389157" name="Rectangle 37"/>
          <p:cNvSpPr>
            <a:spLocks noChangeArrowheads="1"/>
          </p:cNvSpPr>
          <p:nvPr/>
        </p:nvSpPr>
        <p:spPr bwMode="auto">
          <a:xfrm>
            <a:off x="974075" y="7111646"/>
            <a:ext cx="250581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>
                <a:cs typeface="Times New Roman" panose="02020603050405020304" pitchFamily="18" charset="0"/>
              </a:rPr>
              <a:t>~11010011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  00101100</a:t>
            </a:r>
          </a:p>
        </p:txBody>
      </p:sp>
      <p:sp>
        <p:nvSpPr>
          <p:cNvPr id="389158" name="Rectangle 38"/>
          <p:cNvSpPr>
            <a:spLocks noChangeArrowheads="1"/>
          </p:cNvSpPr>
          <p:nvPr/>
        </p:nvSpPr>
        <p:spPr bwMode="auto">
          <a:xfrm>
            <a:off x="9000859" y="7124336"/>
            <a:ext cx="3031599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 dirty="0">
                <a:cs typeface="Times New Roman" panose="02020603050405020304" pitchFamily="18" charset="0"/>
              </a:rPr>
              <a:t>01010011&gt;&gt;3</a:t>
            </a:r>
          </a:p>
          <a:p>
            <a:pPr rtl="0"/>
            <a:r>
              <a:rPr lang="en-US" altLang="en-US" sz="3600" dirty="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 dirty="0">
                <a:cs typeface="Times New Roman" panose="02020603050405020304" pitchFamily="18" charset="0"/>
              </a:rPr>
              <a:t>  00001010</a:t>
            </a:r>
          </a:p>
        </p:txBody>
      </p:sp>
      <p:sp>
        <p:nvSpPr>
          <p:cNvPr id="389159" name="Rectangle 39"/>
          <p:cNvSpPr>
            <a:spLocks noChangeArrowheads="1"/>
          </p:cNvSpPr>
          <p:nvPr/>
        </p:nvSpPr>
        <p:spPr bwMode="auto">
          <a:xfrm>
            <a:off x="4749974" y="7098582"/>
            <a:ext cx="3031599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>
                <a:cs typeface="Times New Roman" panose="02020603050405020304" pitchFamily="18" charset="0"/>
              </a:rPr>
              <a:t>11010011&lt;&lt;3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  10011000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bitwise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C11CA-4B4C-4ED4-95FA-960D3276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62448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1517227" y="5323967"/>
            <a:ext cx="5894562" cy="315612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lights = 0x27;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mask = 0x1;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 &lt;&lt;= 2;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if(lights &amp; mask)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4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(“room 2 is on”);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4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(“room 2 is off”);</a:t>
            </a:r>
          </a:p>
        </p:txBody>
      </p:sp>
      <p:sp>
        <p:nvSpPr>
          <p:cNvPr id="401413" name="AutoShape 5"/>
          <p:cNvSpPr>
            <a:spLocks noChangeArrowheads="1"/>
          </p:cNvSpPr>
          <p:nvPr/>
        </p:nvSpPr>
        <p:spPr bwMode="auto">
          <a:xfrm>
            <a:off x="6737482" y="4522319"/>
            <a:ext cx="3793067" cy="530017"/>
          </a:xfrm>
          <a:prstGeom prst="wedgeRectCallout">
            <a:avLst>
              <a:gd name="adj1" fmla="val -75739"/>
              <a:gd name="adj2" fmla="val 1382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lights: 00100111</a:t>
            </a:r>
          </a:p>
        </p:txBody>
      </p:sp>
      <p:sp>
        <p:nvSpPr>
          <p:cNvPr id="401414" name="AutoShape 6"/>
          <p:cNvSpPr>
            <a:spLocks noChangeArrowheads="1"/>
          </p:cNvSpPr>
          <p:nvPr/>
        </p:nvSpPr>
        <p:spPr bwMode="auto">
          <a:xfrm>
            <a:off x="7635555" y="5607550"/>
            <a:ext cx="3793067" cy="530017"/>
          </a:xfrm>
          <a:prstGeom prst="wedgeRectCallout">
            <a:avLst>
              <a:gd name="adj1" fmla="val -114573"/>
              <a:gd name="adj2" fmla="val 252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mask: 00000001</a:t>
            </a:r>
          </a:p>
        </p:txBody>
      </p:sp>
      <p:sp>
        <p:nvSpPr>
          <p:cNvPr id="401415" name="AutoShape 7"/>
          <p:cNvSpPr>
            <a:spLocks noChangeArrowheads="1"/>
          </p:cNvSpPr>
          <p:nvPr/>
        </p:nvSpPr>
        <p:spPr bwMode="auto">
          <a:xfrm>
            <a:off x="7635554" y="6427772"/>
            <a:ext cx="3793067" cy="530017"/>
          </a:xfrm>
          <a:prstGeom prst="wedgeRectCallout">
            <a:avLst>
              <a:gd name="adj1" fmla="val -138356"/>
              <a:gd name="adj2" fmla="val -486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mask: 00000100</a:t>
            </a:r>
          </a:p>
        </p:txBody>
      </p:sp>
      <p:sp>
        <p:nvSpPr>
          <p:cNvPr id="401416" name="AutoShape 8"/>
          <p:cNvSpPr>
            <a:spLocks noChangeArrowheads="1"/>
          </p:cNvSpPr>
          <p:nvPr/>
        </p:nvSpPr>
        <p:spPr bwMode="auto">
          <a:xfrm>
            <a:off x="7085875" y="7582446"/>
            <a:ext cx="5527040" cy="530017"/>
          </a:xfrm>
          <a:prstGeom prst="wedgeRectCallout">
            <a:avLst>
              <a:gd name="adj1" fmla="val -81252"/>
              <a:gd name="adj2" fmla="val -1754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lights &amp; mask: 00000100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bits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bit 2 (the third bit from the right) of lights indicates if the light is on (if bit 2 is 1) or off (if bit 2 is 0)</a:t>
            </a:r>
          </a:p>
          <a:p>
            <a:r>
              <a:rPr lang="en-US" dirty="0"/>
              <a:t>Hexadecimal representations are (shorter and) easier to read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1D5B1-B939-4A04-949D-72E29CB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4117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1280161" y="5580866"/>
            <a:ext cx="4137671" cy="184306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lights = 0x0;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mask = 0x1;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 &lt;&lt;= 2;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lights |= mask;</a:t>
            </a:r>
          </a:p>
        </p:txBody>
      </p:sp>
      <p:sp>
        <p:nvSpPr>
          <p:cNvPr id="395269" name="AutoShape 5"/>
          <p:cNvSpPr>
            <a:spLocks noChangeArrowheads="1"/>
          </p:cNvSpPr>
          <p:nvPr/>
        </p:nvSpPr>
        <p:spPr bwMode="auto">
          <a:xfrm>
            <a:off x="6502400" y="4641144"/>
            <a:ext cx="3793067" cy="530017"/>
          </a:xfrm>
          <a:prstGeom prst="wedgeRectCallout">
            <a:avLst>
              <a:gd name="adj1" fmla="val -79940"/>
              <a:gd name="adj2" fmla="val 1589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lights: 00000000</a:t>
            </a:r>
          </a:p>
        </p:txBody>
      </p:sp>
      <p:sp>
        <p:nvSpPr>
          <p:cNvPr id="395270" name="AutoShape 6"/>
          <p:cNvSpPr>
            <a:spLocks noChangeArrowheads="1"/>
          </p:cNvSpPr>
          <p:nvPr/>
        </p:nvSpPr>
        <p:spPr bwMode="auto">
          <a:xfrm>
            <a:off x="6502400" y="5724878"/>
            <a:ext cx="3793067" cy="530017"/>
          </a:xfrm>
          <a:prstGeom prst="wedgeRectCallout">
            <a:avLst>
              <a:gd name="adj1" fmla="val -89347"/>
              <a:gd name="adj2" fmla="val 523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mask: 00000001</a:t>
            </a:r>
          </a:p>
        </p:txBody>
      </p:sp>
      <p:sp>
        <p:nvSpPr>
          <p:cNvPr id="395271" name="AutoShape 7"/>
          <p:cNvSpPr>
            <a:spLocks noChangeArrowheads="1"/>
          </p:cNvSpPr>
          <p:nvPr/>
        </p:nvSpPr>
        <p:spPr bwMode="auto">
          <a:xfrm>
            <a:off x="6703343" y="6700238"/>
            <a:ext cx="3793067" cy="530017"/>
          </a:xfrm>
          <a:prstGeom prst="wedgeRectCallout">
            <a:avLst>
              <a:gd name="adj1" fmla="val -123213"/>
              <a:gd name="adj2" fmla="val -42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/>
              <a:t>mask: 00000100</a:t>
            </a:r>
          </a:p>
        </p:txBody>
      </p:sp>
      <p:sp>
        <p:nvSpPr>
          <p:cNvPr id="395272" name="AutoShape 8"/>
          <p:cNvSpPr>
            <a:spLocks noChangeArrowheads="1"/>
          </p:cNvSpPr>
          <p:nvPr/>
        </p:nvSpPr>
        <p:spPr bwMode="auto">
          <a:xfrm>
            <a:off x="6502400" y="7783971"/>
            <a:ext cx="3793067" cy="530017"/>
          </a:xfrm>
          <a:prstGeom prst="wedgeRectCallout">
            <a:avLst>
              <a:gd name="adj1" fmla="val -94940"/>
              <a:gd name="adj2" fmla="val -1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lights: 00000100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setting bits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bit 2 in lights to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9D306-EBAB-43CD-8085-8A7A31AB1F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363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60BB-8F5F-477F-9D1A-CB2DB1C5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Basic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43DD-02D1-4DB5-9CEC-42A570CA8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  <a:p>
            <a:pPr lvl="1"/>
            <a:r>
              <a:rPr lang="en-US" dirty="0"/>
              <a:t>An integer</a:t>
            </a:r>
          </a:p>
          <a:p>
            <a:r>
              <a:rPr lang="en-US" dirty="0"/>
              <a:t>char</a:t>
            </a:r>
          </a:p>
          <a:p>
            <a:pPr lvl="1"/>
            <a:r>
              <a:rPr lang="en-US" dirty="0"/>
              <a:t>A single byte that can store a character in ASCII</a:t>
            </a:r>
          </a:p>
          <a:p>
            <a:pPr lvl="1"/>
            <a:r>
              <a:rPr lang="en-US" dirty="0"/>
              <a:t>An 8-bit integer</a:t>
            </a:r>
          </a:p>
          <a:p>
            <a:r>
              <a:rPr lang="en-US" dirty="0"/>
              <a:t>float</a:t>
            </a:r>
          </a:p>
          <a:p>
            <a:pPr lvl="1"/>
            <a:r>
              <a:rPr lang="en-US" dirty="0"/>
              <a:t>Floating point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basic data types later…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D7284-DAAA-453E-A32F-160F6394A2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326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4BB1-8EA9-4A13-86F4-7B95ABE7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 of specific sizes (C99)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BE17-FB2C-4F08-A290-4DF086683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stdint.h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int8_t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signed 8 bits integers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int16_t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int32_t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int64_t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uint8_t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unsigned 8 bits integers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uint16_t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uint32_t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uint64_t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Many projects have their own *standard* types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4F4EC-A70C-4BAF-8437-51784DF873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559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onsta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Strings</a:t>
            </a:r>
            <a:endParaRPr dirty="0"/>
          </a:p>
        </p:txBody>
      </p:sp>
      <p:sp>
        <p:nvSpPr>
          <p:cNvPr id="46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6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68" name="Very simple idea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String is not a basic type</a:t>
            </a:r>
          </a:p>
          <a:p>
            <a:r>
              <a:rPr lang="en-US" dirty="0"/>
              <a:t>A string is an array of characters</a:t>
            </a:r>
          </a:p>
          <a:p>
            <a:pPr lvl="1"/>
            <a:r>
              <a:rPr lang="en-US" dirty="0"/>
              <a:t>Will be discussed more later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"Hello world!\n"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"Hello " "world!\n"   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Useful for long strings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"It's \"Mickey\"\n"   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Escape double quotations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"A bell \007\n"       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Can use ASCII code </a:t>
            </a:r>
          </a:p>
          <a:p>
            <a:pPr marL="0" indent="0">
              <a:buNone/>
            </a:pPr>
            <a:endParaRPr lang="en-US" sz="3200" dirty="0">
              <a:solidFill>
                <a:srgbClr val="0365C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4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831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A221-77C3-4558-9D4E-E136F9FB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(of basic types)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BD28-EAAA-4B68-9FE0-83628FA7D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Constants cannot be changed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char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'a', 'b', '\n'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integer (note that compiler stores them in binary)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200, -34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0x7fffFFFF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hex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07112  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octal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floating point numbers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3.1415, -0.34, 1.3E20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5E784-02BF-4AE4-A64C-694E5BACA7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171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A221-77C3-4558-9D4E-E136F9FB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BD28-EAAA-4B68-9FE0-83628FA7D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All variables must be declared and initialized before use</a:t>
            </a:r>
          </a:p>
          <a:p>
            <a:pPr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Variable declarations specify the type and name</a:t>
            </a:r>
          </a:p>
          <a:p>
            <a:pPr lvl="1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Compiler allocates memory based on type</a:t>
            </a:r>
          </a:p>
          <a:p>
            <a:pPr lvl="1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Valid names consist of letters (case sensitive!), digits, and '_', but cannot start with digits</a:t>
            </a:r>
          </a:p>
          <a:p>
            <a:pPr lvl="1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Multiple variables of the same type can be declared together</a:t>
            </a:r>
          </a:p>
          <a:p>
            <a:pPr lvl="1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Variables can be initialized when declared (“variable definition”) or using separate assignments</a:t>
            </a:r>
          </a:p>
          <a:p>
            <a:pPr marL="0" indent="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Examples: 		   </a:t>
            </a:r>
            <a:r>
              <a:rPr lang="en-US" sz="2800" dirty="0">
                <a:latin typeface="Consolas" panose="020B0609020204030204" pitchFamily="49" charset="0"/>
              </a:rPr>
              <a:t>char c;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					int 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, j, k = 1;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		   		float f;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CF31A-74B9-4368-B274-3E66C75880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610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Operators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Conventional arithmetic, bitwise, and logical operators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+  -  *  /  % 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&amp;  |  ~  ^  &lt;&lt;  &gt;&gt;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&amp;&amp; || ! </a:t>
            </a:r>
          </a:p>
          <a:p>
            <a:pPr lvl="0"/>
            <a:r>
              <a:rPr lang="en-US" dirty="0"/>
              <a:t>Pre/post increment/decrement (as in Java, C++, etc.)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++  ++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j--  --j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++;		//  c will be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- 1)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 = ++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 		//  c will be the same as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endParaRPr lang="en-US" dirty="0"/>
          </a:p>
          <a:p>
            <a:pPr lvl="0"/>
            <a:r>
              <a:rPr lang="en-US" dirty="0"/>
              <a:t>Simple and compound assignment operators</a:t>
            </a:r>
          </a:p>
          <a:p>
            <a:pPr marL="0" lvl="0" indent="0">
              <a:buNone/>
            </a:pPr>
            <a:r>
              <a:rPr lang="en-US" dirty="0"/>
              <a:t>More to come!</a:t>
            </a:r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/>
          </a:p>
        </p:txBody>
      </p:sp>
      <p:sp>
        <p:nvSpPr>
          <p:cNvPr id="311" name="Shape 311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2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8196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1918-83AF-4EC4-80A6-0AE36FB7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67CE2-5610-494C-AA06-3F23219FC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Precedence determines which operation is done first</a:t>
            </a:r>
          </a:p>
          <a:p>
            <a:pPr lvl="1"/>
            <a:r>
              <a:rPr lang="en-US" dirty="0"/>
              <a:t>If operators have the same precedence, use associativity</a:t>
            </a:r>
          </a:p>
          <a:p>
            <a:pPr lvl="1"/>
            <a:r>
              <a:rPr lang="en-US" dirty="0"/>
              <a:t>Use parentheses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+ j * 10 – k / 20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+ (j * 10)) – (k / 20)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325">
            <a:extLst>
              <a:ext uri="{FF2B5EF4-FFF2-40B4-BE49-F238E27FC236}">
                <a16:creationId xmlns:a16="http://schemas.microsoft.com/office/drawing/2014/main" id="{7E8C7E02-E440-41BD-9E7E-7F1D5044067B}"/>
              </a:ext>
            </a:extLst>
          </p:cNvPr>
          <p:cNvSpPr/>
          <p:nvPr/>
        </p:nvSpPr>
        <p:spPr>
          <a:xfrm>
            <a:off x="1292600" y="6449690"/>
            <a:ext cx="88165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800" dirty="0"/>
              <a:t>Most</a:t>
            </a:r>
          </a:p>
        </p:txBody>
      </p:sp>
      <p:sp>
        <p:nvSpPr>
          <p:cNvPr id="5" name="Shape 326">
            <a:extLst>
              <a:ext uri="{FF2B5EF4-FFF2-40B4-BE49-F238E27FC236}">
                <a16:creationId xmlns:a16="http://schemas.microsoft.com/office/drawing/2014/main" id="{5C18FF06-4D21-4245-A88F-34B3F22338B7}"/>
              </a:ext>
            </a:extLst>
          </p:cNvPr>
          <p:cNvSpPr/>
          <p:nvPr/>
        </p:nvSpPr>
        <p:spPr>
          <a:xfrm>
            <a:off x="1292398" y="8391147"/>
            <a:ext cx="98264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800" dirty="0"/>
              <a:t>Least</a:t>
            </a:r>
          </a:p>
        </p:txBody>
      </p:sp>
      <p:sp>
        <p:nvSpPr>
          <p:cNvPr id="6" name="Shape 327">
            <a:extLst>
              <a:ext uri="{FF2B5EF4-FFF2-40B4-BE49-F238E27FC236}">
                <a16:creationId xmlns:a16="http://schemas.microsoft.com/office/drawing/2014/main" id="{487EBF66-50A5-4193-9C63-C9CD227AB2D7}"/>
              </a:ext>
            </a:extLst>
          </p:cNvPr>
          <p:cNvSpPr/>
          <p:nvPr/>
        </p:nvSpPr>
        <p:spPr>
          <a:xfrm rot="5400000">
            <a:off x="1136909" y="7313422"/>
            <a:ext cx="1193033" cy="708213"/>
          </a:xfrm>
          <a:prstGeom prst="rightArrow">
            <a:avLst>
              <a:gd name="adj1" fmla="val 36363"/>
              <a:gd name="adj2" fmla="val 69284"/>
            </a:avLst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6B467-A16D-499A-B147-50071479D3F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42" y="5699412"/>
            <a:ext cx="9471422" cy="327615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D246B5-8F7A-454B-A0AE-996626AE55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598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Assig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r>
              <a:rPr dirty="0"/>
              <a:t>ssignment</a:t>
            </a:r>
            <a:r>
              <a:rPr lang="en-US" dirty="0"/>
              <a:t> operators</a:t>
            </a:r>
            <a:endParaRPr dirty="0"/>
          </a:p>
        </p:txBody>
      </p:sp>
      <p:sp>
        <p:nvSpPr>
          <p:cNvPr id="49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9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94" name="Again, same story as in Java/Pyth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Assignment operator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LHS = Expression</a:t>
            </a:r>
            <a:endParaRPr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LHS (Left Hand Side) is something that can be </a:t>
            </a:r>
            <a:r>
              <a:rPr lang="en-US" sz="2400" b="1" i="1" dirty="0"/>
              <a:t>written to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e.g</a:t>
            </a:r>
            <a:r>
              <a:rPr lang="en-US" sz="2400" dirty="0"/>
              <a:t>, a variable)</a:t>
            </a:r>
            <a:endParaRPr lang="en-US" sz="2400" b="1" i="1" dirty="0"/>
          </a:p>
          <a:p>
            <a:pPr lvl="1"/>
            <a:r>
              <a:rPr lang="en-US" sz="2400" dirty="0"/>
              <a:t>LHS and Expression have “compatible” types</a:t>
            </a:r>
          </a:p>
          <a:p>
            <a:pPr lvl="1"/>
            <a:r>
              <a:rPr lang="en-US" sz="2400" dirty="0"/>
              <a:t>The value of Expression is assigned to LHS and becomes the value of the assignment operation</a:t>
            </a:r>
          </a:p>
          <a:p>
            <a:r>
              <a:rPr lang="en-US" dirty="0"/>
              <a:t>Compound assignment operators (+=, *=, …)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op=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expr		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var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var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expr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a = x + y;     b = c = d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+= 10; 	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+ 10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j *= 5;  	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j = j * 5</a:t>
            </a:r>
            <a:endParaRPr dirty="0"/>
          </a:p>
        </p:txBody>
      </p:sp>
      <p:sp>
        <p:nvSpPr>
          <p:cNvPr id="4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931AC316-2411-4ED0-8EA3-C92EA8D6943D}"/>
              </a:ext>
            </a:extLst>
          </p:cNvPr>
          <p:cNvSpPr/>
          <p:nvPr/>
        </p:nvSpPr>
        <p:spPr>
          <a:xfrm rot="16200000">
            <a:off x="4166178" y="6266280"/>
            <a:ext cx="1226888" cy="726576"/>
          </a:xfrm>
          <a:prstGeom prst="leftRightArrow">
            <a:avLst>
              <a:gd name="adj1" fmla="val 36753"/>
              <a:gd name="adj2" fmla="val 53312"/>
            </a:avLst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cene3d>
            <a:camera prst="orthographicFront">
              <a:rot lat="0" lon="0" rev="5400000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Assignments ARE NOT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Assignments </a:t>
            </a:r>
            <a:r>
              <a:rPr b="1" u="sng" dirty="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rPr>
              <a:t>ARE NOT</a:t>
            </a:r>
            <a:r>
              <a:rPr dirty="0"/>
              <a:t> Statements</a:t>
            </a:r>
          </a:p>
        </p:txBody>
      </p:sp>
      <p:sp>
        <p:nvSpPr>
          <p:cNvPr id="51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16" name="Assignments are expressions…"/>
          <p:cNvSpPr txBox="1">
            <a:spLocks noGrp="1"/>
          </p:cNvSpPr>
          <p:nvPr>
            <p:ph type="body" sz="quarter" idx="1"/>
          </p:nvPr>
        </p:nvSpPr>
        <p:spPr>
          <a:xfrm>
            <a:off x="571500" y="2103884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Assignments are </a:t>
            </a:r>
            <a:r>
              <a:rPr b="1" i="1" dirty="0">
                <a:solidFill>
                  <a:srgbClr val="0433FF"/>
                </a:solidFill>
              </a:rPr>
              <a:t>expressions</a:t>
            </a:r>
            <a:r>
              <a:rPr lang="en-US" b="1" dirty="0">
                <a:solidFill>
                  <a:srgbClr val="0433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0433FF"/>
                </a:solidFill>
              </a:rPr>
              <a:t> “=” is an operator</a:t>
            </a:r>
            <a:endParaRPr lang="en-US" i="1" dirty="0"/>
          </a:p>
          <a:p>
            <a:pPr lvl="1"/>
            <a:r>
              <a:rPr lang="en-US" dirty="0"/>
              <a:t>You can chain them!</a:t>
            </a:r>
          </a:p>
          <a:p>
            <a:pPr lvl="1"/>
            <a:r>
              <a:rPr lang="en-US" dirty="0"/>
              <a:t>You can use them inside larger expressions</a:t>
            </a:r>
          </a:p>
        </p:txBody>
      </p:sp>
      <p:sp>
        <p:nvSpPr>
          <p:cNvPr id="5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518" name="#include &lt;stdio.h&gt;…"/>
          <p:cNvSpPr txBox="1"/>
          <p:nvPr/>
        </p:nvSpPr>
        <p:spPr>
          <a:xfrm>
            <a:off x="1114948" y="5155011"/>
            <a:ext cx="3480498" cy="157992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int </a:t>
            </a:r>
            <a:r>
              <a:rPr dirty="0" err="1">
                <a:solidFill>
                  <a:srgbClr val="FF0000"/>
                </a:solidFill>
              </a:rPr>
              <a:t>a,b,c</a:t>
            </a:r>
            <a:r>
              <a:rPr dirty="0">
                <a:solidFill>
                  <a:srgbClr val="FF0000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a = b = c = 10;</a:t>
            </a: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6A8188"/>
              </a:solidFill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030DAD14-50E5-43FA-A1A4-9E641D04A71D}"/>
              </a:ext>
            </a:extLst>
          </p:cNvPr>
          <p:cNvSpPr/>
          <p:nvPr/>
        </p:nvSpPr>
        <p:spPr>
          <a:xfrm>
            <a:off x="5025293" y="5632355"/>
            <a:ext cx="1680307" cy="625231"/>
          </a:xfrm>
          <a:prstGeom prst="leftRigh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9" name="#include &lt;stdio.h&gt;…">
            <a:extLst>
              <a:ext uri="{FF2B5EF4-FFF2-40B4-BE49-F238E27FC236}">
                <a16:creationId xmlns:a16="http://schemas.microsoft.com/office/drawing/2014/main" id="{4D36CA2B-3A68-4CD8-BB60-E4CC4320AF14}"/>
              </a:ext>
            </a:extLst>
          </p:cNvPr>
          <p:cNvSpPr txBox="1"/>
          <p:nvPr/>
        </p:nvSpPr>
        <p:spPr>
          <a:xfrm>
            <a:off x="7418061" y="4601013"/>
            <a:ext cx="4140892" cy="268791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96A7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int </a:t>
            </a:r>
            <a:r>
              <a:rPr dirty="0" err="1">
                <a:solidFill>
                  <a:srgbClr val="FF0000"/>
                </a:solidFill>
              </a:rPr>
              <a:t>a,b,c</a:t>
            </a:r>
            <a:r>
              <a:rPr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a = (b = (c = 10));</a:t>
            </a:r>
            <a:endParaRPr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c = 10;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b = 10;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a = </a:t>
            </a:r>
            <a:r>
              <a:rPr lang="en-US" dirty="0">
                <a:solidFill>
                  <a:srgbClr val="FF0000"/>
                </a:solidFill>
              </a:rPr>
              <a:t>10;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6A8188"/>
              </a:solidFill>
            </a:endParaRPr>
          </a:p>
        </p:txBody>
      </p:sp>
      <p:sp>
        <p:nvSpPr>
          <p:cNvPr id="10" name="#include &lt;stdio.h&gt;…">
            <a:extLst>
              <a:ext uri="{FF2B5EF4-FFF2-40B4-BE49-F238E27FC236}">
                <a16:creationId xmlns:a16="http://schemas.microsoft.com/office/drawing/2014/main" id="{FBEF7F89-3FA7-4008-9DD0-A7DCBAABCDD6}"/>
              </a:ext>
            </a:extLst>
          </p:cNvPr>
          <p:cNvSpPr txBox="1"/>
          <p:nvPr/>
        </p:nvSpPr>
        <p:spPr>
          <a:xfrm>
            <a:off x="1124457" y="7698919"/>
            <a:ext cx="4729265" cy="157992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int </a:t>
            </a:r>
            <a:r>
              <a:rPr dirty="0" err="1">
                <a:solidFill>
                  <a:srgbClr val="FF0000"/>
                </a:solidFill>
              </a:rPr>
              <a:t>a,b,c</a:t>
            </a:r>
            <a:r>
              <a:rPr dirty="0">
                <a:solidFill>
                  <a:srgbClr val="FF0000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a =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dirty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= 2) + (</a:t>
            </a:r>
            <a:r>
              <a:rPr dirty="0">
                <a:solidFill>
                  <a:srgbClr val="FF0000"/>
                </a:solidFill>
              </a:rPr>
              <a:t>c = </a:t>
            </a:r>
            <a:r>
              <a:rPr lang="en-US" dirty="0">
                <a:solidFill>
                  <a:srgbClr val="FF0000"/>
                </a:solidFill>
              </a:rPr>
              <a:t>3)</a:t>
            </a:r>
            <a:r>
              <a:rPr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6A8188"/>
              </a:solidFill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75C4CDD7-B170-4244-9B53-7DD6439E16CF}"/>
              </a:ext>
            </a:extLst>
          </p:cNvPr>
          <p:cNvSpPr/>
          <p:nvPr/>
        </p:nvSpPr>
        <p:spPr>
          <a:xfrm>
            <a:off x="6537523" y="8168841"/>
            <a:ext cx="1680307" cy="625231"/>
          </a:xfrm>
          <a:prstGeom prst="leftRigh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2" name="#include &lt;stdio.h&gt;…">
            <a:extLst>
              <a:ext uri="{FF2B5EF4-FFF2-40B4-BE49-F238E27FC236}">
                <a16:creationId xmlns:a16="http://schemas.microsoft.com/office/drawing/2014/main" id="{AE4A9A94-4A2B-4B38-95E9-B32B97AAE11F}"/>
              </a:ext>
            </a:extLst>
          </p:cNvPr>
          <p:cNvSpPr txBox="1"/>
          <p:nvPr/>
        </p:nvSpPr>
        <p:spPr>
          <a:xfrm>
            <a:off x="8711514" y="7329588"/>
            <a:ext cx="2847438" cy="231858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96A7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int </a:t>
            </a:r>
            <a:r>
              <a:rPr dirty="0" err="1">
                <a:solidFill>
                  <a:srgbClr val="FF0000"/>
                </a:solidFill>
              </a:rPr>
              <a:t>a,b,c</a:t>
            </a:r>
            <a:r>
              <a:rPr dirty="0">
                <a:solidFill>
                  <a:srgbClr val="FF0000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b</a:t>
            </a:r>
            <a:r>
              <a:rPr dirty="0">
                <a:solidFill>
                  <a:srgbClr val="FF000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2; 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c</a:t>
            </a:r>
            <a:r>
              <a:rPr dirty="0">
                <a:solidFill>
                  <a:srgbClr val="FF0000"/>
                </a:solidFill>
              </a:rPr>
              <a:t> =</a:t>
            </a:r>
            <a:r>
              <a:rPr lang="en-US" dirty="0">
                <a:solidFill>
                  <a:srgbClr val="FF0000"/>
                </a:solidFill>
              </a:rPr>
              <a:t> 3;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a</a:t>
            </a:r>
            <a:r>
              <a:rPr dirty="0">
                <a:solidFill>
                  <a:srgbClr val="FF000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b + c</a:t>
            </a:r>
            <a:r>
              <a:rPr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6A81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606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20413</TotalTime>
  <Words>2303</Words>
  <Application>Microsoft Macintosh PowerPoint</Application>
  <PresentationFormat>Custom</PresentationFormat>
  <Paragraphs>463</Paragraphs>
  <Slides>31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Consolas</vt:lpstr>
      <vt:lpstr>Courier</vt:lpstr>
      <vt:lpstr>Courier New</vt:lpstr>
      <vt:lpstr>Helvetica</vt:lpstr>
      <vt:lpstr>Helvetica Neue</vt:lpstr>
      <vt:lpstr>Helvetica Neue Light</vt:lpstr>
      <vt:lpstr>Lucida Grande</vt:lpstr>
      <vt:lpstr>Times New Roman</vt:lpstr>
      <vt:lpstr>Verdana</vt:lpstr>
      <vt:lpstr>Wingdings</vt:lpstr>
      <vt:lpstr>White</vt:lpstr>
      <vt:lpstr>C Primer (2) – Expressions and Basic Data Types</vt:lpstr>
      <vt:lpstr>Expressions in C</vt:lpstr>
      <vt:lpstr>A Few Basic Data Types</vt:lpstr>
      <vt:lpstr>Constants (of basic types)</vt:lpstr>
      <vt:lpstr>Variables</vt:lpstr>
      <vt:lpstr>Operators</vt:lpstr>
      <vt:lpstr>Precedence and associativity</vt:lpstr>
      <vt:lpstr>Assignment operators</vt:lpstr>
      <vt:lpstr>Assignments ARE NOT Statements</vt:lpstr>
      <vt:lpstr>Integer Data Types</vt:lpstr>
      <vt:lpstr>Integer Data Types</vt:lpstr>
      <vt:lpstr>Integer Data Types</vt:lpstr>
      <vt:lpstr>How much space?</vt:lpstr>
      <vt:lpstr>Character (char) Data Type</vt:lpstr>
      <vt:lpstr>So…</vt:lpstr>
      <vt:lpstr>Non-printable characters?</vt:lpstr>
      <vt:lpstr>Basic Data Types: Floating Point</vt:lpstr>
      <vt:lpstr>Automatic Type Conversion</vt:lpstr>
      <vt:lpstr>Type Casting: Explicit Type Conversion</vt:lpstr>
      <vt:lpstr>What About Booleans?</vt:lpstr>
      <vt:lpstr>Be Mindful…</vt:lpstr>
      <vt:lpstr>PowerPoint Presentation</vt:lpstr>
      <vt:lpstr>Examples: char constants</vt:lpstr>
      <vt:lpstr>Examples: integer and floating-point constants</vt:lpstr>
      <vt:lpstr>Integral promotion (ABC 3.11)</vt:lpstr>
      <vt:lpstr>Bitwise Operators (ABC 7.1)</vt:lpstr>
      <vt:lpstr>Example: bitwise operations</vt:lpstr>
      <vt:lpstr>Example: getting bits</vt:lpstr>
      <vt:lpstr>Example: setting bits</vt:lpstr>
      <vt:lpstr>Integers of specific sizes (C99)</vt:lpstr>
      <vt:lpstr>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I)</dc:title>
  <dc:creator>zshi</dc:creator>
  <cp:lastModifiedBy>Wei, Wei</cp:lastModifiedBy>
  <cp:revision>730</cp:revision>
  <cp:lastPrinted>2019-09-05T13:23:18Z</cp:lastPrinted>
  <dcterms:modified xsi:type="dcterms:W3CDTF">2023-05-30T14:45:06Z</dcterms:modified>
</cp:coreProperties>
</file>