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8"/>
  </p:notesMasterIdLst>
  <p:sldIdLst>
    <p:sldId id="256" r:id="rId2"/>
    <p:sldId id="338" r:id="rId3"/>
    <p:sldId id="343" r:id="rId4"/>
    <p:sldId id="260" r:id="rId5"/>
    <p:sldId id="382" r:id="rId6"/>
    <p:sldId id="389" r:id="rId7"/>
    <p:sldId id="412" r:id="rId8"/>
    <p:sldId id="350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387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408" r:id="rId29"/>
    <p:sldId id="422" r:id="rId30"/>
    <p:sldId id="410" r:id="rId31"/>
    <p:sldId id="413" r:id="rId32"/>
    <p:sldId id="414" r:id="rId33"/>
    <p:sldId id="411" r:id="rId34"/>
    <p:sldId id="406" r:id="rId35"/>
    <p:sldId id="407" r:id="rId36"/>
    <p:sldId id="409" r:id="rId3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1pPr>
    <a:lvl2pPr marL="0" marR="0" indent="266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2pPr>
    <a:lvl3pPr marL="0" marR="0" indent="533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3pPr>
    <a:lvl4pPr marL="0" marR="0" indent="8001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4pPr>
    <a:lvl5pPr marL="0" marR="0" indent="1066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5pPr>
    <a:lvl6pPr marL="0" marR="0" indent="1333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6pPr>
    <a:lvl7pPr marL="0" marR="0" indent="161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7pPr>
    <a:lvl8pPr marL="0" marR="0" indent="1879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8pPr>
    <a:lvl9pPr marL="0" marR="0" indent="2146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urent Michel" initials="L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1501" autoAdjust="0"/>
  </p:normalViewPr>
  <p:slideViewPr>
    <p:cSldViewPr snapToGrid="0">
      <p:cViewPr varScale="1">
        <p:scale>
          <a:sx n="72" d="100"/>
          <a:sy n="72" d="100"/>
        </p:scale>
        <p:origin x="1944" y="2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9" name="Shape 2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04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Any deviation from the gospel is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dangerous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01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21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4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50292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Line"/>
          <p:cNvSpPr/>
          <p:nvPr/>
        </p:nvSpPr>
        <p:spPr>
          <a:xfrm>
            <a:off x="647700" y="1968500"/>
            <a:ext cx="48768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927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10743" y="9258300"/>
            <a:ext cx="258370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ModernPortfolio_2-up-h.pdf" descr="ModernPortfolio_2-up-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ModernPortfolio_2-up-vh.pdf" descr="ModernPortfolio_2-up-v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ModernPortfolio_2-up-v-2.pdf" descr="ModernPortfolio_2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ModernPortfolio_3-up-v-2.pdf" descr="ModernPortfolio_3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ModernPortfolio_photo-big-2.pdf" descr="ModernPortfolio_photo-big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ModernPortfolio_3-up.pdf" descr="ModernPortfolio_3-up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ModernPortfolio_4-up-2.pdf" descr="ModernPortfolio_4-up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 marL="901700"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97" name="Seal 3 SPOT281.jpg" descr="Seal 3 SPOT281.jpg"/>
          <p:cNvPicPr>
            <a:picLocks noChangeAspect="1"/>
          </p:cNvPicPr>
          <p:nvPr/>
        </p:nvPicPr>
        <p:blipFill>
          <a:blip r:embed="rId2"/>
          <a:srcRect l="4069" t="4341" r="4032" b="3948"/>
          <a:stretch>
            <a:fillRect/>
          </a:stretch>
        </p:blipFill>
        <p:spPr>
          <a:xfrm>
            <a:off x="11653573" y="848089"/>
            <a:ext cx="746954" cy="745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0" h="21564" extrusionOk="0">
                <a:moveTo>
                  <a:pt x="10791" y="0"/>
                </a:moveTo>
                <a:cubicBezTo>
                  <a:pt x="6286" y="0"/>
                  <a:pt x="3129" y="1889"/>
                  <a:pt x="1079" y="5832"/>
                </a:cubicBezTo>
                <a:cubicBezTo>
                  <a:pt x="380" y="7176"/>
                  <a:pt x="22" y="8927"/>
                  <a:pt x="1" y="10666"/>
                </a:cubicBezTo>
                <a:cubicBezTo>
                  <a:pt x="-20" y="12405"/>
                  <a:pt x="298" y="14141"/>
                  <a:pt x="964" y="15442"/>
                </a:cubicBezTo>
                <a:cubicBezTo>
                  <a:pt x="2541" y="18521"/>
                  <a:pt x="4983" y="20504"/>
                  <a:pt x="8245" y="21366"/>
                </a:cubicBezTo>
                <a:cubicBezTo>
                  <a:pt x="8703" y="21487"/>
                  <a:pt x="9276" y="21548"/>
                  <a:pt x="9908" y="21561"/>
                </a:cubicBezTo>
                <a:cubicBezTo>
                  <a:pt x="11802" y="21600"/>
                  <a:pt x="14214" y="21181"/>
                  <a:pt x="15583" y="20494"/>
                </a:cubicBezTo>
                <a:cubicBezTo>
                  <a:pt x="17867" y="19348"/>
                  <a:pt x="19292" y="17944"/>
                  <a:pt x="20491" y="15637"/>
                </a:cubicBezTo>
                <a:cubicBezTo>
                  <a:pt x="21218" y="14239"/>
                  <a:pt x="21580" y="12485"/>
                  <a:pt x="21580" y="10735"/>
                </a:cubicBezTo>
                <a:cubicBezTo>
                  <a:pt x="21580" y="8985"/>
                  <a:pt x="21218" y="7231"/>
                  <a:pt x="20491" y="5832"/>
                </a:cubicBezTo>
                <a:cubicBezTo>
                  <a:pt x="18441" y="1889"/>
                  <a:pt x="15295" y="0"/>
                  <a:pt x="10791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/>
            </a:lvl2pPr>
            <a:lvl3pPr marL="901700">
              <a:spcBef>
                <a:spcPts val="1000"/>
              </a:spcBef>
              <a:defRPr sz="2400"/>
            </a:lvl3pPr>
            <a:lvl4pPr marL="1244600">
              <a:spcBef>
                <a:spcPts val="1000"/>
              </a:spcBef>
              <a:defRPr sz="2400"/>
            </a:lvl4pPr>
            <a:lvl5pPr marL="1587500">
              <a:spcBef>
                <a:spcPts val="10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5" name="Seal 3 SPOT281.jpg" descr="Seal 3 SPOT281.jpg"/>
          <p:cNvPicPr>
            <a:picLocks noChangeAspect="1"/>
          </p:cNvPicPr>
          <p:nvPr/>
        </p:nvPicPr>
        <p:blipFill>
          <a:blip r:embed="rId2"/>
          <a:srcRect l="3953" t="3727" r="4037" b="3957"/>
          <a:stretch>
            <a:fillRect/>
          </a:stretch>
        </p:blipFill>
        <p:spPr>
          <a:xfrm>
            <a:off x="11652633" y="843096"/>
            <a:ext cx="747854" cy="750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2" h="21361" extrusionOk="0">
                <a:moveTo>
                  <a:pt x="11422" y="16"/>
                </a:moveTo>
                <a:cubicBezTo>
                  <a:pt x="7331" y="-203"/>
                  <a:pt x="3227" y="1854"/>
                  <a:pt x="1122" y="5835"/>
                </a:cubicBezTo>
                <a:cubicBezTo>
                  <a:pt x="406" y="7190"/>
                  <a:pt x="27" y="8923"/>
                  <a:pt x="2" y="10637"/>
                </a:cubicBezTo>
                <a:cubicBezTo>
                  <a:pt x="-23" y="12351"/>
                  <a:pt x="307" y="14046"/>
                  <a:pt x="985" y="15337"/>
                </a:cubicBezTo>
                <a:cubicBezTo>
                  <a:pt x="2583" y="18378"/>
                  <a:pt x="4999" y="20320"/>
                  <a:pt x="8244" y="21167"/>
                </a:cubicBezTo>
                <a:cubicBezTo>
                  <a:pt x="8700" y="21286"/>
                  <a:pt x="9272" y="21346"/>
                  <a:pt x="9902" y="21359"/>
                </a:cubicBezTo>
                <a:cubicBezTo>
                  <a:pt x="11791" y="21397"/>
                  <a:pt x="14195" y="20985"/>
                  <a:pt x="15560" y="20308"/>
                </a:cubicBezTo>
                <a:cubicBezTo>
                  <a:pt x="17837" y="19180"/>
                  <a:pt x="19258" y="17799"/>
                  <a:pt x="20453" y="15529"/>
                </a:cubicBezTo>
                <a:cubicBezTo>
                  <a:pt x="21226" y="14062"/>
                  <a:pt x="21577" y="12337"/>
                  <a:pt x="21539" y="10603"/>
                </a:cubicBezTo>
                <a:cubicBezTo>
                  <a:pt x="21476" y="7712"/>
                  <a:pt x="20339" y="4789"/>
                  <a:pt x="18327" y="2942"/>
                </a:cubicBezTo>
                <a:cubicBezTo>
                  <a:pt x="16323" y="1103"/>
                  <a:pt x="13877" y="148"/>
                  <a:pt x="11422" y="16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6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709400" cy="6565900"/>
          </a:xfrm>
          <a:prstGeom prst="rect">
            <a:avLst/>
          </a:prstGeom>
        </p:spPr>
        <p:txBody>
          <a:bodyPr numCol="2" spcCol="585470"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 sz="2400"/>
            </a:lvl2pPr>
            <a:lvl3pPr>
              <a:spcBef>
                <a:spcPts val="7200"/>
              </a:spcBef>
              <a:defRPr sz="2400"/>
            </a:lvl3pPr>
            <a:lvl4pPr>
              <a:spcBef>
                <a:spcPts val="7200"/>
              </a:spcBef>
              <a:defRPr sz="2400"/>
            </a:lvl4pPr>
            <a:lvl5pPr>
              <a:spcBef>
                <a:spcPts val="72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2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ModernPortfolio_photo-h-2.pdf" descr="ModernPortfolio_photo-h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Line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50927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29200"/>
            <a:ext cx="50927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080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b"/>
          <a:lstStyle/>
          <a:p>
            <a:r>
              <a:t>Title Text</a:t>
            </a:r>
          </a:p>
        </p:txBody>
      </p:sp>
      <p:sp>
        <p:nvSpPr>
          <p:cNvPr id="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" name="Seal 3 SPOT281.jpg" descr="Seal 3 SPOT281.jpg"/>
          <p:cNvPicPr>
            <a:picLocks noChangeAspect="1"/>
          </p:cNvPicPr>
          <p:nvPr/>
        </p:nvPicPr>
        <p:blipFill>
          <a:blip r:embed="rId2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71679" y="9131300"/>
            <a:ext cx="286615" cy="274422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r">
              <a:defRPr sz="1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/>
  <p:hf hdr="0" ftr="0" dt="0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9pPr>
    </p:titleStyle>
    <p:bodyStyle>
      <a:lvl1pPr marL="2032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1pPr>
      <a:lvl2pPr marL="5461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2pPr>
      <a:lvl3pPr marL="8890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3pPr>
      <a:lvl4pPr marL="12319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4pPr>
      <a:lvl5pPr marL="15748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5pPr>
      <a:lvl6pPr marL="19177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6pPr>
      <a:lvl7pPr marL="22606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7pPr>
      <a:lvl8pPr marL="26035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8pPr>
      <a:lvl9pPr marL="29464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heather.cs.ucdavis.edu/~matloff/global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32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33" name="A C Primer (Part I)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 </a:t>
            </a:r>
            <a:r>
              <a:t>C Primer</a:t>
            </a:r>
            <a:r>
              <a:rPr lang="en-US"/>
              <a:t> (4) : </a:t>
            </a:r>
            <a:r>
              <a:rPr lang="en-US" dirty="0"/>
              <a:t>Functions [ABC Chapter 5]</a:t>
            </a:r>
            <a:endParaRPr dirty="0"/>
          </a:p>
        </p:txBody>
      </p:sp>
      <p:sp>
        <p:nvSpPr>
          <p:cNvPr id="234" name="Ion Mandoiu…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Ion </a:t>
            </a:r>
            <a:r>
              <a:rPr dirty="0" err="1"/>
              <a:t>Mandoiu</a:t>
            </a:r>
            <a:endParaRPr dirty="0"/>
          </a:p>
          <a:p>
            <a:r>
              <a:rPr dirty="0"/>
              <a:t>Laurent Michel</a:t>
            </a:r>
            <a:endParaRPr lang="en-US" dirty="0"/>
          </a:p>
          <a:p>
            <a:r>
              <a:rPr lang="en-US" dirty="0"/>
              <a:t>Revised by M. Khan, J. Shi and W. </a:t>
            </a:r>
            <a:r>
              <a:rPr lang="en-US"/>
              <a:t>Wei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Memory organization</a:t>
            </a:r>
            <a:endParaRPr lang="en-US" dirty="0"/>
          </a:p>
        </p:txBody>
      </p:sp>
      <p:sp>
        <p:nvSpPr>
          <p:cNvPr id="694" name="Shape 69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Memory….</a:t>
            </a:r>
          </a:p>
          <a:p>
            <a:pPr lvl="1"/>
            <a:r>
              <a:rPr lang="en-US" dirty="0"/>
              <a:t>Every </a:t>
            </a:r>
            <a:r>
              <a:rPr lang="en-US" i="1" dirty="0">
                <a:solidFill>
                  <a:srgbClr val="0433FF"/>
                </a:solidFill>
              </a:rPr>
              <a:t>Process</a:t>
            </a:r>
            <a:r>
              <a:rPr lang="en-US" dirty="0"/>
              <a:t> has an</a:t>
            </a:r>
          </a:p>
          <a:p>
            <a:pPr lvl="2"/>
            <a:r>
              <a:rPr lang="en-US" dirty="0"/>
              <a:t>Address Space</a:t>
            </a:r>
          </a:p>
          <a:p>
            <a:pPr lvl="1"/>
            <a:r>
              <a:rPr lang="en-US" b="1" dirty="0">
                <a:solidFill>
                  <a:srgbClr val="0433FF"/>
                </a:solidFill>
              </a:rPr>
              <a:t>Executable</a:t>
            </a:r>
            <a:r>
              <a:rPr lang="en-US" dirty="0"/>
              <a:t> code is at the bottom</a:t>
            </a:r>
          </a:p>
          <a:p>
            <a:pPr lvl="2"/>
            <a:r>
              <a:rPr lang="en-US" dirty="0"/>
              <a:t>Not exactly </a:t>
            </a:r>
            <a:r>
              <a:rPr lang="en-US"/>
              <a:t>from address 0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8A1CE0-71BE-4558-BF15-D4C81376DA5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92" name="Shape 69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93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696" name="Shape 696"/>
          <p:cNvSpPr/>
          <p:nvPr/>
        </p:nvSpPr>
        <p:spPr>
          <a:xfrm>
            <a:off x="9037030" y="2222626"/>
            <a:ext cx="3473772" cy="6840380"/>
          </a:xfrm>
          <a:prstGeom prst="rect">
            <a:avLst/>
          </a:prstGeom>
          <a:solidFill>
            <a:srgbClr val="CBCBCB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>
              <a:defRPr sz="3400"/>
            </a:pPr>
            <a:endParaRPr/>
          </a:p>
        </p:txBody>
      </p:sp>
      <p:sp>
        <p:nvSpPr>
          <p:cNvPr id="697" name="Shape 697"/>
          <p:cNvSpPr/>
          <p:nvPr/>
        </p:nvSpPr>
        <p:spPr>
          <a:xfrm>
            <a:off x="6842716" y="2209926"/>
            <a:ext cx="21720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2700"/>
              <a:t>0xffffffff</a:t>
            </a:r>
          </a:p>
        </p:txBody>
      </p:sp>
      <p:sp>
        <p:nvSpPr>
          <p:cNvPr id="698" name="Shape 698"/>
          <p:cNvSpPr/>
          <p:nvPr/>
        </p:nvSpPr>
        <p:spPr>
          <a:xfrm>
            <a:off x="6842716" y="8560929"/>
            <a:ext cx="21720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2700"/>
              <a:t>0x00000000</a:t>
            </a:r>
          </a:p>
        </p:txBody>
      </p:sp>
      <p:sp>
        <p:nvSpPr>
          <p:cNvPr id="699" name="Shape 699"/>
          <p:cNvSpPr/>
          <p:nvPr/>
        </p:nvSpPr>
        <p:spPr>
          <a:xfrm>
            <a:off x="5941822" y="2952877"/>
            <a:ext cx="1121157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High</a:t>
            </a:r>
          </a:p>
        </p:txBody>
      </p:sp>
      <p:sp>
        <p:nvSpPr>
          <p:cNvPr id="700" name="Shape 700"/>
          <p:cNvSpPr/>
          <p:nvPr/>
        </p:nvSpPr>
        <p:spPr>
          <a:xfrm>
            <a:off x="5979414" y="7834323"/>
            <a:ext cx="1045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Low</a:t>
            </a:r>
          </a:p>
        </p:txBody>
      </p:sp>
      <p:sp>
        <p:nvSpPr>
          <p:cNvPr id="701" name="Shape 701"/>
          <p:cNvSpPr/>
          <p:nvPr/>
        </p:nvSpPr>
        <p:spPr>
          <a:xfrm>
            <a:off x="9037030" y="8452572"/>
            <a:ext cx="3473772" cy="616152"/>
          </a:xfrm>
          <a:prstGeom prst="rect">
            <a:avLst/>
          </a:prstGeom>
          <a:solidFill>
            <a:srgbClr val="0433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5176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000" dirty="0"/>
              <a:t>Memory organization</a:t>
            </a:r>
            <a:endParaRPr sz="4000" dirty="0"/>
          </a:p>
        </p:txBody>
      </p:sp>
      <p:sp>
        <p:nvSpPr>
          <p:cNvPr id="704" name="Shape 704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705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706" name="Shape 706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7377775" cy="6565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941100"/>
                </a:solidFill>
              </a:rPr>
              <a:t>Memory….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747474"/>
                </a:solidFill>
              </a:rPr>
              <a:t>Every </a:t>
            </a:r>
            <a:r>
              <a:rPr sz="3000" i="1" dirty="0">
                <a:solidFill>
                  <a:srgbClr val="0433FF"/>
                </a:solidFill>
              </a:rPr>
              <a:t>Process</a:t>
            </a:r>
            <a:r>
              <a:rPr sz="3000" dirty="0">
                <a:solidFill>
                  <a:srgbClr val="747474"/>
                </a:solidFill>
              </a:rPr>
              <a:t> has an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747474"/>
                </a:solidFill>
              </a:rPr>
              <a:t>Address Space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0433FF"/>
                </a:solidFill>
              </a:rPr>
              <a:t>Executable</a:t>
            </a:r>
            <a:r>
              <a:rPr sz="3000" dirty="0">
                <a:solidFill>
                  <a:srgbClr val="747474"/>
                </a:solidFill>
              </a:rPr>
              <a:t> code is at the bottom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FF2F92"/>
                </a:solidFill>
              </a:rPr>
              <a:t>Statics</a:t>
            </a:r>
            <a:r>
              <a:rPr sz="3000" dirty="0">
                <a:solidFill>
                  <a:srgbClr val="747474"/>
                </a:solidFill>
              </a:rPr>
              <a:t> </a:t>
            </a:r>
            <a:r>
              <a:rPr lang="en-US" sz="3000" dirty="0">
                <a:solidFill>
                  <a:srgbClr val="747474"/>
                </a:solidFill>
              </a:rPr>
              <a:t>and </a:t>
            </a:r>
            <a:r>
              <a:rPr lang="en-US" sz="3000" dirty="0" err="1">
                <a:solidFill>
                  <a:srgbClr val="747474"/>
                </a:solidFill>
              </a:rPr>
              <a:t>globals</a:t>
            </a:r>
            <a:r>
              <a:rPr lang="en-US" sz="3000" dirty="0">
                <a:solidFill>
                  <a:srgbClr val="747474"/>
                </a:solidFill>
              </a:rPr>
              <a:t> </a:t>
            </a:r>
            <a:r>
              <a:rPr sz="3000" dirty="0">
                <a:solidFill>
                  <a:srgbClr val="747474"/>
                </a:solidFill>
              </a:rPr>
              <a:t>are just above </a:t>
            </a:r>
          </a:p>
        </p:txBody>
      </p:sp>
      <p:sp>
        <p:nvSpPr>
          <p:cNvPr id="708" name="Shape 708"/>
          <p:cNvSpPr/>
          <p:nvPr/>
        </p:nvSpPr>
        <p:spPr>
          <a:xfrm>
            <a:off x="9037030" y="2222626"/>
            <a:ext cx="3473772" cy="6840380"/>
          </a:xfrm>
          <a:prstGeom prst="rect">
            <a:avLst/>
          </a:prstGeom>
          <a:solidFill>
            <a:srgbClr val="CBCBCB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>
              <a:defRPr sz="3400"/>
            </a:pPr>
            <a:endParaRPr/>
          </a:p>
        </p:txBody>
      </p:sp>
      <p:sp>
        <p:nvSpPr>
          <p:cNvPr id="709" name="Shape 709"/>
          <p:cNvSpPr/>
          <p:nvPr/>
        </p:nvSpPr>
        <p:spPr>
          <a:xfrm>
            <a:off x="6842716" y="2209926"/>
            <a:ext cx="21720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2700"/>
              <a:t>0xffffffff</a:t>
            </a:r>
          </a:p>
        </p:txBody>
      </p:sp>
      <p:sp>
        <p:nvSpPr>
          <p:cNvPr id="710" name="Shape 710"/>
          <p:cNvSpPr/>
          <p:nvPr/>
        </p:nvSpPr>
        <p:spPr>
          <a:xfrm>
            <a:off x="6842716" y="8560929"/>
            <a:ext cx="21720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2700"/>
              <a:t>0x00000000</a:t>
            </a:r>
          </a:p>
        </p:txBody>
      </p:sp>
      <p:sp>
        <p:nvSpPr>
          <p:cNvPr id="711" name="Shape 711"/>
          <p:cNvSpPr/>
          <p:nvPr/>
        </p:nvSpPr>
        <p:spPr>
          <a:xfrm>
            <a:off x="5941822" y="2952877"/>
            <a:ext cx="1121157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High</a:t>
            </a:r>
          </a:p>
        </p:txBody>
      </p:sp>
      <p:sp>
        <p:nvSpPr>
          <p:cNvPr id="712" name="Shape 712"/>
          <p:cNvSpPr/>
          <p:nvPr/>
        </p:nvSpPr>
        <p:spPr>
          <a:xfrm>
            <a:off x="5979414" y="7834323"/>
            <a:ext cx="1045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Low</a:t>
            </a:r>
          </a:p>
        </p:txBody>
      </p:sp>
      <p:sp>
        <p:nvSpPr>
          <p:cNvPr id="713" name="Shape 713"/>
          <p:cNvSpPr/>
          <p:nvPr/>
        </p:nvSpPr>
        <p:spPr>
          <a:xfrm>
            <a:off x="9037030" y="8452572"/>
            <a:ext cx="3473772" cy="616152"/>
          </a:xfrm>
          <a:prstGeom prst="rect">
            <a:avLst/>
          </a:prstGeom>
          <a:solidFill>
            <a:srgbClr val="0433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714" name="Shape 714"/>
          <p:cNvSpPr/>
          <p:nvPr/>
        </p:nvSpPr>
        <p:spPr>
          <a:xfrm>
            <a:off x="9037030" y="8204474"/>
            <a:ext cx="3473772" cy="249023"/>
          </a:xfrm>
          <a:prstGeom prst="rect">
            <a:avLst/>
          </a:prstGeom>
          <a:solidFill>
            <a:srgbClr val="FF2F9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DF729-BDF7-4A42-B2FD-29EBC1F8B16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9905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000" dirty="0"/>
              <a:t>Memory organization</a:t>
            </a:r>
            <a:endParaRPr sz="4000" dirty="0"/>
          </a:p>
        </p:txBody>
      </p:sp>
      <p:sp>
        <p:nvSpPr>
          <p:cNvPr id="717" name="Shape 717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718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719" name="Shape 719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7377775" cy="6565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941100"/>
                </a:solidFill>
              </a:rPr>
              <a:t>Memory….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747474"/>
                </a:solidFill>
              </a:rPr>
              <a:t>Every </a:t>
            </a:r>
            <a:r>
              <a:rPr sz="3000" i="1" dirty="0">
                <a:solidFill>
                  <a:srgbClr val="0433FF"/>
                </a:solidFill>
              </a:rPr>
              <a:t>Process</a:t>
            </a:r>
            <a:r>
              <a:rPr sz="3000" dirty="0">
                <a:solidFill>
                  <a:srgbClr val="747474"/>
                </a:solidFill>
              </a:rPr>
              <a:t> has an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747474"/>
                </a:solidFill>
              </a:rPr>
              <a:t>Address Space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0433FF"/>
                </a:solidFill>
              </a:rPr>
              <a:t>Executable</a:t>
            </a:r>
            <a:r>
              <a:rPr sz="3000" dirty="0">
                <a:solidFill>
                  <a:srgbClr val="747474"/>
                </a:solidFill>
              </a:rPr>
              <a:t> code is at the bottom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FF2F92"/>
                </a:solidFill>
              </a:rPr>
              <a:t>Statics</a:t>
            </a:r>
            <a:r>
              <a:rPr sz="3000" dirty="0">
                <a:solidFill>
                  <a:srgbClr val="747474"/>
                </a:solidFill>
              </a:rPr>
              <a:t> </a:t>
            </a:r>
            <a:r>
              <a:rPr lang="en-US" sz="3000" dirty="0">
                <a:solidFill>
                  <a:srgbClr val="747474"/>
                </a:solidFill>
              </a:rPr>
              <a:t>and </a:t>
            </a:r>
            <a:r>
              <a:rPr lang="en-US" sz="3000" dirty="0" err="1">
                <a:solidFill>
                  <a:srgbClr val="747474"/>
                </a:solidFill>
              </a:rPr>
              <a:t>globals</a:t>
            </a:r>
            <a:r>
              <a:rPr lang="en-US" sz="3000" dirty="0">
                <a:solidFill>
                  <a:srgbClr val="747474"/>
                </a:solidFill>
              </a:rPr>
              <a:t> </a:t>
            </a:r>
            <a:r>
              <a:rPr sz="3000" dirty="0">
                <a:solidFill>
                  <a:srgbClr val="747474"/>
                </a:solidFill>
              </a:rPr>
              <a:t>are just above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FF2600"/>
                </a:solidFill>
              </a:rPr>
              <a:t>Stack</a:t>
            </a:r>
            <a:r>
              <a:rPr sz="3000" dirty="0">
                <a:solidFill>
                  <a:srgbClr val="747474"/>
                </a:solidFill>
              </a:rPr>
              <a:t> is at the top (going down!) </a:t>
            </a:r>
          </a:p>
        </p:txBody>
      </p:sp>
      <p:sp>
        <p:nvSpPr>
          <p:cNvPr id="721" name="Shape 721"/>
          <p:cNvSpPr/>
          <p:nvPr/>
        </p:nvSpPr>
        <p:spPr>
          <a:xfrm>
            <a:off x="9037030" y="2222626"/>
            <a:ext cx="3473772" cy="6840380"/>
          </a:xfrm>
          <a:prstGeom prst="rect">
            <a:avLst/>
          </a:prstGeom>
          <a:solidFill>
            <a:srgbClr val="CBCBCB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>
              <a:defRPr sz="3400"/>
            </a:pPr>
            <a:endParaRPr/>
          </a:p>
        </p:txBody>
      </p:sp>
      <p:sp>
        <p:nvSpPr>
          <p:cNvPr id="722" name="Shape 722"/>
          <p:cNvSpPr/>
          <p:nvPr/>
        </p:nvSpPr>
        <p:spPr>
          <a:xfrm>
            <a:off x="6842716" y="2209926"/>
            <a:ext cx="21720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2700"/>
              <a:t>0xffffffff</a:t>
            </a:r>
          </a:p>
        </p:txBody>
      </p:sp>
      <p:sp>
        <p:nvSpPr>
          <p:cNvPr id="723" name="Shape 723"/>
          <p:cNvSpPr/>
          <p:nvPr/>
        </p:nvSpPr>
        <p:spPr>
          <a:xfrm>
            <a:off x="6842716" y="8560929"/>
            <a:ext cx="21720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2700"/>
              <a:t>0x00000000</a:t>
            </a:r>
          </a:p>
        </p:txBody>
      </p:sp>
      <p:sp>
        <p:nvSpPr>
          <p:cNvPr id="724" name="Shape 724"/>
          <p:cNvSpPr/>
          <p:nvPr/>
        </p:nvSpPr>
        <p:spPr>
          <a:xfrm>
            <a:off x="5941822" y="2952877"/>
            <a:ext cx="1121157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High</a:t>
            </a:r>
          </a:p>
        </p:txBody>
      </p:sp>
      <p:sp>
        <p:nvSpPr>
          <p:cNvPr id="725" name="Shape 725"/>
          <p:cNvSpPr/>
          <p:nvPr/>
        </p:nvSpPr>
        <p:spPr>
          <a:xfrm>
            <a:off x="5979414" y="7834323"/>
            <a:ext cx="1045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Low</a:t>
            </a:r>
          </a:p>
        </p:txBody>
      </p:sp>
      <p:sp>
        <p:nvSpPr>
          <p:cNvPr id="726" name="Shape 726"/>
          <p:cNvSpPr/>
          <p:nvPr/>
        </p:nvSpPr>
        <p:spPr>
          <a:xfrm>
            <a:off x="9037030" y="8452572"/>
            <a:ext cx="3473772" cy="616152"/>
          </a:xfrm>
          <a:prstGeom prst="rect">
            <a:avLst/>
          </a:prstGeom>
          <a:solidFill>
            <a:srgbClr val="0433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727" name="Shape 727"/>
          <p:cNvSpPr/>
          <p:nvPr/>
        </p:nvSpPr>
        <p:spPr>
          <a:xfrm>
            <a:off x="9037030" y="8204474"/>
            <a:ext cx="3473772" cy="249023"/>
          </a:xfrm>
          <a:prstGeom prst="rect">
            <a:avLst/>
          </a:prstGeom>
          <a:solidFill>
            <a:srgbClr val="FF2F9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728" name="Shape 728"/>
          <p:cNvSpPr/>
          <p:nvPr/>
        </p:nvSpPr>
        <p:spPr>
          <a:xfrm>
            <a:off x="9037030" y="2222627"/>
            <a:ext cx="3473772" cy="1154629"/>
          </a:xfrm>
          <a:prstGeom prst="rect">
            <a:avLst/>
          </a:prstGeom>
          <a:solidFill>
            <a:srgbClr val="FF2600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729" name="Shape 729"/>
          <p:cNvSpPr/>
          <p:nvPr/>
        </p:nvSpPr>
        <p:spPr>
          <a:xfrm rot="5400000">
            <a:off x="10138916" y="3103614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BDC5C-492A-40CF-98D7-3F32A68664D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1041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000" dirty="0"/>
              <a:t>Memory organization</a:t>
            </a:r>
            <a:endParaRPr sz="4000" dirty="0"/>
          </a:p>
        </p:txBody>
      </p:sp>
      <p:sp>
        <p:nvSpPr>
          <p:cNvPr id="732" name="Shape 73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733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734" name="Shape 734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7617073" cy="6565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941100"/>
                </a:solidFill>
              </a:rPr>
              <a:t>Memory….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747474"/>
                </a:solidFill>
              </a:rPr>
              <a:t>Every </a:t>
            </a:r>
            <a:r>
              <a:rPr sz="3000" i="1" dirty="0">
                <a:solidFill>
                  <a:srgbClr val="0433FF"/>
                </a:solidFill>
              </a:rPr>
              <a:t>Process</a:t>
            </a:r>
            <a:r>
              <a:rPr sz="3000" dirty="0">
                <a:solidFill>
                  <a:srgbClr val="747474"/>
                </a:solidFill>
              </a:rPr>
              <a:t> has an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747474"/>
                </a:solidFill>
              </a:rPr>
              <a:t>Address Space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0433FF"/>
                </a:solidFill>
              </a:rPr>
              <a:t>Executable</a:t>
            </a:r>
            <a:r>
              <a:rPr sz="3000" dirty="0">
                <a:solidFill>
                  <a:srgbClr val="747474"/>
                </a:solidFill>
              </a:rPr>
              <a:t> code is at the bottom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FF2F92"/>
                </a:solidFill>
              </a:rPr>
              <a:t>Statics</a:t>
            </a:r>
            <a:r>
              <a:rPr sz="3000" dirty="0">
                <a:solidFill>
                  <a:srgbClr val="747474"/>
                </a:solidFill>
              </a:rPr>
              <a:t> </a:t>
            </a:r>
            <a:r>
              <a:rPr lang="en-US" sz="3000" dirty="0">
                <a:solidFill>
                  <a:srgbClr val="747474"/>
                </a:solidFill>
              </a:rPr>
              <a:t>and </a:t>
            </a:r>
            <a:r>
              <a:rPr lang="en-US" sz="3000" dirty="0" err="1">
                <a:solidFill>
                  <a:srgbClr val="747474"/>
                </a:solidFill>
              </a:rPr>
              <a:t>globals</a:t>
            </a:r>
            <a:r>
              <a:rPr lang="en-US" sz="3000" dirty="0">
                <a:solidFill>
                  <a:srgbClr val="747474"/>
                </a:solidFill>
              </a:rPr>
              <a:t> </a:t>
            </a:r>
            <a:r>
              <a:rPr sz="3000" dirty="0">
                <a:solidFill>
                  <a:srgbClr val="747474"/>
                </a:solidFill>
              </a:rPr>
              <a:t>are just above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FF2600"/>
                </a:solidFill>
              </a:rPr>
              <a:t>Stack</a:t>
            </a:r>
            <a:r>
              <a:rPr sz="3000" dirty="0">
                <a:solidFill>
                  <a:srgbClr val="747474"/>
                </a:solidFill>
              </a:rPr>
              <a:t> is at the top (going down!) 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FFFB00"/>
                </a:solidFill>
              </a:rPr>
              <a:t>Heap</a:t>
            </a:r>
            <a:r>
              <a:rPr sz="3000" dirty="0">
                <a:solidFill>
                  <a:srgbClr val="747474"/>
                </a:solidFill>
              </a:rPr>
              <a:t> grows from the bottom (going up!)</a:t>
            </a:r>
          </a:p>
        </p:txBody>
      </p:sp>
      <p:sp>
        <p:nvSpPr>
          <p:cNvPr id="736" name="Shape 736"/>
          <p:cNvSpPr/>
          <p:nvPr/>
        </p:nvSpPr>
        <p:spPr>
          <a:xfrm>
            <a:off x="9037030" y="2222626"/>
            <a:ext cx="3473772" cy="6840380"/>
          </a:xfrm>
          <a:prstGeom prst="rect">
            <a:avLst/>
          </a:prstGeom>
          <a:solidFill>
            <a:srgbClr val="CBCBCB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>
              <a:defRPr sz="3400"/>
            </a:pPr>
            <a:endParaRPr/>
          </a:p>
        </p:txBody>
      </p:sp>
      <p:sp>
        <p:nvSpPr>
          <p:cNvPr id="737" name="Shape 737"/>
          <p:cNvSpPr/>
          <p:nvPr/>
        </p:nvSpPr>
        <p:spPr>
          <a:xfrm>
            <a:off x="6842716" y="2209926"/>
            <a:ext cx="21720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2700"/>
              <a:t>0xffffffff</a:t>
            </a:r>
          </a:p>
        </p:txBody>
      </p:sp>
      <p:sp>
        <p:nvSpPr>
          <p:cNvPr id="738" name="Shape 738"/>
          <p:cNvSpPr/>
          <p:nvPr/>
        </p:nvSpPr>
        <p:spPr>
          <a:xfrm>
            <a:off x="6842716" y="8560929"/>
            <a:ext cx="21720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2700"/>
              <a:t>0x00000000</a:t>
            </a:r>
          </a:p>
        </p:txBody>
      </p:sp>
      <p:sp>
        <p:nvSpPr>
          <p:cNvPr id="739" name="Shape 739"/>
          <p:cNvSpPr/>
          <p:nvPr/>
        </p:nvSpPr>
        <p:spPr>
          <a:xfrm>
            <a:off x="5941822" y="2952877"/>
            <a:ext cx="1121157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High</a:t>
            </a:r>
          </a:p>
        </p:txBody>
      </p:sp>
      <p:sp>
        <p:nvSpPr>
          <p:cNvPr id="740" name="Shape 740"/>
          <p:cNvSpPr/>
          <p:nvPr/>
        </p:nvSpPr>
        <p:spPr>
          <a:xfrm>
            <a:off x="5979414" y="7834323"/>
            <a:ext cx="1045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Low</a:t>
            </a:r>
          </a:p>
        </p:txBody>
      </p:sp>
      <p:sp>
        <p:nvSpPr>
          <p:cNvPr id="741" name="Shape 741"/>
          <p:cNvSpPr/>
          <p:nvPr/>
        </p:nvSpPr>
        <p:spPr>
          <a:xfrm>
            <a:off x="9037030" y="8452572"/>
            <a:ext cx="3473772" cy="616152"/>
          </a:xfrm>
          <a:prstGeom prst="rect">
            <a:avLst/>
          </a:prstGeom>
          <a:solidFill>
            <a:srgbClr val="0433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742" name="Shape 742"/>
          <p:cNvSpPr/>
          <p:nvPr/>
        </p:nvSpPr>
        <p:spPr>
          <a:xfrm>
            <a:off x="9037030" y="8204474"/>
            <a:ext cx="3473772" cy="249023"/>
          </a:xfrm>
          <a:prstGeom prst="rect">
            <a:avLst/>
          </a:prstGeom>
          <a:solidFill>
            <a:srgbClr val="FF2F9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743" name="Shape 743"/>
          <p:cNvSpPr/>
          <p:nvPr/>
        </p:nvSpPr>
        <p:spPr>
          <a:xfrm>
            <a:off x="9037030" y="2222627"/>
            <a:ext cx="3473772" cy="1154629"/>
          </a:xfrm>
          <a:prstGeom prst="rect">
            <a:avLst/>
          </a:prstGeom>
          <a:solidFill>
            <a:srgbClr val="FF2600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744" name="Shape 744"/>
          <p:cNvSpPr/>
          <p:nvPr/>
        </p:nvSpPr>
        <p:spPr>
          <a:xfrm rot="5400000">
            <a:off x="10138916" y="3103614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745" name="Shape 745"/>
          <p:cNvSpPr/>
          <p:nvPr/>
        </p:nvSpPr>
        <p:spPr>
          <a:xfrm>
            <a:off x="9037030" y="6199720"/>
            <a:ext cx="3473772" cy="2013762"/>
          </a:xfrm>
          <a:prstGeom prst="rect">
            <a:avLst/>
          </a:prstGeom>
          <a:solidFill>
            <a:srgbClr val="FFFB00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746" name="Shape 746"/>
          <p:cNvSpPr/>
          <p:nvPr/>
        </p:nvSpPr>
        <p:spPr>
          <a:xfrm rot="16200000">
            <a:off x="10149924" y="5155864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B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EE0650-EA96-46A2-A6FB-80EF9904464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4346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000" dirty="0"/>
              <a:t>Memory organization</a:t>
            </a:r>
            <a:endParaRPr sz="4000" dirty="0"/>
          </a:p>
        </p:txBody>
      </p:sp>
      <p:sp>
        <p:nvSpPr>
          <p:cNvPr id="749" name="Shape 749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750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751" name="Shape 751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7617073" cy="6565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941100"/>
                </a:solidFill>
              </a:rPr>
              <a:t>Memory….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747474"/>
                </a:solidFill>
              </a:rPr>
              <a:t>Every </a:t>
            </a:r>
            <a:r>
              <a:rPr sz="3000" i="1" dirty="0">
                <a:solidFill>
                  <a:srgbClr val="0433FF"/>
                </a:solidFill>
              </a:rPr>
              <a:t>Process</a:t>
            </a:r>
            <a:r>
              <a:rPr sz="3000" dirty="0">
                <a:solidFill>
                  <a:srgbClr val="747474"/>
                </a:solidFill>
              </a:rPr>
              <a:t> has an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747474"/>
                </a:solidFill>
              </a:rPr>
              <a:t>Address Space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0433FF"/>
                </a:solidFill>
              </a:rPr>
              <a:t>Executable</a:t>
            </a:r>
            <a:r>
              <a:rPr sz="3000" dirty="0">
                <a:solidFill>
                  <a:srgbClr val="747474"/>
                </a:solidFill>
              </a:rPr>
              <a:t> code is at the bottom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FF2F92"/>
                </a:solidFill>
              </a:rPr>
              <a:t>Statics</a:t>
            </a:r>
            <a:r>
              <a:rPr sz="3000" dirty="0">
                <a:solidFill>
                  <a:srgbClr val="747474"/>
                </a:solidFill>
              </a:rPr>
              <a:t> </a:t>
            </a:r>
            <a:r>
              <a:rPr lang="en-US" sz="3000" dirty="0">
                <a:solidFill>
                  <a:srgbClr val="747474"/>
                </a:solidFill>
              </a:rPr>
              <a:t>and </a:t>
            </a:r>
            <a:r>
              <a:rPr lang="en-US" sz="3000" dirty="0" err="1">
                <a:solidFill>
                  <a:srgbClr val="747474"/>
                </a:solidFill>
              </a:rPr>
              <a:t>globals</a:t>
            </a:r>
            <a:r>
              <a:rPr lang="en-US" sz="3000" dirty="0">
                <a:solidFill>
                  <a:srgbClr val="747474"/>
                </a:solidFill>
              </a:rPr>
              <a:t> </a:t>
            </a:r>
            <a:r>
              <a:rPr sz="3000" dirty="0">
                <a:solidFill>
                  <a:srgbClr val="747474"/>
                </a:solidFill>
              </a:rPr>
              <a:t>are just above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FF2600"/>
                </a:solidFill>
              </a:rPr>
              <a:t>Stack</a:t>
            </a:r>
            <a:r>
              <a:rPr sz="3000" dirty="0">
                <a:solidFill>
                  <a:srgbClr val="747474"/>
                </a:solidFill>
              </a:rPr>
              <a:t> is at the top (going down!) 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FFFB00"/>
                </a:solidFill>
              </a:rPr>
              <a:t>Heap</a:t>
            </a:r>
            <a:r>
              <a:rPr sz="3000" dirty="0">
                <a:solidFill>
                  <a:srgbClr val="747474"/>
                </a:solidFill>
              </a:rPr>
              <a:t> grows from the bottom (going up!)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747474"/>
                </a:solidFill>
              </a:rPr>
              <a:t>Gray</a:t>
            </a:r>
            <a:r>
              <a:rPr sz="3000" dirty="0">
                <a:solidFill>
                  <a:srgbClr val="747474"/>
                </a:solidFill>
              </a:rPr>
              <a:t> no-man’s land is up for grab</a:t>
            </a:r>
            <a:endParaRPr lang="en-US" sz="3000" dirty="0">
              <a:solidFill>
                <a:srgbClr val="747474"/>
              </a:solidFill>
            </a:endParaRPr>
          </a:p>
          <a:p>
            <a:pPr marL="342900" lvl="1" indent="0">
              <a:buNone/>
              <a:defRPr sz="1800">
                <a:solidFill>
                  <a:srgbClr val="000000"/>
                </a:solidFill>
              </a:defRPr>
            </a:pPr>
            <a:endParaRPr lang="en-US" dirty="0"/>
          </a:p>
          <a:p>
            <a:pPr marL="342900" lvl="1" indent="0">
              <a:buNone/>
              <a:defRPr sz="1800">
                <a:solidFill>
                  <a:srgbClr val="000000"/>
                </a:solidFill>
              </a:defRPr>
            </a:pPr>
            <a:endParaRPr lang="en-US" sz="3000" dirty="0">
              <a:solidFill>
                <a:srgbClr val="747474"/>
              </a:solidFill>
            </a:endParaRPr>
          </a:p>
          <a:p>
            <a:pPr marL="34290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rgbClr val="000000"/>
                </a:solidFill>
              </a:rPr>
              <a:t>Low end may not start from 0.</a:t>
            </a:r>
          </a:p>
          <a:p>
            <a:pPr marL="34290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rgbClr val="000000"/>
                </a:solidFill>
              </a:rPr>
              <a:t>High end may not be the 0xff…ff.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753" name="Shape 753"/>
          <p:cNvSpPr/>
          <p:nvPr/>
        </p:nvSpPr>
        <p:spPr>
          <a:xfrm>
            <a:off x="9037030" y="2222626"/>
            <a:ext cx="3473772" cy="6840380"/>
          </a:xfrm>
          <a:prstGeom prst="rect">
            <a:avLst/>
          </a:prstGeom>
          <a:solidFill>
            <a:srgbClr val="CBCBCB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>
              <a:defRPr sz="3400"/>
            </a:pPr>
            <a:endParaRPr/>
          </a:p>
        </p:txBody>
      </p:sp>
      <p:sp>
        <p:nvSpPr>
          <p:cNvPr id="754" name="Shape 754"/>
          <p:cNvSpPr/>
          <p:nvPr/>
        </p:nvSpPr>
        <p:spPr>
          <a:xfrm>
            <a:off x="6842716" y="2209926"/>
            <a:ext cx="21720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2700"/>
              <a:t>0xffffffff</a:t>
            </a:r>
          </a:p>
        </p:txBody>
      </p:sp>
      <p:sp>
        <p:nvSpPr>
          <p:cNvPr id="755" name="Shape 755"/>
          <p:cNvSpPr/>
          <p:nvPr/>
        </p:nvSpPr>
        <p:spPr>
          <a:xfrm>
            <a:off x="6842716" y="8560929"/>
            <a:ext cx="21720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2700"/>
              <a:t>0x00000000</a:t>
            </a:r>
          </a:p>
        </p:txBody>
      </p:sp>
      <p:sp>
        <p:nvSpPr>
          <p:cNvPr id="756" name="Shape 756"/>
          <p:cNvSpPr/>
          <p:nvPr/>
        </p:nvSpPr>
        <p:spPr>
          <a:xfrm>
            <a:off x="5941822" y="2952877"/>
            <a:ext cx="1121157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High</a:t>
            </a:r>
          </a:p>
        </p:txBody>
      </p:sp>
      <p:sp>
        <p:nvSpPr>
          <p:cNvPr id="757" name="Shape 757"/>
          <p:cNvSpPr/>
          <p:nvPr/>
        </p:nvSpPr>
        <p:spPr>
          <a:xfrm>
            <a:off x="5979414" y="7834323"/>
            <a:ext cx="1045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Low</a:t>
            </a:r>
          </a:p>
        </p:txBody>
      </p:sp>
      <p:sp>
        <p:nvSpPr>
          <p:cNvPr id="758" name="Shape 758"/>
          <p:cNvSpPr/>
          <p:nvPr/>
        </p:nvSpPr>
        <p:spPr>
          <a:xfrm>
            <a:off x="9037030" y="8452572"/>
            <a:ext cx="3473772" cy="616152"/>
          </a:xfrm>
          <a:prstGeom prst="rect">
            <a:avLst/>
          </a:prstGeom>
          <a:solidFill>
            <a:srgbClr val="0433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759" name="Shape 759"/>
          <p:cNvSpPr/>
          <p:nvPr/>
        </p:nvSpPr>
        <p:spPr>
          <a:xfrm>
            <a:off x="9037030" y="8204474"/>
            <a:ext cx="3473772" cy="249023"/>
          </a:xfrm>
          <a:prstGeom prst="rect">
            <a:avLst/>
          </a:prstGeom>
          <a:solidFill>
            <a:srgbClr val="FF2F9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760" name="Shape 760"/>
          <p:cNvSpPr/>
          <p:nvPr/>
        </p:nvSpPr>
        <p:spPr>
          <a:xfrm>
            <a:off x="9037030" y="2222627"/>
            <a:ext cx="3473772" cy="1154629"/>
          </a:xfrm>
          <a:prstGeom prst="rect">
            <a:avLst/>
          </a:prstGeom>
          <a:solidFill>
            <a:srgbClr val="FF2600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761" name="Shape 761"/>
          <p:cNvSpPr/>
          <p:nvPr/>
        </p:nvSpPr>
        <p:spPr>
          <a:xfrm rot="5400000">
            <a:off x="10138916" y="3103614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762" name="Shape 762"/>
          <p:cNvSpPr/>
          <p:nvPr/>
        </p:nvSpPr>
        <p:spPr>
          <a:xfrm>
            <a:off x="9037030" y="6199720"/>
            <a:ext cx="3473772" cy="2013762"/>
          </a:xfrm>
          <a:prstGeom prst="rect">
            <a:avLst/>
          </a:prstGeom>
          <a:solidFill>
            <a:srgbClr val="FFFB00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763" name="Shape 763"/>
          <p:cNvSpPr/>
          <p:nvPr/>
        </p:nvSpPr>
        <p:spPr>
          <a:xfrm rot="16200000">
            <a:off x="10149924" y="5155864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B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4F370C-14A6-42D9-AE7A-A23958BA42D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181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 dirty="0"/>
              <a:t>Zooming in on the stack!</a:t>
            </a:r>
          </a:p>
        </p:txBody>
      </p:sp>
      <p:sp>
        <p:nvSpPr>
          <p:cNvPr id="766" name="Shape 766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767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769" name="Shape 769"/>
          <p:cNvSpPr/>
          <p:nvPr/>
        </p:nvSpPr>
        <p:spPr>
          <a:xfrm>
            <a:off x="12171679" y="9131300"/>
            <a:ext cx="286615" cy="274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r">
              <a:defRPr sz="1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￼</a:t>
            </a:r>
          </a:p>
        </p:txBody>
      </p:sp>
      <p:sp>
        <p:nvSpPr>
          <p:cNvPr id="770" name="Shape 770"/>
          <p:cNvSpPr/>
          <p:nvPr/>
        </p:nvSpPr>
        <p:spPr>
          <a:xfrm>
            <a:off x="2683361" y="2222626"/>
            <a:ext cx="3473773" cy="6840380"/>
          </a:xfrm>
          <a:prstGeom prst="rect">
            <a:avLst/>
          </a:prstGeom>
          <a:solidFill>
            <a:srgbClr val="CBCBCB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>
              <a:defRPr sz="3400"/>
            </a:pPr>
            <a:endParaRPr/>
          </a:p>
        </p:txBody>
      </p:sp>
      <p:sp>
        <p:nvSpPr>
          <p:cNvPr id="771" name="Shape 771"/>
          <p:cNvSpPr/>
          <p:nvPr/>
        </p:nvSpPr>
        <p:spPr>
          <a:xfrm>
            <a:off x="489047" y="2209926"/>
            <a:ext cx="21720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2700"/>
              <a:t>0xffffffff</a:t>
            </a:r>
          </a:p>
        </p:txBody>
      </p:sp>
      <p:sp>
        <p:nvSpPr>
          <p:cNvPr id="772" name="Shape 772"/>
          <p:cNvSpPr/>
          <p:nvPr/>
        </p:nvSpPr>
        <p:spPr>
          <a:xfrm>
            <a:off x="489047" y="8560929"/>
            <a:ext cx="21720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2700"/>
              <a:t>0x00000000</a:t>
            </a:r>
          </a:p>
        </p:txBody>
      </p:sp>
      <p:sp>
        <p:nvSpPr>
          <p:cNvPr id="773" name="Shape 773"/>
          <p:cNvSpPr/>
          <p:nvPr/>
        </p:nvSpPr>
        <p:spPr>
          <a:xfrm>
            <a:off x="2683361" y="8452572"/>
            <a:ext cx="3473773" cy="616152"/>
          </a:xfrm>
          <a:prstGeom prst="rect">
            <a:avLst/>
          </a:prstGeom>
          <a:solidFill>
            <a:srgbClr val="0433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774" name="Shape 774"/>
          <p:cNvSpPr/>
          <p:nvPr/>
        </p:nvSpPr>
        <p:spPr>
          <a:xfrm>
            <a:off x="2683361" y="8204474"/>
            <a:ext cx="3473773" cy="249023"/>
          </a:xfrm>
          <a:prstGeom prst="rect">
            <a:avLst/>
          </a:prstGeom>
          <a:solidFill>
            <a:srgbClr val="FF2F9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775" name="Shape 775"/>
          <p:cNvSpPr/>
          <p:nvPr/>
        </p:nvSpPr>
        <p:spPr>
          <a:xfrm>
            <a:off x="2683361" y="2222627"/>
            <a:ext cx="3473773" cy="1154629"/>
          </a:xfrm>
          <a:prstGeom prst="rect">
            <a:avLst/>
          </a:prstGeom>
          <a:solidFill>
            <a:srgbClr val="FF2600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776" name="Shape 776"/>
          <p:cNvSpPr/>
          <p:nvPr/>
        </p:nvSpPr>
        <p:spPr>
          <a:xfrm rot="5400000">
            <a:off x="3785247" y="3103614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777" name="Shape 777"/>
          <p:cNvSpPr/>
          <p:nvPr/>
        </p:nvSpPr>
        <p:spPr>
          <a:xfrm>
            <a:off x="2683361" y="6199720"/>
            <a:ext cx="3473773" cy="2013762"/>
          </a:xfrm>
          <a:prstGeom prst="rect">
            <a:avLst/>
          </a:prstGeom>
          <a:solidFill>
            <a:srgbClr val="FFFB00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778" name="Shape 778"/>
          <p:cNvSpPr/>
          <p:nvPr/>
        </p:nvSpPr>
        <p:spPr>
          <a:xfrm rot="16200000">
            <a:off x="3796255" y="5155864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B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779" name="Shape 779"/>
          <p:cNvSpPr/>
          <p:nvPr/>
        </p:nvSpPr>
        <p:spPr>
          <a:xfrm>
            <a:off x="6280597" y="8088151"/>
            <a:ext cx="6477590" cy="9779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 defTabSz="457200">
              <a:defRPr sz="1800"/>
            </a:pPr>
            <a:r>
              <a:rPr sz="1900" b="1">
                <a:latin typeface="Courier"/>
                <a:ea typeface="Courier"/>
                <a:cs typeface="Courier"/>
                <a:sym typeface="Courier"/>
              </a:rPr>
              <a:t>int main() 			 {	return foo(10); }</a:t>
            </a:r>
          </a:p>
          <a:p>
            <a:pPr lvl="0" algn="l" defTabSz="457200">
              <a:defRPr sz="1800"/>
            </a:pPr>
            <a:r>
              <a:rPr sz="1900" b="1">
                <a:latin typeface="Courier"/>
                <a:ea typeface="Courier"/>
                <a:cs typeface="Courier"/>
                <a:sym typeface="Courier"/>
              </a:rPr>
              <a:t>int foo(int n) 		 { return bar(n-1,n*n);}</a:t>
            </a:r>
          </a:p>
          <a:p>
            <a:pPr lvl="0" algn="l" defTabSz="457200">
              <a:defRPr sz="1800"/>
            </a:pPr>
            <a:r>
              <a:rPr sz="1900" b="1">
                <a:latin typeface="Courier"/>
                <a:ea typeface="Courier"/>
                <a:cs typeface="Courier"/>
                <a:sym typeface="Courier"/>
              </a:rPr>
              <a:t>int bar(int a,int b){ return a + b;}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C99ADE-C919-4CE8-96A8-615534A735BF}"/>
              </a:ext>
            </a:extLst>
          </p:cNvPr>
          <p:cNvGrpSpPr/>
          <p:nvPr/>
        </p:nvGrpSpPr>
        <p:grpSpPr>
          <a:xfrm>
            <a:off x="6154529" y="2209926"/>
            <a:ext cx="6448008" cy="3218983"/>
            <a:chOff x="6154529" y="2209926"/>
            <a:chExt cx="6448008" cy="3218983"/>
          </a:xfrm>
        </p:grpSpPr>
        <p:sp>
          <p:nvSpPr>
            <p:cNvPr id="780" name="Shape 780"/>
            <p:cNvSpPr/>
            <p:nvPr/>
          </p:nvSpPr>
          <p:spPr>
            <a:xfrm>
              <a:off x="6154529" y="2209926"/>
              <a:ext cx="2048410" cy="321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187"/>
                  </a:lnTo>
                  <a:lnTo>
                    <a:pt x="21600" y="21600"/>
                  </a:lnTo>
                  <a:lnTo>
                    <a:pt x="87" y="7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D328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400"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8184326" y="2371760"/>
              <a:ext cx="2391021" cy="732269"/>
            </a:xfrm>
            <a:prstGeom prst="rect">
              <a:avLst/>
            </a:prstGeom>
            <a:solidFill>
              <a:srgbClr val="FF26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2500" b="1"/>
              </a:lvl1pPr>
            </a:lstStyle>
            <a:p>
              <a:pPr lvl="0">
                <a:defRPr sz="1800" b="0"/>
              </a:pPr>
              <a:r>
                <a:rPr sz="2500" b="1"/>
                <a:t>main</a:t>
              </a:r>
            </a:p>
          </p:txBody>
        </p:sp>
        <p:sp>
          <p:nvSpPr>
            <p:cNvPr id="782" name="Shape 782"/>
            <p:cNvSpPr/>
            <p:nvPr/>
          </p:nvSpPr>
          <p:spPr>
            <a:xfrm>
              <a:off x="8184326" y="3107287"/>
              <a:ext cx="2391021" cy="1154630"/>
            </a:xfrm>
            <a:prstGeom prst="rect">
              <a:avLst/>
            </a:prstGeom>
            <a:solidFill>
              <a:srgbClr val="FF26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2500" b="1"/>
              </a:lvl1pPr>
            </a:lstStyle>
            <a:p>
              <a:pPr lvl="0">
                <a:defRPr sz="1800" b="0"/>
              </a:pPr>
              <a:endParaRPr lang="en-US" sz="2500" b="1" dirty="0"/>
            </a:p>
            <a:p>
              <a:pPr lvl="0">
                <a:defRPr sz="1800" b="0"/>
              </a:pPr>
              <a:r>
                <a:rPr sz="2500" b="1" dirty="0"/>
                <a:t>foo</a:t>
              </a:r>
            </a:p>
          </p:txBody>
        </p:sp>
        <p:sp>
          <p:nvSpPr>
            <p:cNvPr id="783" name="Shape 783"/>
            <p:cNvSpPr/>
            <p:nvPr/>
          </p:nvSpPr>
          <p:spPr>
            <a:xfrm>
              <a:off x="8184326" y="3112385"/>
              <a:ext cx="2391021" cy="300901"/>
            </a:xfrm>
            <a:prstGeom prst="rect">
              <a:avLst/>
            </a:prstGeom>
            <a:solidFill>
              <a:srgbClr val="F39019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1400" b="1"/>
              </a:lvl1pPr>
            </a:lstStyle>
            <a:p>
              <a:pPr lvl="0">
                <a:defRPr sz="1800" b="0"/>
              </a:pPr>
              <a:r>
                <a:rPr sz="1400" b="1"/>
                <a:t>n</a:t>
              </a:r>
            </a:p>
          </p:txBody>
        </p:sp>
        <p:sp>
          <p:nvSpPr>
            <p:cNvPr id="784" name="Shape 784"/>
            <p:cNvSpPr/>
            <p:nvPr/>
          </p:nvSpPr>
          <p:spPr>
            <a:xfrm>
              <a:off x="8184325" y="4250342"/>
              <a:ext cx="2391021" cy="1154630"/>
            </a:xfrm>
            <a:prstGeom prst="rect">
              <a:avLst/>
            </a:prstGeom>
            <a:solidFill>
              <a:srgbClr val="FF26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2500" b="1"/>
              </a:lvl1pPr>
            </a:lstStyle>
            <a:p>
              <a:pPr lvl="0">
                <a:defRPr sz="1800" b="0"/>
              </a:pPr>
              <a:endParaRPr lang="en-US" sz="2500" b="1" dirty="0"/>
            </a:p>
            <a:p>
              <a:pPr lvl="0">
                <a:defRPr sz="1800" b="0"/>
              </a:pPr>
              <a:endParaRPr lang="en-US" dirty="0"/>
            </a:p>
            <a:p>
              <a:pPr lvl="0">
                <a:defRPr sz="1800" b="0"/>
              </a:pPr>
              <a:r>
                <a:rPr sz="2500" b="1" dirty="0"/>
                <a:t>bar</a:t>
              </a:r>
            </a:p>
          </p:txBody>
        </p:sp>
        <p:sp>
          <p:nvSpPr>
            <p:cNvPr id="785" name="Shape 785"/>
            <p:cNvSpPr/>
            <p:nvPr/>
          </p:nvSpPr>
          <p:spPr>
            <a:xfrm>
              <a:off x="8186862" y="4526061"/>
              <a:ext cx="2391021" cy="300900"/>
            </a:xfrm>
            <a:prstGeom prst="rect">
              <a:avLst/>
            </a:prstGeom>
            <a:solidFill>
              <a:srgbClr val="F39019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1400" b="1"/>
              </a:lvl1pPr>
            </a:lstStyle>
            <a:p>
              <a:pPr lvl="0">
                <a:defRPr sz="1800" b="0"/>
              </a:pPr>
              <a:r>
                <a:rPr sz="1400" b="1" dirty="0"/>
                <a:t>b</a:t>
              </a:r>
            </a:p>
          </p:txBody>
        </p:sp>
        <p:sp>
          <p:nvSpPr>
            <p:cNvPr id="786" name="Shape 786"/>
            <p:cNvSpPr/>
            <p:nvPr/>
          </p:nvSpPr>
          <p:spPr>
            <a:xfrm>
              <a:off x="8186471" y="4247084"/>
              <a:ext cx="2391021" cy="300901"/>
            </a:xfrm>
            <a:prstGeom prst="rect">
              <a:avLst/>
            </a:prstGeom>
            <a:solidFill>
              <a:srgbClr val="F39019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1400" b="1"/>
              </a:lvl1pPr>
            </a:lstStyle>
            <a:p>
              <a:pPr lvl="0">
                <a:defRPr sz="1800" b="0"/>
              </a:pPr>
              <a:r>
                <a:rPr sz="1400" b="1"/>
                <a:t>a</a:t>
              </a:r>
            </a:p>
          </p:txBody>
        </p:sp>
        <p:sp>
          <p:nvSpPr>
            <p:cNvPr id="787" name="Shape 787"/>
            <p:cNvSpPr/>
            <p:nvPr/>
          </p:nvSpPr>
          <p:spPr>
            <a:xfrm flipV="1">
              <a:off x="8633622" y="3100776"/>
              <a:ext cx="393511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400"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 flipV="1">
              <a:off x="8667424" y="4246719"/>
              <a:ext cx="393511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400"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 flipV="1">
              <a:off x="8633622" y="5401236"/>
              <a:ext cx="393511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400"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7484844" y="2661468"/>
              <a:ext cx="562940" cy="721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8" h="21600" extrusionOk="0">
                  <a:moveTo>
                    <a:pt x="14761" y="21600"/>
                  </a:moveTo>
                  <a:cubicBezTo>
                    <a:pt x="-5392" y="12905"/>
                    <a:pt x="-4910" y="5705"/>
                    <a:pt x="16208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/>
            <a:lstStyle/>
            <a:p>
              <a:pPr lvl="0"/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7501848" y="3623678"/>
              <a:ext cx="545936" cy="1414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1" h="21600" extrusionOk="0">
                  <a:moveTo>
                    <a:pt x="15778" y="21600"/>
                  </a:moveTo>
                  <a:cubicBezTo>
                    <a:pt x="-5399" y="14289"/>
                    <a:pt x="-5258" y="7089"/>
                    <a:pt x="16201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/>
            <a:lstStyle/>
            <a:p>
              <a:pPr lvl="0"/>
              <a:endParaRPr/>
            </a:p>
          </p:txBody>
        </p:sp>
      </p:grpSp>
      <p:pic>
        <p:nvPicPr>
          <p:cNvPr id="793" name="Picture 792"/>
          <p:cNvPicPr/>
          <p:nvPr/>
        </p:nvPicPr>
        <p:blipFill>
          <a:blip r:embed="rId3"/>
          <a:stretch>
            <a:fillRect/>
          </a:stretch>
        </p:blipFill>
        <p:spPr>
          <a:xfrm>
            <a:off x="6474572" y="5370811"/>
            <a:ext cx="5810530" cy="2823028"/>
          </a:xfrm>
          <a:prstGeom prst="rect">
            <a:avLst/>
          </a:prstGeom>
          <a:effectLst>
            <a:outerShdw blurRad="127000" dist="114300" dir="5400000" rotWithShape="0">
              <a:srgbClr val="000000">
                <a:alpha val="50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EF6394-12E7-48B9-BA13-AF33201719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0437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1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Improving the Example"/>
          <p:cNvSpPr txBox="1">
            <a:spLocks noGrp="1"/>
          </p:cNvSpPr>
          <p:nvPr>
            <p:ph type="title"/>
          </p:nvPr>
        </p:nvSpPr>
        <p:spPr>
          <a:xfrm>
            <a:off x="584200" y="330200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Recursion</a:t>
            </a:r>
            <a:endParaRPr dirty="0"/>
          </a:p>
        </p:txBody>
      </p:sp>
      <p:sp>
        <p:nvSpPr>
          <p:cNvPr id="98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987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988" name="Compute xn"/>
          <p:cNvSpPr txBox="1">
            <a:spLocks noGrp="1"/>
          </p:cNvSpPr>
          <p:nvPr>
            <p:ph type="body" sz="quarter" idx="1"/>
          </p:nvPr>
        </p:nvSpPr>
        <p:spPr>
          <a:xfrm>
            <a:off x="571500" y="2324100"/>
            <a:ext cx="11861800" cy="7576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Recursive calls are supported</a:t>
            </a:r>
            <a:endParaRPr i="1" baseline="31999" dirty="0"/>
          </a:p>
        </p:txBody>
      </p:sp>
      <p:sp>
        <p:nvSpPr>
          <p:cNvPr id="990" name="int power(int base,int n) {…"/>
          <p:cNvSpPr txBox="1"/>
          <p:nvPr/>
        </p:nvSpPr>
        <p:spPr>
          <a:xfrm>
            <a:off x="214104" y="3670452"/>
            <a:ext cx="5110845" cy="3057247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int</a:t>
            </a:r>
            <a:r>
              <a:rPr dirty="0"/>
              <a:t> power(</a:t>
            </a:r>
            <a:r>
              <a:rPr dirty="0" err="1"/>
              <a:t>int</a:t>
            </a:r>
            <a:r>
              <a:rPr dirty="0"/>
              <a:t> </a:t>
            </a:r>
            <a:r>
              <a:rPr dirty="0" err="1"/>
              <a:t>base,int</a:t>
            </a:r>
            <a:r>
              <a:rPr dirty="0"/>
              <a:t> n) {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</a:t>
            </a:r>
            <a:r>
              <a:rPr dirty="0" err="1"/>
              <a:t>int</a:t>
            </a:r>
            <a:r>
              <a:rPr dirty="0"/>
              <a:t> </a:t>
            </a:r>
            <a:r>
              <a:rPr dirty="0" err="1"/>
              <a:t>rv</a:t>
            </a:r>
            <a:r>
              <a:rPr dirty="0"/>
              <a:t> = 1;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while (n</a:t>
            </a:r>
            <a:r>
              <a:rPr lang="en-US" dirty="0"/>
              <a:t>&gt;0</a:t>
            </a:r>
            <a:r>
              <a:rPr dirty="0"/>
              <a:t>) {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</a:t>
            </a:r>
            <a:r>
              <a:rPr dirty="0" err="1"/>
              <a:t>rv</a:t>
            </a:r>
            <a:r>
              <a:rPr dirty="0"/>
              <a:t> *= base;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n</a:t>
            </a:r>
            <a:r>
              <a:rPr lang="en-US" dirty="0"/>
              <a:t>--</a:t>
            </a:r>
            <a:r>
              <a:rPr dirty="0"/>
              <a:t>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}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return </a:t>
            </a:r>
            <a:r>
              <a:rPr dirty="0" err="1"/>
              <a:t>rv</a:t>
            </a:r>
            <a:r>
              <a:rPr dirty="0"/>
              <a:t>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  <p:sp>
        <p:nvSpPr>
          <p:cNvPr id="991" name="int power(int base,int n) {…"/>
          <p:cNvSpPr txBox="1"/>
          <p:nvPr/>
        </p:nvSpPr>
        <p:spPr>
          <a:xfrm>
            <a:off x="5821325" y="3670453"/>
            <a:ext cx="7052611" cy="3057247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 err="1">
                <a:solidFill>
                  <a:srgbClr val="96A700"/>
                </a:solidFill>
              </a:rPr>
              <a:t>int</a:t>
            </a:r>
            <a:r>
              <a:rPr lang="en-US" dirty="0"/>
              <a:t> power(</a:t>
            </a:r>
            <a:r>
              <a:rPr lang="en-US" dirty="0" err="1">
                <a:solidFill>
                  <a:srgbClr val="96A700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788E95"/>
                </a:solidFill>
              </a:rPr>
              <a:t>base</a:t>
            </a:r>
            <a:r>
              <a:rPr lang="en-US" dirty="0" err="1"/>
              <a:t>,</a:t>
            </a:r>
            <a:r>
              <a:rPr lang="en-US" dirty="0" err="1">
                <a:solidFill>
                  <a:srgbClr val="96A700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788E95"/>
                </a:solidFill>
              </a:rPr>
              <a:t>n</a:t>
            </a:r>
            <a:r>
              <a:rPr lang="en-US" dirty="0"/>
              <a:t>) {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</a:t>
            </a:r>
            <a:r>
              <a:rPr lang="en-US" dirty="0">
                <a:solidFill>
                  <a:srgbClr val="D7601B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rgbClr val="6A8188"/>
                </a:solidFill>
              </a:rPr>
              <a:t>(</a:t>
            </a:r>
            <a:r>
              <a:rPr lang="en-US" dirty="0">
                <a:solidFill>
                  <a:srgbClr val="788E95"/>
                </a:solidFill>
              </a:rPr>
              <a:t>n</a:t>
            </a:r>
            <a:r>
              <a:rPr lang="en-US" dirty="0">
                <a:solidFill>
                  <a:srgbClr val="6A8188"/>
                </a:solidFill>
              </a:rPr>
              <a:t>==</a:t>
            </a:r>
            <a:r>
              <a:rPr lang="en-US" dirty="0">
                <a:solidFill>
                  <a:srgbClr val="E5493D"/>
                </a:solidFill>
              </a:rPr>
              <a:t>0</a:t>
            </a:r>
            <a:r>
              <a:rPr lang="en-US" dirty="0">
                <a:solidFill>
                  <a:srgbClr val="6A8188"/>
                </a:solidFill>
              </a:rPr>
              <a:t>)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   </a:t>
            </a:r>
            <a:r>
              <a:rPr lang="en-US" dirty="0">
                <a:solidFill>
                  <a:srgbClr val="D7601B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E5493D"/>
                </a:solidFill>
              </a:rPr>
              <a:t>1</a:t>
            </a:r>
            <a:r>
              <a:rPr lang="en-US"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else </a:t>
            </a:r>
            <a:r>
              <a:rPr lang="en-US" dirty="0">
                <a:solidFill>
                  <a:srgbClr val="6A8188"/>
                </a:solidFill>
              </a:rPr>
              <a:t>{</a:t>
            </a:r>
            <a:endParaRPr lang="en-US" dirty="0"/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   </a:t>
            </a:r>
            <a:r>
              <a:rPr lang="en-US" dirty="0" err="1">
                <a:solidFill>
                  <a:srgbClr val="96A700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788E95"/>
                </a:solidFill>
              </a:rPr>
              <a:t>p</a:t>
            </a:r>
            <a:r>
              <a:rPr lang="en-US" dirty="0"/>
              <a:t> </a:t>
            </a:r>
            <a:r>
              <a:rPr lang="en-US" dirty="0">
                <a:solidFill>
                  <a:srgbClr val="6A8188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6A8188"/>
                </a:solidFill>
              </a:rPr>
              <a:t>power(</a:t>
            </a:r>
            <a:r>
              <a:rPr lang="en-US" dirty="0">
                <a:solidFill>
                  <a:srgbClr val="788E95"/>
                </a:solidFill>
              </a:rPr>
              <a:t>base</a:t>
            </a:r>
            <a:r>
              <a:rPr lang="en-US" dirty="0">
                <a:solidFill>
                  <a:srgbClr val="6A8188"/>
                </a:solidFill>
              </a:rPr>
              <a:t>,</a:t>
            </a:r>
            <a:r>
              <a:rPr lang="en-US" dirty="0">
                <a:solidFill>
                  <a:srgbClr val="788E95"/>
                </a:solidFill>
              </a:rPr>
              <a:t>n</a:t>
            </a:r>
            <a:r>
              <a:rPr lang="en-US" dirty="0">
                <a:solidFill>
                  <a:srgbClr val="6A8188"/>
                </a:solidFill>
              </a:rPr>
              <a:t>-</a:t>
            </a:r>
            <a:r>
              <a:rPr lang="en-US" dirty="0">
                <a:solidFill>
                  <a:srgbClr val="E5493D"/>
                </a:solidFill>
              </a:rPr>
              <a:t>1</a:t>
            </a:r>
            <a:r>
              <a:rPr lang="en-US" dirty="0">
                <a:solidFill>
                  <a:srgbClr val="6A8188"/>
                </a:solidFill>
              </a:rPr>
              <a:t>);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   </a:t>
            </a:r>
            <a:r>
              <a:rPr lang="en-US" dirty="0">
                <a:solidFill>
                  <a:srgbClr val="D7601B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788E95"/>
                </a:solidFill>
              </a:rPr>
              <a:t>base</a:t>
            </a:r>
            <a:r>
              <a:rPr lang="en-US" dirty="0"/>
              <a:t> </a:t>
            </a:r>
            <a:r>
              <a:rPr lang="en-US" dirty="0">
                <a:solidFill>
                  <a:srgbClr val="6A8188"/>
                </a:solidFill>
              </a:rPr>
              <a:t>*</a:t>
            </a:r>
            <a:r>
              <a:rPr lang="en-US" dirty="0"/>
              <a:t> </a:t>
            </a:r>
            <a:r>
              <a:rPr lang="en-US" dirty="0">
                <a:solidFill>
                  <a:srgbClr val="788E95"/>
                </a:solidFill>
              </a:rPr>
              <a:t>p</a:t>
            </a:r>
            <a:r>
              <a:rPr lang="en-US"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</a:t>
            </a:r>
            <a:r>
              <a:rPr lang="en-US" dirty="0">
                <a:solidFill>
                  <a:srgbClr val="6A8188"/>
                </a:solidFill>
              </a:rPr>
              <a:t>}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}</a:t>
            </a:r>
          </a:p>
        </p:txBody>
      </p:sp>
      <p:sp>
        <p:nvSpPr>
          <p:cNvPr id="992" name="Recursive version….…"/>
          <p:cNvSpPr txBox="1"/>
          <p:nvPr/>
        </p:nvSpPr>
        <p:spPr>
          <a:xfrm>
            <a:off x="5821325" y="7060287"/>
            <a:ext cx="6433618" cy="2071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/>
            </a:pPr>
            <a:r>
              <a:rPr dirty="0"/>
              <a:t>Recursive version….</a:t>
            </a:r>
          </a:p>
          <a:p>
            <a:pPr algn="l">
              <a:defRPr sz="3200"/>
            </a:pPr>
            <a:r>
              <a:rPr dirty="0"/>
              <a:t>	</a:t>
            </a:r>
            <a:r>
              <a:rPr dirty="0">
                <a:solidFill>
                  <a:srgbClr val="0433FF"/>
                </a:solidFill>
              </a:rPr>
              <a:t>Induction</a:t>
            </a:r>
            <a:r>
              <a:rPr dirty="0"/>
              <a:t> on n</a:t>
            </a:r>
          </a:p>
          <a:p>
            <a:pPr algn="l">
              <a:defRPr sz="3200"/>
            </a:pPr>
            <a:r>
              <a:rPr dirty="0"/>
              <a:t>	</a:t>
            </a:r>
            <a:r>
              <a:rPr dirty="0">
                <a:solidFill>
                  <a:srgbClr val="0433FF"/>
                </a:solidFill>
              </a:rPr>
              <a:t>Base</a:t>
            </a:r>
            <a:r>
              <a:rPr dirty="0"/>
              <a:t> case returns 1</a:t>
            </a:r>
          </a:p>
          <a:p>
            <a:pPr algn="l">
              <a:defRPr sz="3200"/>
            </a:pPr>
            <a:r>
              <a:rPr dirty="0"/>
              <a:t>	</a:t>
            </a:r>
            <a:r>
              <a:rPr dirty="0">
                <a:solidFill>
                  <a:srgbClr val="0433FF"/>
                </a:solidFill>
              </a:rPr>
              <a:t>Inductive</a:t>
            </a:r>
            <a:r>
              <a:rPr dirty="0"/>
              <a:t> case multiplies by base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D253C3-18AA-41DC-A7DF-6F8C1E32D8D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4055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ontext In Pi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 – Stack Frame and Recursive Call</a:t>
            </a:r>
            <a:endParaRPr dirty="0"/>
          </a:p>
        </p:txBody>
      </p:sp>
      <p:sp>
        <p:nvSpPr>
          <p:cNvPr id="102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026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028" name="#include &lt;stdio.h&gt;…"/>
          <p:cNvSpPr txBox="1"/>
          <p:nvPr/>
        </p:nvSpPr>
        <p:spPr>
          <a:xfrm>
            <a:off x="277242" y="2425699"/>
            <a:ext cx="7636436" cy="63627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power(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788E95"/>
                </a:solidFill>
              </a:rPr>
              <a:t>base</a:t>
            </a:r>
            <a:r>
              <a:rPr dirty="0" err="1"/>
              <a:t>,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n</a:t>
            </a:r>
            <a:r>
              <a:rPr dirty="0"/>
              <a:t>) 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</a:t>
            </a:r>
            <a:r>
              <a:rPr dirty="0">
                <a:solidFill>
                  <a:srgbClr val="D7601B"/>
                </a:solidFill>
              </a:rPr>
              <a:t>if</a:t>
            </a:r>
            <a:r>
              <a:rPr dirty="0"/>
              <a:t> 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>
                <a:solidFill>
                  <a:srgbClr val="788E95"/>
                </a:solidFill>
              </a:rPr>
              <a:t>n</a:t>
            </a:r>
            <a:r>
              <a:rPr dirty="0">
                <a:solidFill>
                  <a:srgbClr val="6A8188"/>
                </a:solidFill>
              </a:rPr>
              <a:t>==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)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</a:t>
            </a:r>
            <a:r>
              <a:rPr dirty="0">
                <a:solidFill>
                  <a:srgbClr val="D7601B"/>
                </a:solidFill>
              </a:rPr>
              <a:t>return</a:t>
            </a:r>
            <a:r>
              <a:rPr dirty="0"/>
              <a:t> </a:t>
            </a:r>
            <a:r>
              <a:rPr dirty="0">
                <a:solidFill>
                  <a:srgbClr val="E5493D"/>
                </a:solidFill>
              </a:rPr>
              <a:t>1</a:t>
            </a:r>
            <a:r>
              <a:rPr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else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/>
              <a:t> </a:t>
            </a:r>
            <a:r>
              <a:rPr dirty="0">
                <a:solidFill>
                  <a:srgbClr val="788E95"/>
                </a:solidFill>
              </a:rPr>
              <a:t>p</a:t>
            </a:r>
            <a:r>
              <a:rPr dirty="0"/>
              <a:t>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6A8188"/>
                </a:solidFill>
              </a:rPr>
              <a:t>power(</a:t>
            </a:r>
            <a:r>
              <a:rPr dirty="0">
                <a:solidFill>
                  <a:srgbClr val="788E95"/>
                </a:solidFill>
              </a:rPr>
              <a:t>base</a:t>
            </a:r>
            <a:r>
              <a:rPr dirty="0">
                <a:solidFill>
                  <a:srgbClr val="6A8188"/>
                </a:solidFill>
              </a:rPr>
              <a:t>,</a:t>
            </a:r>
            <a:r>
              <a:rPr dirty="0">
                <a:solidFill>
                  <a:srgbClr val="788E95"/>
                </a:solidFill>
              </a:rPr>
              <a:t>n</a:t>
            </a:r>
            <a:r>
              <a:rPr dirty="0">
                <a:solidFill>
                  <a:srgbClr val="6A8188"/>
                </a:solidFill>
              </a:rPr>
              <a:t>-</a:t>
            </a:r>
            <a:r>
              <a:rPr dirty="0">
                <a:solidFill>
                  <a:srgbClr val="E5493D"/>
                </a:solidFill>
              </a:rPr>
              <a:t>1</a:t>
            </a:r>
            <a:r>
              <a:rPr dirty="0">
                <a:solidFill>
                  <a:srgbClr val="6A8188"/>
                </a:solidFill>
              </a:rPr>
              <a:t>);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</a:t>
            </a:r>
            <a:r>
              <a:rPr dirty="0">
                <a:solidFill>
                  <a:srgbClr val="D7601B"/>
                </a:solidFill>
              </a:rPr>
              <a:t>return</a:t>
            </a:r>
            <a:r>
              <a:rPr dirty="0"/>
              <a:t> </a:t>
            </a:r>
            <a:r>
              <a:rPr dirty="0">
                <a:solidFill>
                  <a:srgbClr val="788E95"/>
                </a:solidFill>
              </a:rPr>
              <a:t>base</a:t>
            </a:r>
            <a:r>
              <a:rPr dirty="0"/>
              <a:t> </a:t>
            </a:r>
            <a:r>
              <a:rPr dirty="0">
                <a:solidFill>
                  <a:srgbClr val="6A8188"/>
                </a:solidFill>
              </a:rPr>
              <a:t>*</a:t>
            </a:r>
            <a:r>
              <a:rPr dirty="0"/>
              <a:t> </a:t>
            </a:r>
            <a:r>
              <a:rPr dirty="0">
                <a:solidFill>
                  <a:srgbClr val="788E95"/>
                </a:solidFill>
              </a:rPr>
              <a:t>p</a:t>
            </a:r>
            <a:r>
              <a:rPr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</a:t>
            </a:r>
            <a:r>
              <a:rPr dirty="0">
                <a:solidFill>
                  <a:srgbClr val="6A8188"/>
                </a:solidFill>
              </a:rPr>
              <a:t>}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</a:t>
            </a:r>
            <a:r>
              <a:rPr dirty="0" err="1"/>
              <a:t>int</a:t>
            </a:r>
            <a:r>
              <a:rPr dirty="0"/>
              <a:t> </a:t>
            </a:r>
            <a:r>
              <a:rPr dirty="0" err="1"/>
              <a:t>argc,char</a:t>
            </a:r>
            <a:r>
              <a:rPr dirty="0"/>
              <a:t>* </a:t>
            </a:r>
            <a:r>
              <a:rPr dirty="0" err="1"/>
              <a:t>argv</a:t>
            </a:r>
            <a:r>
              <a:rPr dirty="0"/>
              <a:t>[])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 err="1">
                <a:solidFill>
                  <a:srgbClr val="6A8188"/>
                </a:solidFill>
              </a:rPr>
              <a:t>printf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"%d^%d = %d</a:t>
            </a:r>
            <a:r>
              <a:rPr dirty="0">
                <a:solidFill>
                  <a:srgbClr val="7F87CF"/>
                </a:solidFill>
              </a:rPr>
              <a:t>\n</a:t>
            </a:r>
            <a:r>
              <a:rPr dirty="0"/>
              <a:t>"</a:t>
            </a:r>
            <a:r>
              <a:rPr dirty="0">
                <a:solidFill>
                  <a:srgbClr val="6A8188"/>
                </a:solidFill>
              </a:rPr>
              <a:t>,</a:t>
            </a:r>
            <a:r>
              <a:rPr dirty="0"/>
              <a:t>2</a:t>
            </a:r>
            <a:r>
              <a:rPr dirty="0">
                <a:solidFill>
                  <a:srgbClr val="6A8188"/>
                </a:solidFill>
              </a:rPr>
              <a:t>,</a:t>
            </a:r>
            <a:r>
              <a:rPr dirty="0"/>
              <a:t>8</a:t>
            </a:r>
            <a:r>
              <a:rPr dirty="0">
                <a:solidFill>
                  <a:srgbClr val="6A8188"/>
                </a:solidFill>
              </a:rPr>
              <a:t>,power(</a:t>
            </a:r>
            <a:r>
              <a:rPr dirty="0"/>
              <a:t>2</a:t>
            </a:r>
            <a:r>
              <a:rPr dirty="0">
                <a:solidFill>
                  <a:srgbClr val="6A8188"/>
                </a:solidFill>
              </a:rPr>
              <a:t>,</a:t>
            </a:r>
            <a:r>
              <a:rPr dirty="0"/>
              <a:t>8</a:t>
            </a:r>
            <a:r>
              <a:rPr dirty="0">
                <a:solidFill>
                  <a:srgbClr val="6A8188"/>
                </a:solidFill>
              </a:rPr>
              <a:t>));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029" name="main"/>
          <p:cNvSpPr/>
          <p:nvPr/>
        </p:nvSpPr>
        <p:spPr>
          <a:xfrm>
            <a:off x="8530411" y="2365633"/>
            <a:ext cx="3973662" cy="558738"/>
          </a:xfrm>
          <a:prstGeom prst="roundRect">
            <a:avLst>
              <a:gd name="adj" fmla="val 34095"/>
            </a:avLst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>
            <a:lvl1pPr algn="r">
              <a:defRPr sz="2600"/>
            </a:lvl1pPr>
          </a:lstStyle>
          <a:p>
            <a:r>
              <a:t>main</a:t>
            </a:r>
          </a:p>
        </p:txBody>
      </p:sp>
      <p:sp>
        <p:nvSpPr>
          <p:cNvPr id="1030" name="argc=1,argv=…"/>
          <p:cNvSpPr txBox="1"/>
          <p:nvPr/>
        </p:nvSpPr>
        <p:spPr>
          <a:xfrm>
            <a:off x="8641050" y="2454501"/>
            <a:ext cx="218032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argc=1,argv=…</a:t>
            </a:r>
          </a:p>
        </p:txBody>
      </p:sp>
      <p:grpSp>
        <p:nvGrpSpPr>
          <p:cNvPr id="1033" name="Group"/>
          <p:cNvGrpSpPr/>
          <p:nvPr/>
        </p:nvGrpSpPr>
        <p:grpSpPr>
          <a:xfrm>
            <a:off x="8530411" y="2965288"/>
            <a:ext cx="3973662" cy="666940"/>
            <a:chOff x="0" y="0"/>
            <a:chExt cx="3973660" cy="666939"/>
          </a:xfrm>
        </p:grpSpPr>
        <p:sp>
          <p:nvSpPr>
            <p:cNvPr id="1031" name="power(2,8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power(2,8)</a:t>
              </a:r>
            </a:p>
          </p:txBody>
        </p:sp>
        <p:sp>
          <p:nvSpPr>
            <p:cNvPr id="1032" name="base=2, n=8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n=8,p=?</a:t>
              </a:r>
            </a:p>
          </p:txBody>
        </p:sp>
      </p:grpSp>
      <p:grpSp>
        <p:nvGrpSpPr>
          <p:cNvPr id="1036" name="Group"/>
          <p:cNvGrpSpPr/>
          <p:nvPr/>
        </p:nvGrpSpPr>
        <p:grpSpPr>
          <a:xfrm>
            <a:off x="8530411" y="3674903"/>
            <a:ext cx="3973662" cy="666940"/>
            <a:chOff x="0" y="0"/>
            <a:chExt cx="3973660" cy="666939"/>
          </a:xfrm>
        </p:grpSpPr>
        <p:sp>
          <p:nvSpPr>
            <p:cNvPr id="1034" name="power(2,7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power(2,7)</a:t>
              </a:r>
            </a:p>
          </p:txBody>
        </p:sp>
        <p:sp>
          <p:nvSpPr>
            <p:cNvPr id="1035" name="base=2, n=7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n=7,p=?</a:t>
              </a:r>
            </a:p>
          </p:txBody>
        </p:sp>
      </p:grpSp>
      <p:grpSp>
        <p:nvGrpSpPr>
          <p:cNvPr id="1039" name="Group"/>
          <p:cNvGrpSpPr/>
          <p:nvPr/>
        </p:nvGrpSpPr>
        <p:grpSpPr>
          <a:xfrm>
            <a:off x="8530411" y="4396181"/>
            <a:ext cx="3973662" cy="666940"/>
            <a:chOff x="0" y="0"/>
            <a:chExt cx="3973660" cy="666939"/>
          </a:xfrm>
        </p:grpSpPr>
        <p:sp>
          <p:nvSpPr>
            <p:cNvPr id="1037" name="power(2,6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power(2,6)</a:t>
              </a:r>
            </a:p>
          </p:txBody>
        </p:sp>
        <p:sp>
          <p:nvSpPr>
            <p:cNvPr id="1038" name="base=2, n=6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n=6,p=?</a:t>
              </a:r>
            </a:p>
          </p:txBody>
        </p:sp>
      </p:grpSp>
      <p:grpSp>
        <p:nvGrpSpPr>
          <p:cNvPr id="1042" name="Group"/>
          <p:cNvGrpSpPr/>
          <p:nvPr/>
        </p:nvGrpSpPr>
        <p:grpSpPr>
          <a:xfrm>
            <a:off x="8530411" y="5132781"/>
            <a:ext cx="3973662" cy="666940"/>
            <a:chOff x="0" y="0"/>
            <a:chExt cx="3973660" cy="666939"/>
          </a:xfrm>
        </p:grpSpPr>
        <p:sp>
          <p:nvSpPr>
            <p:cNvPr id="1040" name="power(2,5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power(2,5)</a:t>
              </a:r>
            </a:p>
          </p:txBody>
        </p:sp>
        <p:sp>
          <p:nvSpPr>
            <p:cNvPr id="1041" name="base=2, n=5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n=5,p=?</a:t>
              </a:r>
            </a:p>
          </p:txBody>
        </p:sp>
      </p:grpSp>
      <p:grpSp>
        <p:nvGrpSpPr>
          <p:cNvPr id="1045" name="Group"/>
          <p:cNvGrpSpPr/>
          <p:nvPr/>
        </p:nvGrpSpPr>
        <p:grpSpPr>
          <a:xfrm>
            <a:off x="8530411" y="5867678"/>
            <a:ext cx="3973662" cy="666941"/>
            <a:chOff x="0" y="0"/>
            <a:chExt cx="3973660" cy="666939"/>
          </a:xfrm>
        </p:grpSpPr>
        <p:sp>
          <p:nvSpPr>
            <p:cNvPr id="1043" name="power(2,4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power(2,4)</a:t>
              </a:r>
            </a:p>
          </p:txBody>
        </p:sp>
        <p:sp>
          <p:nvSpPr>
            <p:cNvPr id="1044" name="base=2, n=4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n=4,p=?</a:t>
              </a:r>
            </a:p>
          </p:txBody>
        </p:sp>
      </p:grpSp>
      <p:grpSp>
        <p:nvGrpSpPr>
          <p:cNvPr id="1048" name="Group"/>
          <p:cNvGrpSpPr/>
          <p:nvPr/>
        </p:nvGrpSpPr>
        <p:grpSpPr>
          <a:xfrm>
            <a:off x="8530411" y="6590658"/>
            <a:ext cx="3973662" cy="666941"/>
            <a:chOff x="0" y="0"/>
            <a:chExt cx="3973660" cy="666939"/>
          </a:xfrm>
        </p:grpSpPr>
        <p:sp>
          <p:nvSpPr>
            <p:cNvPr id="1046" name="power(2,3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power(2,3)</a:t>
              </a:r>
            </a:p>
          </p:txBody>
        </p:sp>
        <p:sp>
          <p:nvSpPr>
            <p:cNvPr id="1047" name="base=2, n=3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n=3,p=?</a:t>
              </a:r>
            </a:p>
          </p:txBody>
        </p:sp>
      </p:grpSp>
      <p:grpSp>
        <p:nvGrpSpPr>
          <p:cNvPr id="1051" name="Group"/>
          <p:cNvGrpSpPr/>
          <p:nvPr/>
        </p:nvGrpSpPr>
        <p:grpSpPr>
          <a:xfrm>
            <a:off x="8530411" y="7313639"/>
            <a:ext cx="3973662" cy="666941"/>
            <a:chOff x="0" y="0"/>
            <a:chExt cx="3973660" cy="666939"/>
          </a:xfrm>
        </p:grpSpPr>
        <p:sp>
          <p:nvSpPr>
            <p:cNvPr id="1049" name="power(2,2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power(2,2)</a:t>
              </a:r>
            </a:p>
          </p:txBody>
        </p:sp>
        <p:sp>
          <p:nvSpPr>
            <p:cNvPr id="1050" name="base=2, n=2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n=2,p=?</a:t>
              </a:r>
            </a:p>
          </p:txBody>
        </p:sp>
      </p:grpSp>
      <p:grpSp>
        <p:nvGrpSpPr>
          <p:cNvPr id="1054" name="Group"/>
          <p:cNvGrpSpPr/>
          <p:nvPr/>
        </p:nvGrpSpPr>
        <p:grpSpPr>
          <a:xfrm>
            <a:off x="8530411" y="8034956"/>
            <a:ext cx="3973662" cy="666941"/>
            <a:chOff x="0" y="0"/>
            <a:chExt cx="3973660" cy="666939"/>
          </a:xfrm>
        </p:grpSpPr>
        <p:sp>
          <p:nvSpPr>
            <p:cNvPr id="1052" name="power(2,1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power(2,1)</a:t>
              </a:r>
            </a:p>
          </p:txBody>
        </p:sp>
        <p:sp>
          <p:nvSpPr>
            <p:cNvPr id="1053" name="base=2, n=1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n=1,p=?</a:t>
              </a:r>
            </a:p>
          </p:txBody>
        </p:sp>
      </p:grpSp>
      <p:grpSp>
        <p:nvGrpSpPr>
          <p:cNvPr id="1057" name="Group"/>
          <p:cNvGrpSpPr/>
          <p:nvPr/>
        </p:nvGrpSpPr>
        <p:grpSpPr>
          <a:xfrm>
            <a:off x="8530411" y="8757937"/>
            <a:ext cx="3973662" cy="666940"/>
            <a:chOff x="0" y="0"/>
            <a:chExt cx="3973660" cy="666939"/>
          </a:xfrm>
        </p:grpSpPr>
        <p:sp>
          <p:nvSpPr>
            <p:cNvPr id="1055" name="power(2,0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power(2,0)</a:t>
              </a:r>
            </a:p>
          </p:txBody>
        </p:sp>
        <p:sp>
          <p:nvSpPr>
            <p:cNvPr id="1056" name="base=2, n=0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n=0,p=?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610FA1-A913-4D61-9498-9CCF9B4F494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0768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99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99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99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99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9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499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99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99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99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499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99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99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99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 animBg="1" advAuto="0"/>
      <p:bldP spid="1036" grpId="0" animBg="1" advAuto="0"/>
      <p:bldP spid="1039" grpId="0" animBg="1" advAuto="0"/>
      <p:bldP spid="1042" grpId="0" animBg="1" advAuto="0"/>
      <p:bldP spid="1045" grpId="0" animBg="1" advAuto="0"/>
      <p:bldP spid="1048" grpId="0" animBg="1" advAuto="0"/>
      <p:bldP spid="1051" grpId="0" animBg="1" advAuto="0"/>
      <p:bldP spid="1054" grpId="0" animBg="1" advAuto="0"/>
      <p:bldP spid="1057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Context In Pi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</a:t>
            </a:r>
            <a:endParaRPr dirty="0"/>
          </a:p>
        </p:txBody>
      </p:sp>
      <p:sp>
        <p:nvSpPr>
          <p:cNvPr id="106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061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063" name="#include &lt;stdio.h&gt;…"/>
          <p:cNvSpPr txBox="1"/>
          <p:nvPr/>
        </p:nvSpPr>
        <p:spPr>
          <a:xfrm>
            <a:off x="277242" y="2425699"/>
            <a:ext cx="7636436" cy="63627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power(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788E95"/>
                </a:solidFill>
              </a:rPr>
              <a:t>base</a:t>
            </a:r>
            <a:r>
              <a:rPr dirty="0" err="1"/>
              <a:t>,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n</a:t>
            </a:r>
            <a:r>
              <a:rPr dirty="0"/>
              <a:t>) 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</a:t>
            </a:r>
            <a:r>
              <a:rPr dirty="0">
                <a:solidFill>
                  <a:srgbClr val="D7601B"/>
                </a:solidFill>
              </a:rPr>
              <a:t>if</a:t>
            </a:r>
            <a:r>
              <a:rPr dirty="0"/>
              <a:t> 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>
                <a:solidFill>
                  <a:srgbClr val="788E95"/>
                </a:solidFill>
              </a:rPr>
              <a:t>n</a:t>
            </a:r>
            <a:r>
              <a:rPr dirty="0">
                <a:solidFill>
                  <a:srgbClr val="6A8188"/>
                </a:solidFill>
              </a:rPr>
              <a:t>==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)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</a:t>
            </a:r>
            <a:r>
              <a:rPr dirty="0">
                <a:solidFill>
                  <a:srgbClr val="D7601B"/>
                </a:solidFill>
              </a:rPr>
              <a:t>return</a:t>
            </a:r>
            <a:r>
              <a:rPr dirty="0"/>
              <a:t> </a:t>
            </a:r>
            <a:r>
              <a:rPr dirty="0">
                <a:solidFill>
                  <a:srgbClr val="E5493D"/>
                </a:solidFill>
              </a:rPr>
              <a:t>1</a:t>
            </a:r>
            <a:r>
              <a:rPr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else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/>
              <a:t> </a:t>
            </a:r>
            <a:r>
              <a:rPr dirty="0">
                <a:solidFill>
                  <a:srgbClr val="788E95"/>
                </a:solidFill>
              </a:rPr>
              <a:t>p</a:t>
            </a:r>
            <a:r>
              <a:rPr dirty="0"/>
              <a:t>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6A8188"/>
                </a:solidFill>
              </a:rPr>
              <a:t>power(</a:t>
            </a:r>
            <a:r>
              <a:rPr dirty="0">
                <a:solidFill>
                  <a:srgbClr val="788E95"/>
                </a:solidFill>
              </a:rPr>
              <a:t>base</a:t>
            </a:r>
            <a:r>
              <a:rPr dirty="0">
                <a:solidFill>
                  <a:srgbClr val="6A8188"/>
                </a:solidFill>
              </a:rPr>
              <a:t>,</a:t>
            </a:r>
            <a:r>
              <a:rPr dirty="0">
                <a:solidFill>
                  <a:srgbClr val="788E95"/>
                </a:solidFill>
              </a:rPr>
              <a:t>n</a:t>
            </a:r>
            <a:r>
              <a:rPr dirty="0">
                <a:solidFill>
                  <a:srgbClr val="6A8188"/>
                </a:solidFill>
              </a:rPr>
              <a:t>-</a:t>
            </a:r>
            <a:r>
              <a:rPr dirty="0">
                <a:solidFill>
                  <a:srgbClr val="E5493D"/>
                </a:solidFill>
              </a:rPr>
              <a:t>1</a:t>
            </a:r>
            <a:r>
              <a:rPr dirty="0">
                <a:solidFill>
                  <a:srgbClr val="6A8188"/>
                </a:solidFill>
              </a:rPr>
              <a:t>);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</a:t>
            </a:r>
            <a:r>
              <a:rPr dirty="0">
                <a:solidFill>
                  <a:srgbClr val="D7601B"/>
                </a:solidFill>
              </a:rPr>
              <a:t>return</a:t>
            </a:r>
            <a:r>
              <a:rPr dirty="0"/>
              <a:t> </a:t>
            </a:r>
            <a:r>
              <a:rPr dirty="0">
                <a:solidFill>
                  <a:srgbClr val="788E95"/>
                </a:solidFill>
              </a:rPr>
              <a:t>base</a:t>
            </a:r>
            <a:r>
              <a:rPr dirty="0"/>
              <a:t> </a:t>
            </a:r>
            <a:r>
              <a:rPr dirty="0">
                <a:solidFill>
                  <a:srgbClr val="6A8188"/>
                </a:solidFill>
              </a:rPr>
              <a:t>*</a:t>
            </a:r>
            <a:r>
              <a:rPr dirty="0"/>
              <a:t> </a:t>
            </a:r>
            <a:r>
              <a:rPr dirty="0">
                <a:solidFill>
                  <a:srgbClr val="788E95"/>
                </a:solidFill>
              </a:rPr>
              <a:t>p</a:t>
            </a:r>
            <a:r>
              <a:rPr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</a:t>
            </a:r>
            <a:r>
              <a:rPr dirty="0">
                <a:solidFill>
                  <a:srgbClr val="6A8188"/>
                </a:solidFill>
              </a:rPr>
              <a:t>}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</a:t>
            </a:r>
            <a:r>
              <a:rPr dirty="0" err="1"/>
              <a:t>int</a:t>
            </a:r>
            <a:r>
              <a:rPr dirty="0"/>
              <a:t> </a:t>
            </a:r>
            <a:r>
              <a:rPr dirty="0" err="1"/>
              <a:t>argc,char</a:t>
            </a:r>
            <a:r>
              <a:rPr dirty="0"/>
              <a:t>* </a:t>
            </a:r>
            <a:r>
              <a:rPr dirty="0" err="1"/>
              <a:t>argv</a:t>
            </a:r>
            <a:r>
              <a:rPr dirty="0"/>
              <a:t>[])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 err="1">
                <a:solidFill>
                  <a:srgbClr val="6A8188"/>
                </a:solidFill>
              </a:rPr>
              <a:t>printf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"%d^%d = %d</a:t>
            </a:r>
            <a:r>
              <a:rPr dirty="0">
                <a:solidFill>
                  <a:srgbClr val="7F87CF"/>
                </a:solidFill>
              </a:rPr>
              <a:t>\n</a:t>
            </a:r>
            <a:r>
              <a:rPr dirty="0"/>
              <a:t>"</a:t>
            </a:r>
            <a:r>
              <a:rPr dirty="0">
                <a:solidFill>
                  <a:srgbClr val="6A8188"/>
                </a:solidFill>
              </a:rPr>
              <a:t>,</a:t>
            </a:r>
            <a:r>
              <a:rPr dirty="0"/>
              <a:t>2</a:t>
            </a:r>
            <a:r>
              <a:rPr dirty="0">
                <a:solidFill>
                  <a:srgbClr val="6A8188"/>
                </a:solidFill>
              </a:rPr>
              <a:t>,</a:t>
            </a:r>
            <a:r>
              <a:rPr dirty="0"/>
              <a:t>8</a:t>
            </a:r>
            <a:r>
              <a:rPr dirty="0">
                <a:solidFill>
                  <a:srgbClr val="6A8188"/>
                </a:solidFill>
              </a:rPr>
              <a:t>,power(</a:t>
            </a:r>
            <a:r>
              <a:rPr dirty="0"/>
              <a:t>2</a:t>
            </a:r>
            <a:r>
              <a:rPr dirty="0">
                <a:solidFill>
                  <a:srgbClr val="6A8188"/>
                </a:solidFill>
              </a:rPr>
              <a:t>,</a:t>
            </a:r>
            <a:r>
              <a:rPr dirty="0"/>
              <a:t>8</a:t>
            </a:r>
            <a:r>
              <a:rPr dirty="0">
                <a:solidFill>
                  <a:srgbClr val="6A8188"/>
                </a:solidFill>
              </a:rPr>
              <a:t>));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064" name="main"/>
          <p:cNvSpPr/>
          <p:nvPr/>
        </p:nvSpPr>
        <p:spPr>
          <a:xfrm>
            <a:off x="8530411" y="2365633"/>
            <a:ext cx="3973662" cy="558738"/>
          </a:xfrm>
          <a:prstGeom prst="roundRect">
            <a:avLst>
              <a:gd name="adj" fmla="val 34095"/>
            </a:avLst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>
            <a:lvl1pPr algn="r">
              <a:defRPr sz="2600"/>
            </a:lvl1pPr>
          </a:lstStyle>
          <a:p>
            <a:r>
              <a:t>main</a:t>
            </a:r>
          </a:p>
        </p:txBody>
      </p:sp>
      <p:sp>
        <p:nvSpPr>
          <p:cNvPr id="1065" name="argc=1,argv=…"/>
          <p:cNvSpPr txBox="1"/>
          <p:nvPr/>
        </p:nvSpPr>
        <p:spPr>
          <a:xfrm>
            <a:off x="8641050" y="2454501"/>
            <a:ext cx="218032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argc=1,argv=…</a:t>
            </a:r>
          </a:p>
        </p:txBody>
      </p:sp>
      <p:grpSp>
        <p:nvGrpSpPr>
          <p:cNvPr id="1068" name="Group"/>
          <p:cNvGrpSpPr/>
          <p:nvPr/>
        </p:nvGrpSpPr>
        <p:grpSpPr>
          <a:xfrm>
            <a:off x="8530411" y="2965288"/>
            <a:ext cx="3973662" cy="666940"/>
            <a:chOff x="0" y="0"/>
            <a:chExt cx="3973660" cy="666939"/>
          </a:xfrm>
        </p:grpSpPr>
        <p:sp>
          <p:nvSpPr>
            <p:cNvPr id="1066" name="power(2,8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power(2,8)</a:t>
              </a:r>
            </a:p>
          </p:txBody>
        </p:sp>
        <p:sp>
          <p:nvSpPr>
            <p:cNvPr id="1067" name="base=2, n=8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n=8,p=?</a:t>
              </a:r>
            </a:p>
          </p:txBody>
        </p:sp>
      </p:grpSp>
      <p:grpSp>
        <p:nvGrpSpPr>
          <p:cNvPr id="1071" name="Group"/>
          <p:cNvGrpSpPr/>
          <p:nvPr/>
        </p:nvGrpSpPr>
        <p:grpSpPr>
          <a:xfrm>
            <a:off x="8530411" y="3674903"/>
            <a:ext cx="3973662" cy="666940"/>
            <a:chOff x="0" y="0"/>
            <a:chExt cx="3973660" cy="666939"/>
          </a:xfrm>
        </p:grpSpPr>
        <p:sp>
          <p:nvSpPr>
            <p:cNvPr id="1069" name="power(2,7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power(2,7)</a:t>
              </a:r>
            </a:p>
          </p:txBody>
        </p:sp>
        <p:sp>
          <p:nvSpPr>
            <p:cNvPr id="1070" name="base=2, n=7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n=7,p=?</a:t>
              </a:r>
            </a:p>
          </p:txBody>
        </p:sp>
      </p:grpSp>
      <p:grpSp>
        <p:nvGrpSpPr>
          <p:cNvPr id="1074" name="Group"/>
          <p:cNvGrpSpPr/>
          <p:nvPr/>
        </p:nvGrpSpPr>
        <p:grpSpPr>
          <a:xfrm>
            <a:off x="8530411" y="4396181"/>
            <a:ext cx="3973662" cy="666940"/>
            <a:chOff x="0" y="0"/>
            <a:chExt cx="3973660" cy="666939"/>
          </a:xfrm>
        </p:grpSpPr>
        <p:sp>
          <p:nvSpPr>
            <p:cNvPr id="1072" name="power(2,6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power(2,6)</a:t>
              </a:r>
            </a:p>
          </p:txBody>
        </p:sp>
        <p:sp>
          <p:nvSpPr>
            <p:cNvPr id="1073" name="base=2, n=6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n=6,p=?</a:t>
              </a:r>
            </a:p>
          </p:txBody>
        </p:sp>
      </p:grpSp>
      <p:grpSp>
        <p:nvGrpSpPr>
          <p:cNvPr id="1077" name="Group"/>
          <p:cNvGrpSpPr/>
          <p:nvPr/>
        </p:nvGrpSpPr>
        <p:grpSpPr>
          <a:xfrm>
            <a:off x="8530411" y="5132781"/>
            <a:ext cx="3973662" cy="666940"/>
            <a:chOff x="0" y="0"/>
            <a:chExt cx="3973660" cy="666939"/>
          </a:xfrm>
        </p:grpSpPr>
        <p:sp>
          <p:nvSpPr>
            <p:cNvPr id="1075" name="power(2,5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power(2,5)</a:t>
              </a:r>
            </a:p>
          </p:txBody>
        </p:sp>
        <p:sp>
          <p:nvSpPr>
            <p:cNvPr id="1076" name="base=2, n=5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n=5,p=?</a:t>
              </a:r>
            </a:p>
          </p:txBody>
        </p:sp>
      </p:grpSp>
      <p:grpSp>
        <p:nvGrpSpPr>
          <p:cNvPr id="1080" name="Group"/>
          <p:cNvGrpSpPr/>
          <p:nvPr/>
        </p:nvGrpSpPr>
        <p:grpSpPr>
          <a:xfrm>
            <a:off x="8530411" y="5867678"/>
            <a:ext cx="3973662" cy="666941"/>
            <a:chOff x="0" y="0"/>
            <a:chExt cx="3973660" cy="666939"/>
          </a:xfrm>
        </p:grpSpPr>
        <p:sp>
          <p:nvSpPr>
            <p:cNvPr id="1078" name="power(2,4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power(2,4)</a:t>
              </a:r>
            </a:p>
          </p:txBody>
        </p:sp>
        <p:sp>
          <p:nvSpPr>
            <p:cNvPr id="1079" name="base=2, n=4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n=4,p=?</a:t>
              </a:r>
            </a:p>
          </p:txBody>
        </p:sp>
      </p:grpSp>
      <p:grpSp>
        <p:nvGrpSpPr>
          <p:cNvPr id="1083" name="Group"/>
          <p:cNvGrpSpPr/>
          <p:nvPr/>
        </p:nvGrpSpPr>
        <p:grpSpPr>
          <a:xfrm>
            <a:off x="8530411" y="6590658"/>
            <a:ext cx="3973662" cy="666941"/>
            <a:chOff x="0" y="0"/>
            <a:chExt cx="3973660" cy="666939"/>
          </a:xfrm>
        </p:grpSpPr>
        <p:sp>
          <p:nvSpPr>
            <p:cNvPr id="1081" name="power(2,3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power(2,3)</a:t>
              </a:r>
            </a:p>
          </p:txBody>
        </p:sp>
        <p:sp>
          <p:nvSpPr>
            <p:cNvPr id="1082" name="base=2, n=3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n=3,p=?</a:t>
              </a:r>
            </a:p>
          </p:txBody>
        </p:sp>
      </p:grpSp>
      <p:grpSp>
        <p:nvGrpSpPr>
          <p:cNvPr id="1086" name="Group"/>
          <p:cNvGrpSpPr/>
          <p:nvPr/>
        </p:nvGrpSpPr>
        <p:grpSpPr>
          <a:xfrm>
            <a:off x="8530411" y="7313639"/>
            <a:ext cx="3973662" cy="666941"/>
            <a:chOff x="0" y="0"/>
            <a:chExt cx="3973660" cy="666939"/>
          </a:xfrm>
        </p:grpSpPr>
        <p:sp>
          <p:nvSpPr>
            <p:cNvPr id="1084" name="power(2,2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power(2,2)</a:t>
              </a:r>
            </a:p>
          </p:txBody>
        </p:sp>
        <p:sp>
          <p:nvSpPr>
            <p:cNvPr id="1085" name="base=2, n=2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n=2,p=?</a:t>
              </a:r>
            </a:p>
          </p:txBody>
        </p:sp>
      </p:grpSp>
      <p:grpSp>
        <p:nvGrpSpPr>
          <p:cNvPr id="1089" name="Group"/>
          <p:cNvGrpSpPr/>
          <p:nvPr/>
        </p:nvGrpSpPr>
        <p:grpSpPr>
          <a:xfrm>
            <a:off x="8530411" y="8034956"/>
            <a:ext cx="3973662" cy="666941"/>
            <a:chOff x="0" y="0"/>
            <a:chExt cx="3973660" cy="666939"/>
          </a:xfrm>
        </p:grpSpPr>
        <p:sp>
          <p:nvSpPr>
            <p:cNvPr id="1087" name="power(2,1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power(2,1)</a:t>
              </a:r>
            </a:p>
          </p:txBody>
        </p:sp>
        <p:sp>
          <p:nvSpPr>
            <p:cNvPr id="1088" name="base=2, n=1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n=1,p=?</a:t>
              </a:r>
            </a:p>
          </p:txBody>
        </p:sp>
      </p:grpSp>
      <p:grpSp>
        <p:nvGrpSpPr>
          <p:cNvPr id="1092" name="Group"/>
          <p:cNvGrpSpPr/>
          <p:nvPr/>
        </p:nvGrpSpPr>
        <p:grpSpPr>
          <a:xfrm>
            <a:off x="8530411" y="8757937"/>
            <a:ext cx="3973662" cy="666940"/>
            <a:chOff x="0" y="0"/>
            <a:chExt cx="3973660" cy="666939"/>
          </a:xfrm>
        </p:grpSpPr>
        <p:sp>
          <p:nvSpPr>
            <p:cNvPr id="1090" name="power(2,0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power(2,0)</a:t>
              </a:r>
            </a:p>
          </p:txBody>
        </p:sp>
        <p:sp>
          <p:nvSpPr>
            <p:cNvPr id="1091" name="base=2, n=0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n=0,p=?</a:t>
              </a:r>
            </a:p>
          </p:txBody>
        </p:sp>
      </p:grpSp>
      <p:sp>
        <p:nvSpPr>
          <p:cNvPr id="1093" name="Rectangle"/>
          <p:cNvSpPr/>
          <p:nvPr/>
        </p:nvSpPr>
        <p:spPr>
          <a:xfrm>
            <a:off x="262570" y="3792091"/>
            <a:ext cx="7651108" cy="355601"/>
          </a:xfrm>
          <a:prstGeom prst="rect">
            <a:avLst/>
          </a:prstGeom>
          <a:solidFill>
            <a:srgbClr val="FF2600">
              <a:alpha val="26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193167-724F-4BE1-AD13-B68488CF7F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3109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5469E-6 -3.75E-6 L -0.00073 0.03939 " pathEditMode="relative" rAng="0" ptsTypes="AA">
                                      <p:cBhvr>
                                        <p:cTn id="6" dur="499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" y="19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" dur="2500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0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Context In Pi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</a:t>
            </a:r>
            <a:endParaRPr dirty="0"/>
          </a:p>
        </p:txBody>
      </p:sp>
      <p:sp>
        <p:nvSpPr>
          <p:cNvPr id="109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097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099" name="#include &lt;stdio.h&gt;…"/>
          <p:cNvSpPr txBox="1"/>
          <p:nvPr/>
        </p:nvSpPr>
        <p:spPr>
          <a:xfrm>
            <a:off x="277242" y="2425699"/>
            <a:ext cx="7636436" cy="63627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#include &lt;stdio.h&gt;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power(</a:t>
            </a: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88E95"/>
                </a:solidFill>
              </a:rPr>
              <a:t>base</a:t>
            </a:r>
            <a:r>
              <a:t>,</a:t>
            </a: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88E95"/>
                </a:solidFill>
              </a:rPr>
              <a:t>n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D7601B"/>
                </a:solidFill>
              </a:rPr>
              <a:t>if</a:t>
            </a:r>
            <a:r>
              <a:t> </a:t>
            </a:r>
            <a:r>
              <a:rPr>
                <a:solidFill>
                  <a:srgbClr val="6A8188"/>
                </a:solidFill>
              </a:rPr>
              <a:t>(</a:t>
            </a:r>
            <a:r>
              <a:rPr>
                <a:solidFill>
                  <a:srgbClr val="788E95"/>
                </a:solidFill>
              </a:rPr>
              <a:t>n</a:t>
            </a:r>
            <a:r>
              <a:rPr>
                <a:solidFill>
                  <a:srgbClr val="6A8188"/>
                </a:solidFill>
              </a:rPr>
              <a:t>==</a:t>
            </a:r>
            <a:r>
              <a:rPr>
                <a:solidFill>
                  <a:srgbClr val="E5493D"/>
                </a:solidFill>
              </a:rPr>
              <a:t>0</a:t>
            </a:r>
            <a:r>
              <a:rPr>
                <a:solidFill>
                  <a:srgbClr val="6A8188"/>
                </a:solidFill>
              </a:rPr>
              <a:t>)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t> </a:t>
            </a:r>
            <a:r>
              <a:rPr>
                <a:solidFill>
                  <a:srgbClr val="E5493D"/>
                </a:solidFill>
              </a:rPr>
              <a:t>1</a:t>
            </a:r>
            <a:r>
              <a:rPr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else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A8188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96A700"/>
                </a:solidFill>
              </a:rPr>
              <a:t>int</a:t>
            </a:r>
            <a:r>
              <a:t> </a:t>
            </a:r>
            <a:r>
              <a:rPr>
                <a:solidFill>
                  <a:srgbClr val="788E95"/>
                </a:solidFill>
              </a:rPr>
              <a:t>p</a:t>
            </a:r>
            <a:r>
              <a:t> </a:t>
            </a:r>
            <a:r>
              <a:rPr>
                <a:solidFill>
                  <a:srgbClr val="6A8188"/>
                </a:solidFill>
              </a:rPr>
              <a:t>=</a:t>
            </a:r>
            <a:r>
              <a:t> </a:t>
            </a:r>
            <a:r>
              <a:rPr>
                <a:solidFill>
                  <a:srgbClr val="6A8188"/>
                </a:solidFill>
              </a:rPr>
              <a:t>power(</a:t>
            </a:r>
            <a:r>
              <a:rPr>
                <a:solidFill>
                  <a:srgbClr val="788E95"/>
                </a:solidFill>
              </a:rPr>
              <a:t>base</a:t>
            </a:r>
            <a:r>
              <a:rPr>
                <a:solidFill>
                  <a:srgbClr val="6A8188"/>
                </a:solidFill>
              </a:rPr>
              <a:t>,</a:t>
            </a:r>
            <a:r>
              <a:rPr>
                <a:solidFill>
                  <a:srgbClr val="788E95"/>
                </a:solidFill>
              </a:rPr>
              <a:t>n</a:t>
            </a:r>
            <a:r>
              <a:rPr>
                <a:solidFill>
                  <a:srgbClr val="6A8188"/>
                </a:solidFill>
              </a:rPr>
              <a:t>-</a:t>
            </a:r>
            <a:r>
              <a:rPr>
                <a:solidFill>
                  <a:srgbClr val="E5493D"/>
                </a:solidFill>
              </a:rPr>
              <a:t>1</a:t>
            </a:r>
            <a:r>
              <a:rPr>
                <a:solidFill>
                  <a:srgbClr val="6A8188"/>
                </a:solidFill>
              </a:rPr>
              <a:t>);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t> </a:t>
            </a:r>
            <a:r>
              <a:rPr>
                <a:solidFill>
                  <a:srgbClr val="788E95"/>
                </a:solidFill>
              </a:rPr>
              <a:t>base</a:t>
            </a:r>
            <a:r>
              <a:t> </a:t>
            </a:r>
            <a:r>
              <a:rPr>
                <a:solidFill>
                  <a:srgbClr val="6A8188"/>
                </a:solidFill>
              </a:rPr>
              <a:t>*</a:t>
            </a:r>
            <a:r>
              <a:t> </a:t>
            </a:r>
            <a:r>
              <a:rPr>
                <a:solidFill>
                  <a:srgbClr val="788E95"/>
                </a:solidFill>
              </a:rPr>
              <a:t>p</a:t>
            </a:r>
            <a:r>
              <a:rPr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6A8188"/>
                </a:solidFill>
              </a:rPr>
              <a:t>}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main(int argc,char* argv[])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rPr>
                <a:solidFill>
                  <a:srgbClr val="6A8188"/>
                </a:solidFill>
              </a:rPr>
              <a:t>printf(</a:t>
            </a:r>
            <a:r>
              <a:t>"%d^%d = %d</a:t>
            </a:r>
            <a:r>
              <a:rPr>
                <a:solidFill>
                  <a:srgbClr val="7F87CF"/>
                </a:solidFill>
              </a:rPr>
              <a:t>\n</a:t>
            </a:r>
            <a:r>
              <a:t>"</a:t>
            </a:r>
            <a:r>
              <a:rPr>
                <a:solidFill>
                  <a:srgbClr val="6A8188"/>
                </a:solidFill>
              </a:rPr>
              <a:t>,</a:t>
            </a:r>
            <a:r>
              <a:t>2</a:t>
            </a:r>
            <a:r>
              <a:rPr>
                <a:solidFill>
                  <a:srgbClr val="6A8188"/>
                </a:solidFill>
              </a:rPr>
              <a:t>,</a:t>
            </a:r>
            <a:r>
              <a:t>8</a:t>
            </a:r>
            <a:r>
              <a:rPr>
                <a:solidFill>
                  <a:srgbClr val="6A8188"/>
                </a:solidFill>
              </a:rPr>
              <a:t>,power(</a:t>
            </a:r>
            <a:r>
              <a:t>2</a:t>
            </a:r>
            <a:r>
              <a:rPr>
                <a:solidFill>
                  <a:srgbClr val="6A8188"/>
                </a:solidFill>
              </a:rPr>
              <a:t>,</a:t>
            </a:r>
            <a:r>
              <a:t>8</a:t>
            </a:r>
            <a:r>
              <a:rPr>
                <a:solidFill>
                  <a:srgbClr val="6A8188"/>
                </a:solidFill>
              </a:rPr>
              <a:t>));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493D"/>
                </a:solidFill>
              </a:rPr>
              <a:t>0</a:t>
            </a:r>
            <a:r>
              <a:rPr>
                <a:solidFill>
                  <a:srgbClr val="6A8188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00" name="main"/>
          <p:cNvSpPr/>
          <p:nvPr/>
        </p:nvSpPr>
        <p:spPr>
          <a:xfrm>
            <a:off x="8530411" y="2365633"/>
            <a:ext cx="3973662" cy="558738"/>
          </a:xfrm>
          <a:prstGeom prst="roundRect">
            <a:avLst>
              <a:gd name="adj" fmla="val 34095"/>
            </a:avLst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>
            <a:lvl1pPr algn="r">
              <a:defRPr sz="2600"/>
            </a:lvl1pPr>
          </a:lstStyle>
          <a:p>
            <a:r>
              <a:t>main</a:t>
            </a:r>
          </a:p>
        </p:txBody>
      </p:sp>
      <p:sp>
        <p:nvSpPr>
          <p:cNvPr id="1101" name="argc=1,argv=…"/>
          <p:cNvSpPr txBox="1"/>
          <p:nvPr/>
        </p:nvSpPr>
        <p:spPr>
          <a:xfrm>
            <a:off x="8641050" y="2454501"/>
            <a:ext cx="218032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argc=1,argv=…</a:t>
            </a:r>
          </a:p>
        </p:txBody>
      </p:sp>
      <p:grpSp>
        <p:nvGrpSpPr>
          <p:cNvPr id="1104" name="Group"/>
          <p:cNvGrpSpPr/>
          <p:nvPr/>
        </p:nvGrpSpPr>
        <p:grpSpPr>
          <a:xfrm>
            <a:off x="8530411" y="2965288"/>
            <a:ext cx="3973662" cy="666940"/>
            <a:chOff x="0" y="0"/>
            <a:chExt cx="3973660" cy="666939"/>
          </a:xfrm>
        </p:grpSpPr>
        <p:sp>
          <p:nvSpPr>
            <p:cNvPr id="1102" name="power(2,8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power(2,8)</a:t>
              </a:r>
            </a:p>
          </p:txBody>
        </p:sp>
        <p:sp>
          <p:nvSpPr>
            <p:cNvPr id="1103" name="base=2, n=8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n=8,p=?</a:t>
              </a:r>
            </a:p>
          </p:txBody>
        </p:sp>
      </p:grpSp>
      <p:grpSp>
        <p:nvGrpSpPr>
          <p:cNvPr id="1107" name="Group"/>
          <p:cNvGrpSpPr/>
          <p:nvPr/>
        </p:nvGrpSpPr>
        <p:grpSpPr>
          <a:xfrm>
            <a:off x="8530411" y="3674903"/>
            <a:ext cx="3973662" cy="666940"/>
            <a:chOff x="0" y="0"/>
            <a:chExt cx="3973660" cy="666939"/>
          </a:xfrm>
        </p:grpSpPr>
        <p:sp>
          <p:nvSpPr>
            <p:cNvPr id="1105" name="power(2,7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power(2,7)</a:t>
              </a:r>
            </a:p>
          </p:txBody>
        </p:sp>
        <p:sp>
          <p:nvSpPr>
            <p:cNvPr id="1106" name="base=2, n=7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n=7,p=?</a:t>
              </a:r>
            </a:p>
          </p:txBody>
        </p:sp>
      </p:grpSp>
      <p:grpSp>
        <p:nvGrpSpPr>
          <p:cNvPr id="1110" name="Group"/>
          <p:cNvGrpSpPr/>
          <p:nvPr/>
        </p:nvGrpSpPr>
        <p:grpSpPr>
          <a:xfrm>
            <a:off x="8530411" y="4396181"/>
            <a:ext cx="3973662" cy="666940"/>
            <a:chOff x="0" y="0"/>
            <a:chExt cx="3973660" cy="666939"/>
          </a:xfrm>
        </p:grpSpPr>
        <p:sp>
          <p:nvSpPr>
            <p:cNvPr id="1108" name="power(2,6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power(2,6)</a:t>
              </a:r>
            </a:p>
          </p:txBody>
        </p:sp>
        <p:sp>
          <p:nvSpPr>
            <p:cNvPr id="1109" name="base=2, n=6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n=6,p=?</a:t>
              </a:r>
            </a:p>
          </p:txBody>
        </p:sp>
      </p:grpSp>
      <p:grpSp>
        <p:nvGrpSpPr>
          <p:cNvPr id="1113" name="Group"/>
          <p:cNvGrpSpPr/>
          <p:nvPr/>
        </p:nvGrpSpPr>
        <p:grpSpPr>
          <a:xfrm>
            <a:off x="8530411" y="5132781"/>
            <a:ext cx="3973662" cy="666940"/>
            <a:chOff x="0" y="0"/>
            <a:chExt cx="3973660" cy="666939"/>
          </a:xfrm>
        </p:grpSpPr>
        <p:sp>
          <p:nvSpPr>
            <p:cNvPr id="1111" name="power(2,5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power(2,5)</a:t>
              </a:r>
            </a:p>
          </p:txBody>
        </p:sp>
        <p:sp>
          <p:nvSpPr>
            <p:cNvPr id="1112" name="base=2, n=5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n=5,p=?</a:t>
              </a:r>
            </a:p>
          </p:txBody>
        </p:sp>
      </p:grpSp>
      <p:grpSp>
        <p:nvGrpSpPr>
          <p:cNvPr id="1116" name="Group"/>
          <p:cNvGrpSpPr/>
          <p:nvPr/>
        </p:nvGrpSpPr>
        <p:grpSpPr>
          <a:xfrm>
            <a:off x="8530411" y="5867678"/>
            <a:ext cx="3973662" cy="666941"/>
            <a:chOff x="0" y="0"/>
            <a:chExt cx="3973660" cy="666939"/>
          </a:xfrm>
        </p:grpSpPr>
        <p:sp>
          <p:nvSpPr>
            <p:cNvPr id="1114" name="power(2,4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power(2,4)</a:t>
              </a:r>
            </a:p>
          </p:txBody>
        </p:sp>
        <p:sp>
          <p:nvSpPr>
            <p:cNvPr id="1115" name="base=2, n=4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n=4,p=?</a:t>
              </a:r>
            </a:p>
          </p:txBody>
        </p:sp>
      </p:grpSp>
      <p:grpSp>
        <p:nvGrpSpPr>
          <p:cNvPr id="1119" name="Group"/>
          <p:cNvGrpSpPr/>
          <p:nvPr/>
        </p:nvGrpSpPr>
        <p:grpSpPr>
          <a:xfrm>
            <a:off x="8530411" y="6590658"/>
            <a:ext cx="3973662" cy="666941"/>
            <a:chOff x="0" y="0"/>
            <a:chExt cx="3973660" cy="666939"/>
          </a:xfrm>
        </p:grpSpPr>
        <p:sp>
          <p:nvSpPr>
            <p:cNvPr id="1117" name="power(2,3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power(2,3)</a:t>
              </a:r>
            </a:p>
          </p:txBody>
        </p:sp>
        <p:sp>
          <p:nvSpPr>
            <p:cNvPr id="1118" name="base=2, n=3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n=3,p=?</a:t>
              </a:r>
            </a:p>
          </p:txBody>
        </p:sp>
      </p:grpSp>
      <p:grpSp>
        <p:nvGrpSpPr>
          <p:cNvPr id="1122" name="Group"/>
          <p:cNvGrpSpPr/>
          <p:nvPr/>
        </p:nvGrpSpPr>
        <p:grpSpPr>
          <a:xfrm>
            <a:off x="8530411" y="7313639"/>
            <a:ext cx="3973662" cy="666941"/>
            <a:chOff x="0" y="0"/>
            <a:chExt cx="3973660" cy="666939"/>
          </a:xfrm>
        </p:grpSpPr>
        <p:sp>
          <p:nvSpPr>
            <p:cNvPr id="1120" name="power(2,2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power(2,2)</a:t>
              </a:r>
            </a:p>
          </p:txBody>
        </p:sp>
        <p:sp>
          <p:nvSpPr>
            <p:cNvPr id="1121" name="base=2, n=2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n=2,p=?</a:t>
              </a:r>
            </a:p>
          </p:txBody>
        </p:sp>
      </p:grpSp>
      <p:grpSp>
        <p:nvGrpSpPr>
          <p:cNvPr id="1125" name="Group"/>
          <p:cNvGrpSpPr/>
          <p:nvPr/>
        </p:nvGrpSpPr>
        <p:grpSpPr>
          <a:xfrm>
            <a:off x="8530411" y="8034956"/>
            <a:ext cx="3973662" cy="666941"/>
            <a:chOff x="0" y="0"/>
            <a:chExt cx="3973660" cy="666939"/>
          </a:xfrm>
        </p:grpSpPr>
        <p:sp>
          <p:nvSpPr>
            <p:cNvPr id="1123" name="power(2,1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power(2,1)</a:t>
              </a:r>
            </a:p>
          </p:txBody>
        </p:sp>
        <p:sp>
          <p:nvSpPr>
            <p:cNvPr id="1124" name="base=2, n=1,p=1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base=2, n=1,p=</a:t>
              </a:r>
              <a:r>
                <a:rPr b="1">
                  <a:solidFill>
                    <a:srgbClr val="FF2600"/>
                  </a:solidFill>
                </a:rPr>
                <a:t>1</a:t>
              </a:r>
            </a:p>
          </p:txBody>
        </p:sp>
      </p:grpSp>
      <p:sp>
        <p:nvSpPr>
          <p:cNvPr id="1126" name="Rectangle"/>
          <p:cNvSpPr/>
          <p:nvPr/>
        </p:nvSpPr>
        <p:spPr>
          <a:xfrm>
            <a:off x="257206" y="4876919"/>
            <a:ext cx="7651108" cy="355601"/>
          </a:xfrm>
          <a:prstGeom prst="rect">
            <a:avLst/>
          </a:prstGeom>
          <a:solidFill>
            <a:srgbClr val="FF2600">
              <a:alpha val="26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2B262F-D2DA-4899-9FDB-77CE008292D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1191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0695 0.039409" pathEditMode="relative">
                                      <p:cBhvr>
                                        <p:cTn id="6" dur="499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5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Functions  [K&amp;R, Chapter 4]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Building blocks for larger programs</a:t>
            </a:r>
            <a:endParaRPr dirty="0"/>
          </a:p>
        </p:txBody>
      </p:sp>
      <p:sp>
        <p:nvSpPr>
          <p:cNvPr id="91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916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917" name="Functions are…."/>
          <p:cNvSpPr txBox="1">
            <a:spLocks noGrp="1"/>
          </p:cNvSpPr>
          <p:nvPr>
            <p:ph type="body" idx="1"/>
          </p:nvPr>
        </p:nvSpPr>
        <p:spPr>
          <a:xfrm>
            <a:off x="884183" y="2330450"/>
            <a:ext cx="11861801" cy="65659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Effective programming requires problem decomposition into manageable pieces</a:t>
            </a:r>
          </a:p>
          <a:p>
            <a:r>
              <a:rPr lang="en-US" dirty="0"/>
              <a:t>A C program is made of functions</a:t>
            </a:r>
          </a:p>
          <a:p>
            <a:pPr lvl="1"/>
            <a:r>
              <a:rPr lang="en-US" dirty="0"/>
              <a:t>Starting from main()</a:t>
            </a:r>
          </a:p>
          <a:p>
            <a:endParaRPr lang="en-US" dirty="0"/>
          </a:p>
        </p:txBody>
      </p:sp>
      <p:sp>
        <p:nvSpPr>
          <p:cNvPr id="7" name="A function is a black box……">
            <a:extLst>
              <a:ext uri="{FF2B5EF4-FFF2-40B4-BE49-F238E27FC236}">
                <a16:creationId xmlns:a16="http://schemas.microsoft.com/office/drawing/2014/main" id="{BE31C8D0-862C-4708-8ACB-3BFFC0A0F569}"/>
              </a:ext>
            </a:extLst>
          </p:cNvPr>
          <p:cNvSpPr txBox="1">
            <a:spLocks/>
          </p:cNvSpPr>
          <p:nvPr/>
        </p:nvSpPr>
        <p:spPr>
          <a:xfrm>
            <a:off x="884183" y="48768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 marL="2032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5461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8890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12319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15748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19177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22606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26035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29464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US" dirty="0"/>
              <a:t>Idealized view: a function is a black box…</a:t>
            </a:r>
          </a:p>
          <a:p>
            <a:pPr lvl="1" hangingPunct="1"/>
            <a:r>
              <a:rPr lang="en-US" dirty="0"/>
              <a:t>It SPECIFIES  </a:t>
            </a:r>
            <a:r>
              <a:rPr lang="en-US" b="1" dirty="0">
                <a:solidFill>
                  <a:srgbClr val="0433FF"/>
                </a:solidFill>
              </a:rPr>
              <a:t>what</a:t>
            </a:r>
            <a:r>
              <a:rPr lang="en-US" dirty="0"/>
              <a:t> the computation will do</a:t>
            </a:r>
          </a:p>
          <a:p>
            <a:pPr lvl="1" hangingPunct="1"/>
            <a:r>
              <a:rPr lang="en-US" dirty="0"/>
              <a:t>It ABSTRACTS AWAY </a:t>
            </a:r>
            <a:r>
              <a:rPr lang="en-US" b="1" dirty="0">
                <a:solidFill>
                  <a:srgbClr val="0433FF"/>
                </a:solidFill>
              </a:rPr>
              <a:t>how</a:t>
            </a:r>
            <a:r>
              <a:rPr lang="en-US" dirty="0"/>
              <a:t> the computational process works</a:t>
            </a:r>
          </a:p>
          <a:p>
            <a:pPr lvl="1" hangingPunct="1"/>
            <a:r>
              <a:rPr lang="en-US" dirty="0"/>
              <a:t>It takes INPUTS</a:t>
            </a:r>
          </a:p>
          <a:p>
            <a:pPr lvl="1" hangingPunct="1"/>
            <a:r>
              <a:rPr lang="en-US" dirty="0"/>
              <a:t>It produces an OUTPUT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D8A670E-2E45-4E32-824A-E86956793464}"/>
              </a:ext>
            </a:extLst>
          </p:cNvPr>
          <p:cNvGrpSpPr/>
          <p:nvPr/>
        </p:nvGrpSpPr>
        <p:grpSpPr>
          <a:xfrm>
            <a:off x="6265636" y="6875504"/>
            <a:ext cx="5942088" cy="2382669"/>
            <a:chOff x="2605349" y="5918921"/>
            <a:chExt cx="7689408" cy="2772682"/>
          </a:xfrm>
        </p:grpSpPr>
        <p:sp>
          <p:nvSpPr>
            <p:cNvPr id="9" name="f">
              <a:extLst>
                <a:ext uri="{FF2B5EF4-FFF2-40B4-BE49-F238E27FC236}">
                  <a16:creationId xmlns:a16="http://schemas.microsoft.com/office/drawing/2014/main" id="{8D0BF21A-72BC-48DA-A6A7-84F634191561}"/>
                </a:ext>
              </a:extLst>
            </p:cNvPr>
            <p:cNvSpPr/>
            <p:nvPr/>
          </p:nvSpPr>
          <p:spPr>
            <a:xfrm>
              <a:off x="5867400" y="5918921"/>
              <a:ext cx="1270000" cy="2772682"/>
            </a:xfrm>
            <a:prstGeom prst="rect">
              <a:avLst/>
            </a:prstGeom>
            <a:solidFill>
              <a:srgbClr val="CBCBCB"/>
            </a:solidFill>
            <a:ln w="25400">
              <a:solidFill>
                <a:srgbClr val="000000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8100" tIns="38100" rIns="38100" bIns="38100" anchor="ctr"/>
            <a:lstStyle>
              <a:lvl1pPr>
                <a:defRPr sz="3400" i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t>f</a:t>
              </a:r>
            </a:p>
          </p:txBody>
        </p:sp>
        <p:sp>
          <p:nvSpPr>
            <p:cNvPr id="10" name="Arrow">
              <a:extLst>
                <a:ext uri="{FF2B5EF4-FFF2-40B4-BE49-F238E27FC236}">
                  <a16:creationId xmlns:a16="http://schemas.microsoft.com/office/drawing/2014/main" id="{E662403C-D326-4C7B-82AA-8D7322947862}"/>
                </a:ext>
              </a:extLst>
            </p:cNvPr>
            <p:cNvSpPr/>
            <p:nvPr/>
          </p:nvSpPr>
          <p:spPr>
            <a:xfrm>
              <a:off x="4584274" y="6345308"/>
              <a:ext cx="1270001" cy="543922"/>
            </a:xfrm>
            <a:prstGeom prst="rightArrow">
              <a:avLst>
                <a:gd name="adj1" fmla="val 32000"/>
                <a:gd name="adj2" fmla="val 106032"/>
              </a:avLst>
            </a:prstGeom>
            <a:blipFill>
              <a:blip r:embed="rId3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 sz="3400"/>
              </a:pPr>
              <a:endParaRPr/>
            </a:p>
          </p:txBody>
        </p:sp>
        <p:sp>
          <p:nvSpPr>
            <p:cNvPr id="11" name="Arrow">
              <a:extLst>
                <a:ext uri="{FF2B5EF4-FFF2-40B4-BE49-F238E27FC236}">
                  <a16:creationId xmlns:a16="http://schemas.microsoft.com/office/drawing/2014/main" id="{4B27CD97-5712-4328-AB24-3A5122FBE0C9}"/>
                </a:ext>
              </a:extLst>
            </p:cNvPr>
            <p:cNvSpPr/>
            <p:nvPr/>
          </p:nvSpPr>
          <p:spPr>
            <a:xfrm>
              <a:off x="4584274" y="7033301"/>
              <a:ext cx="1270001" cy="543922"/>
            </a:xfrm>
            <a:prstGeom prst="rightArrow">
              <a:avLst>
                <a:gd name="adj1" fmla="val 32000"/>
                <a:gd name="adj2" fmla="val 106032"/>
              </a:avLst>
            </a:prstGeom>
            <a:blipFill>
              <a:blip r:embed="rId3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 sz="3400"/>
              </a:pPr>
              <a:endParaRPr/>
            </a:p>
          </p:txBody>
        </p:sp>
        <p:sp>
          <p:nvSpPr>
            <p:cNvPr id="12" name="Arrow">
              <a:extLst>
                <a:ext uri="{FF2B5EF4-FFF2-40B4-BE49-F238E27FC236}">
                  <a16:creationId xmlns:a16="http://schemas.microsoft.com/office/drawing/2014/main" id="{70A3D99C-EB81-4F8A-BBCB-033DD496187A}"/>
                </a:ext>
              </a:extLst>
            </p:cNvPr>
            <p:cNvSpPr/>
            <p:nvPr/>
          </p:nvSpPr>
          <p:spPr>
            <a:xfrm>
              <a:off x="4584274" y="7721294"/>
              <a:ext cx="1270001" cy="543922"/>
            </a:xfrm>
            <a:prstGeom prst="rightArrow">
              <a:avLst>
                <a:gd name="adj1" fmla="val 32000"/>
                <a:gd name="adj2" fmla="val 106032"/>
              </a:avLst>
            </a:prstGeom>
            <a:blipFill>
              <a:blip r:embed="rId3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 sz="3400"/>
              </a:pPr>
              <a:endParaRPr/>
            </a:p>
          </p:txBody>
        </p:sp>
        <p:sp>
          <p:nvSpPr>
            <p:cNvPr id="13" name="Input 1">
              <a:extLst>
                <a:ext uri="{FF2B5EF4-FFF2-40B4-BE49-F238E27FC236}">
                  <a16:creationId xmlns:a16="http://schemas.microsoft.com/office/drawing/2014/main" id="{B07A2953-B565-4704-AFAD-3223C1BD86FB}"/>
                </a:ext>
              </a:extLst>
            </p:cNvPr>
            <p:cNvSpPr txBox="1"/>
            <p:nvPr/>
          </p:nvSpPr>
          <p:spPr>
            <a:xfrm>
              <a:off x="2605349" y="6241513"/>
              <a:ext cx="1638301" cy="70916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dirty="0"/>
                <a:t>Input 1</a:t>
              </a:r>
            </a:p>
          </p:txBody>
        </p:sp>
        <p:sp>
          <p:nvSpPr>
            <p:cNvPr id="14" name="Input 2">
              <a:extLst>
                <a:ext uri="{FF2B5EF4-FFF2-40B4-BE49-F238E27FC236}">
                  <a16:creationId xmlns:a16="http://schemas.microsoft.com/office/drawing/2014/main" id="{6442C0E0-8E50-4812-AA50-01890C3A050D}"/>
                </a:ext>
              </a:extLst>
            </p:cNvPr>
            <p:cNvSpPr txBox="1"/>
            <p:nvPr/>
          </p:nvSpPr>
          <p:spPr>
            <a:xfrm>
              <a:off x="2605349" y="6929506"/>
              <a:ext cx="1638301" cy="70916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dirty="0"/>
                <a:t>Input 2</a:t>
              </a:r>
            </a:p>
          </p:txBody>
        </p:sp>
        <p:sp>
          <p:nvSpPr>
            <p:cNvPr id="15" name="Input 3">
              <a:extLst>
                <a:ext uri="{FF2B5EF4-FFF2-40B4-BE49-F238E27FC236}">
                  <a16:creationId xmlns:a16="http://schemas.microsoft.com/office/drawing/2014/main" id="{E7266E6D-2DCA-482F-A4FB-CF0FB5972179}"/>
                </a:ext>
              </a:extLst>
            </p:cNvPr>
            <p:cNvSpPr txBox="1"/>
            <p:nvPr/>
          </p:nvSpPr>
          <p:spPr>
            <a:xfrm>
              <a:off x="2605350" y="7617499"/>
              <a:ext cx="1638301" cy="70916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dirty="0"/>
                <a:t>Input 3</a:t>
              </a:r>
            </a:p>
          </p:txBody>
        </p:sp>
        <p:sp>
          <p:nvSpPr>
            <p:cNvPr id="16" name="Arrow">
              <a:extLst>
                <a:ext uri="{FF2B5EF4-FFF2-40B4-BE49-F238E27FC236}">
                  <a16:creationId xmlns:a16="http://schemas.microsoft.com/office/drawing/2014/main" id="{ACE7C1FC-8CAB-4A0E-948E-B17A5336594F}"/>
                </a:ext>
              </a:extLst>
            </p:cNvPr>
            <p:cNvSpPr/>
            <p:nvPr/>
          </p:nvSpPr>
          <p:spPr>
            <a:xfrm>
              <a:off x="7141680" y="7033301"/>
              <a:ext cx="1270001" cy="543922"/>
            </a:xfrm>
            <a:prstGeom prst="rightArrow">
              <a:avLst>
                <a:gd name="adj1" fmla="val 32000"/>
                <a:gd name="adj2" fmla="val 106032"/>
              </a:avLst>
            </a:prstGeom>
            <a:blipFill>
              <a:blip r:embed="rId4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 sz="3400"/>
              </a:pPr>
              <a:endParaRPr/>
            </a:p>
          </p:txBody>
        </p:sp>
        <p:sp>
          <p:nvSpPr>
            <p:cNvPr id="17" name="Output">
              <a:extLst>
                <a:ext uri="{FF2B5EF4-FFF2-40B4-BE49-F238E27FC236}">
                  <a16:creationId xmlns:a16="http://schemas.microsoft.com/office/drawing/2014/main" id="{B7B042AB-E74C-4C68-A366-5F8046D37290}"/>
                </a:ext>
              </a:extLst>
            </p:cNvPr>
            <p:cNvSpPr txBox="1"/>
            <p:nvPr/>
          </p:nvSpPr>
          <p:spPr>
            <a:xfrm>
              <a:off x="8666108" y="6924886"/>
              <a:ext cx="1628649" cy="70916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dirty="0"/>
                <a:t>Output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C621A-8C09-4146-A037-2C67A425272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Context In Pi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</a:t>
            </a:r>
            <a:endParaRPr dirty="0"/>
          </a:p>
        </p:txBody>
      </p:sp>
      <p:sp>
        <p:nvSpPr>
          <p:cNvPr id="112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130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132" name="#include &lt;stdio.h&gt;…"/>
          <p:cNvSpPr txBox="1"/>
          <p:nvPr/>
        </p:nvSpPr>
        <p:spPr>
          <a:xfrm>
            <a:off x="277242" y="2425699"/>
            <a:ext cx="7636436" cy="63627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#include &lt;stdio.h&gt;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power(</a:t>
            </a: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88E95"/>
                </a:solidFill>
              </a:rPr>
              <a:t>base</a:t>
            </a:r>
            <a:r>
              <a:t>,</a:t>
            </a: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88E95"/>
                </a:solidFill>
              </a:rPr>
              <a:t>n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D7601B"/>
                </a:solidFill>
              </a:rPr>
              <a:t>if</a:t>
            </a:r>
            <a:r>
              <a:t> </a:t>
            </a:r>
            <a:r>
              <a:rPr>
                <a:solidFill>
                  <a:srgbClr val="6A8188"/>
                </a:solidFill>
              </a:rPr>
              <a:t>(</a:t>
            </a:r>
            <a:r>
              <a:rPr>
                <a:solidFill>
                  <a:srgbClr val="788E95"/>
                </a:solidFill>
              </a:rPr>
              <a:t>n</a:t>
            </a:r>
            <a:r>
              <a:rPr>
                <a:solidFill>
                  <a:srgbClr val="6A8188"/>
                </a:solidFill>
              </a:rPr>
              <a:t>==</a:t>
            </a:r>
            <a:r>
              <a:rPr>
                <a:solidFill>
                  <a:srgbClr val="E5493D"/>
                </a:solidFill>
              </a:rPr>
              <a:t>0</a:t>
            </a:r>
            <a:r>
              <a:rPr>
                <a:solidFill>
                  <a:srgbClr val="6A8188"/>
                </a:solidFill>
              </a:rPr>
              <a:t>)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t> </a:t>
            </a:r>
            <a:r>
              <a:rPr>
                <a:solidFill>
                  <a:srgbClr val="E5493D"/>
                </a:solidFill>
              </a:rPr>
              <a:t>1</a:t>
            </a:r>
            <a:r>
              <a:rPr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else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A8188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96A700"/>
                </a:solidFill>
              </a:rPr>
              <a:t>int</a:t>
            </a:r>
            <a:r>
              <a:t> </a:t>
            </a:r>
            <a:r>
              <a:rPr>
                <a:solidFill>
                  <a:srgbClr val="788E95"/>
                </a:solidFill>
              </a:rPr>
              <a:t>p</a:t>
            </a:r>
            <a:r>
              <a:t> </a:t>
            </a:r>
            <a:r>
              <a:rPr>
                <a:solidFill>
                  <a:srgbClr val="6A8188"/>
                </a:solidFill>
              </a:rPr>
              <a:t>=</a:t>
            </a:r>
            <a:r>
              <a:t> </a:t>
            </a:r>
            <a:r>
              <a:rPr>
                <a:solidFill>
                  <a:srgbClr val="6A8188"/>
                </a:solidFill>
              </a:rPr>
              <a:t>power(</a:t>
            </a:r>
            <a:r>
              <a:rPr>
                <a:solidFill>
                  <a:srgbClr val="788E95"/>
                </a:solidFill>
              </a:rPr>
              <a:t>base</a:t>
            </a:r>
            <a:r>
              <a:rPr>
                <a:solidFill>
                  <a:srgbClr val="6A8188"/>
                </a:solidFill>
              </a:rPr>
              <a:t>,</a:t>
            </a:r>
            <a:r>
              <a:rPr>
                <a:solidFill>
                  <a:srgbClr val="788E95"/>
                </a:solidFill>
              </a:rPr>
              <a:t>n</a:t>
            </a:r>
            <a:r>
              <a:rPr>
                <a:solidFill>
                  <a:srgbClr val="6A8188"/>
                </a:solidFill>
              </a:rPr>
              <a:t>-</a:t>
            </a:r>
            <a:r>
              <a:rPr>
                <a:solidFill>
                  <a:srgbClr val="E5493D"/>
                </a:solidFill>
              </a:rPr>
              <a:t>1</a:t>
            </a:r>
            <a:r>
              <a:rPr>
                <a:solidFill>
                  <a:srgbClr val="6A8188"/>
                </a:solidFill>
              </a:rPr>
              <a:t>);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t> </a:t>
            </a:r>
            <a:r>
              <a:rPr>
                <a:solidFill>
                  <a:srgbClr val="788E95"/>
                </a:solidFill>
              </a:rPr>
              <a:t>base</a:t>
            </a:r>
            <a:r>
              <a:t> </a:t>
            </a:r>
            <a:r>
              <a:rPr>
                <a:solidFill>
                  <a:srgbClr val="6A8188"/>
                </a:solidFill>
              </a:rPr>
              <a:t>*</a:t>
            </a:r>
            <a:r>
              <a:t> </a:t>
            </a:r>
            <a:r>
              <a:rPr>
                <a:solidFill>
                  <a:srgbClr val="788E95"/>
                </a:solidFill>
              </a:rPr>
              <a:t>p</a:t>
            </a:r>
            <a:r>
              <a:rPr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6A8188"/>
                </a:solidFill>
              </a:rPr>
              <a:t>}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main(int argc,char* argv[])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rPr>
                <a:solidFill>
                  <a:srgbClr val="6A8188"/>
                </a:solidFill>
              </a:rPr>
              <a:t>printf(</a:t>
            </a:r>
            <a:r>
              <a:t>"%d^%d = %d</a:t>
            </a:r>
            <a:r>
              <a:rPr>
                <a:solidFill>
                  <a:srgbClr val="7F87CF"/>
                </a:solidFill>
              </a:rPr>
              <a:t>\n</a:t>
            </a:r>
            <a:r>
              <a:t>"</a:t>
            </a:r>
            <a:r>
              <a:rPr>
                <a:solidFill>
                  <a:srgbClr val="6A8188"/>
                </a:solidFill>
              </a:rPr>
              <a:t>,</a:t>
            </a:r>
            <a:r>
              <a:t>2</a:t>
            </a:r>
            <a:r>
              <a:rPr>
                <a:solidFill>
                  <a:srgbClr val="6A8188"/>
                </a:solidFill>
              </a:rPr>
              <a:t>,</a:t>
            </a:r>
            <a:r>
              <a:t>8</a:t>
            </a:r>
            <a:r>
              <a:rPr>
                <a:solidFill>
                  <a:srgbClr val="6A8188"/>
                </a:solidFill>
              </a:rPr>
              <a:t>,power(</a:t>
            </a:r>
            <a:r>
              <a:t>2</a:t>
            </a:r>
            <a:r>
              <a:rPr>
                <a:solidFill>
                  <a:srgbClr val="6A8188"/>
                </a:solidFill>
              </a:rPr>
              <a:t>,</a:t>
            </a:r>
            <a:r>
              <a:t>8</a:t>
            </a:r>
            <a:r>
              <a:rPr>
                <a:solidFill>
                  <a:srgbClr val="6A8188"/>
                </a:solidFill>
              </a:rPr>
              <a:t>));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493D"/>
                </a:solidFill>
              </a:rPr>
              <a:t>0</a:t>
            </a:r>
            <a:r>
              <a:rPr>
                <a:solidFill>
                  <a:srgbClr val="6A8188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33" name="main"/>
          <p:cNvSpPr/>
          <p:nvPr/>
        </p:nvSpPr>
        <p:spPr>
          <a:xfrm>
            <a:off x="8530411" y="2365633"/>
            <a:ext cx="3973662" cy="558738"/>
          </a:xfrm>
          <a:prstGeom prst="roundRect">
            <a:avLst>
              <a:gd name="adj" fmla="val 34095"/>
            </a:avLst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>
            <a:lvl1pPr algn="r">
              <a:defRPr sz="2600"/>
            </a:lvl1pPr>
          </a:lstStyle>
          <a:p>
            <a:r>
              <a:t>main</a:t>
            </a:r>
          </a:p>
        </p:txBody>
      </p:sp>
      <p:sp>
        <p:nvSpPr>
          <p:cNvPr id="1134" name="argc=1,argv=…"/>
          <p:cNvSpPr txBox="1"/>
          <p:nvPr/>
        </p:nvSpPr>
        <p:spPr>
          <a:xfrm>
            <a:off x="8641050" y="2454501"/>
            <a:ext cx="218032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argc=1,argv=…</a:t>
            </a:r>
          </a:p>
        </p:txBody>
      </p:sp>
      <p:grpSp>
        <p:nvGrpSpPr>
          <p:cNvPr id="1137" name="Group"/>
          <p:cNvGrpSpPr/>
          <p:nvPr/>
        </p:nvGrpSpPr>
        <p:grpSpPr>
          <a:xfrm>
            <a:off x="8530411" y="2965288"/>
            <a:ext cx="3973662" cy="666940"/>
            <a:chOff x="0" y="0"/>
            <a:chExt cx="3973660" cy="666939"/>
          </a:xfrm>
        </p:grpSpPr>
        <p:sp>
          <p:nvSpPr>
            <p:cNvPr id="1135" name="power(2,8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power(2,8)</a:t>
              </a:r>
            </a:p>
          </p:txBody>
        </p:sp>
        <p:sp>
          <p:nvSpPr>
            <p:cNvPr id="1136" name="base=2, n=8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n=8,p=?</a:t>
              </a:r>
            </a:p>
          </p:txBody>
        </p:sp>
      </p:grpSp>
      <p:grpSp>
        <p:nvGrpSpPr>
          <p:cNvPr id="1140" name="Group"/>
          <p:cNvGrpSpPr/>
          <p:nvPr/>
        </p:nvGrpSpPr>
        <p:grpSpPr>
          <a:xfrm>
            <a:off x="8530411" y="3674903"/>
            <a:ext cx="3973662" cy="666940"/>
            <a:chOff x="0" y="0"/>
            <a:chExt cx="3973660" cy="666939"/>
          </a:xfrm>
        </p:grpSpPr>
        <p:sp>
          <p:nvSpPr>
            <p:cNvPr id="1138" name="power(2,7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power(2,7)</a:t>
              </a:r>
            </a:p>
          </p:txBody>
        </p:sp>
        <p:sp>
          <p:nvSpPr>
            <p:cNvPr id="1139" name="base=2, n=7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n=7,p=?</a:t>
              </a:r>
            </a:p>
          </p:txBody>
        </p:sp>
      </p:grpSp>
      <p:grpSp>
        <p:nvGrpSpPr>
          <p:cNvPr id="1143" name="Group"/>
          <p:cNvGrpSpPr/>
          <p:nvPr/>
        </p:nvGrpSpPr>
        <p:grpSpPr>
          <a:xfrm>
            <a:off x="8530411" y="4396181"/>
            <a:ext cx="3973662" cy="666940"/>
            <a:chOff x="0" y="0"/>
            <a:chExt cx="3973660" cy="666939"/>
          </a:xfrm>
        </p:grpSpPr>
        <p:sp>
          <p:nvSpPr>
            <p:cNvPr id="1141" name="power(2,6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power(2,6)</a:t>
              </a:r>
            </a:p>
          </p:txBody>
        </p:sp>
        <p:sp>
          <p:nvSpPr>
            <p:cNvPr id="1142" name="base=2, n=6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n=6,p=?</a:t>
              </a:r>
            </a:p>
          </p:txBody>
        </p:sp>
      </p:grpSp>
      <p:grpSp>
        <p:nvGrpSpPr>
          <p:cNvPr id="1146" name="Group"/>
          <p:cNvGrpSpPr/>
          <p:nvPr/>
        </p:nvGrpSpPr>
        <p:grpSpPr>
          <a:xfrm>
            <a:off x="8530411" y="5132781"/>
            <a:ext cx="3973662" cy="666940"/>
            <a:chOff x="0" y="0"/>
            <a:chExt cx="3973660" cy="666939"/>
          </a:xfrm>
        </p:grpSpPr>
        <p:sp>
          <p:nvSpPr>
            <p:cNvPr id="1144" name="power(2,5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power(2,5)</a:t>
              </a:r>
            </a:p>
          </p:txBody>
        </p:sp>
        <p:sp>
          <p:nvSpPr>
            <p:cNvPr id="1145" name="base=2, n=5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n=5,p=?</a:t>
              </a:r>
            </a:p>
          </p:txBody>
        </p:sp>
      </p:grpSp>
      <p:grpSp>
        <p:nvGrpSpPr>
          <p:cNvPr id="1149" name="Group"/>
          <p:cNvGrpSpPr/>
          <p:nvPr/>
        </p:nvGrpSpPr>
        <p:grpSpPr>
          <a:xfrm>
            <a:off x="8530411" y="5867678"/>
            <a:ext cx="3973662" cy="666941"/>
            <a:chOff x="0" y="0"/>
            <a:chExt cx="3973660" cy="666939"/>
          </a:xfrm>
        </p:grpSpPr>
        <p:sp>
          <p:nvSpPr>
            <p:cNvPr id="1147" name="power(2,4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power(2,4)</a:t>
              </a:r>
            </a:p>
          </p:txBody>
        </p:sp>
        <p:sp>
          <p:nvSpPr>
            <p:cNvPr id="1148" name="base=2, n=4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n=4,p=?</a:t>
              </a:r>
            </a:p>
          </p:txBody>
        </p:sp>
      </p:grpSp>
      <p:grpSp>
        <p:nvGrpSpPr>
          <p:cNvPr id="1152" name="Group"/>
          <p:cNvGrpSpPr/>
          <p:nvPr/>
        </p:nvGrpSpPr>
        <p:grpSpPr>
          <a:xfrm>
            <a:off x="8530411" y="6590658"/>
            <a:ext cx="3973662" cy="666941"/>
            <a:chOff x="0" y="0"/>
            <a:chExt cx="3973660" cy="666939"/>
          </a:xfrm>
        </p:grpSpPr>
        <p:sp>
          <p:nvSpPr>
            <p:cNvPr id="1150" name="power(2,3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power(2,3)</a:t>
              </a:r>
            </a:p>
          </p:txBody>
        </p:sp>
        <p:sp>
          <p:nvSpPr>
            <p:cNvPr id="1151" name="base=2, n=3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n=3,p=?</a:t>
              </a:r>
            </a:p>
          </p:txBody>
        </p:sp>
      </p:grpSp>
      <p:grpSp>
        <p:nvGrpSpPr>
          <p:cNvPr id="1155" name="Group"/>
          <p:cNvGrpSpPr/>
          <p:nvPr/>
        </p:nvGrpSpPr>
        <p:grpSpPr>
          <a:xfrm>
            <a:off x="8530411" y="7313639"/>
            <a:ext cx="3973662" cy="666941"/>
            <a:chOff x="0" y="0"/>
            <a:chExt cx="3973660" cy="666939"/>
          </a:xfrm>
        </p:grpSpPr>
        <p:sp>
          <p:nvSpPr>
            <p:cNvPr id="1153" name="power(2,2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power(2,2)</a:t>
              </a:r>
            </a:p>
          </p:txBody>
        </p:sp>
        <p:sp>
          <p:nvSpPr>
            <p:cNvPr id="1154" name="base=2, n=2,p=2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base=2, n=2,p=</a:t>
              </a:r>
              <a:r>
                <a:rPr b="1">
                  <a:solidFill>
                    <a:srgbClr val="FF2600"/>
                  </a:solidFill>
                </a:rPr>
                <a:t>2</a:t>
              </a:r>
            </a:p>
          </p:txBody>
        </p:sp>
      </p:grpSp>
      <p:sp>
        <p:nvSpPr>
          <p:cNvPr id="1156" name="Rectangle"/>
          <p:cNvSpPr/>
          <p:nvPr/>
        </p:nvSpPr>
        <p:spPr>
          <a:xfrm>
            <a:off x="257206" y="4879490"/>
            <a:ext cx="7651108" cy="355601"/>
          </a:xfrm>
          <a:prstGeom prst="rect">
            <a:avLst/>
          </a:prstGeom>
          <a:solidFill>
            <a:srgbClr val="FF2600">
              <a:alpha val="26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45F27B-F7AB-4610-A06A-96F0A147511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8019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0695 0.039409" pathEditMode="relative">
                                      <p:cBhvr>
                                        <p:cTn id="6" dur="500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5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Context In Pi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</a:t>
            </a:r>
            <a:endParaRPr dirty="0"/>
          </a:p>
        </p:txBody>
      </p:sp>
      <p:sp>
        <p:nvSpPr>
          <p:cNvPr id="115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160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162" name="#include &lt;stdio.h&gt;…"/>
          <p:cNvSpPr txBox="1"/>
          <p:nvPr/>
        </p:nvSpPr>
        <p:spPr>
          <a:xfrm>
            <a:off x="277242" y="2425699"/>
            <a:ext cx="7636436" cy="63627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#include &lt;stdio.h&gt;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power(</a:t>
            </a: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88E95"/>
                </a:solidFill>
              </a:rPr>
              <a:t>base</a:t>
            </a:r>
            <a:r>
              <a:t>,</a:t>
            </a: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88E95"/>
                </a:solidFill>
              </a:rPr>
              <a:t>n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D7601B"/>
                </a:solidFill>
              </a:rPr>
              <a:t>if</a:t>
            </a:r>
            <a:r>
              <a:t> </a:t>
            </a:r>
            <a:r>
              <a:rPr>
                <a:solidFill>
                  <a:srgbClr val="6A8188"/>
                </a:solidFill>
              </a:rPr>
              <a:t>(</a:t>
            </a:r>
            <a:r>
              <a:rPr>
                <a:solidFill>
                  <a:srgbClr val="788E95"/>
                </a:solidFill>
              </a:rPr>
              <a:t>n</a:t>
            </a:r>
            <a:r>
              <a:rPr>
                <a:solidFill>
                  <a:srgbClr val="6A8188"/>
                </a:solidFill>
              </a:rPr>
              <a:t>==</a:t>
            </a:r>
            <a:r>
              <a:rPr>
                <a:solidFill>
                  <a:srgbClr val="E5493D"/>
                </a:solidFill>
              </a:rPr>
              <a:t>0</a:t>
            </a:r>
            <a:r>
              <a:rPr>
                <a:solidFill>
                  <a:srgbClr val="6A8188"/>
                </a:solidFill>
              </a:rPr>
              <a:t>)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t> </a:t>
            </a:r>
            <a:r>
              <a:rPr>
                <a:solidFill>
                  <a:srgbClr val="E5493D"/>
                </a:solidFill>
              </a:rPr>
              <a:t>1</a:t>
            </a:r>
            <a:r>
              <a:rPr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else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A8188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96A700"/>
                </a:solidFill>
              </a:rPr>
              <a:t>int</a:t>
            </a:r>
            <a:r>
              <a:t> </a:t>
            </a:r>
            <a:r>
              <a:rPr>
                <a:solidFill>
                  <a:srgbClr val="788E95"/>
                </a:solidFill>
              </a:rPr>
              <a:t>p</a:t>
            </a:r>
            <a:r>
              <a:t> </a:t>
            </a:r>
            <a:r>
              <a:rPr>
                <a:solidFill>
                  <a:srgbClr val="6A8188"/>
                </a:solidFill>
              </a:rPr>
              <a:t>=</a:t>
            </a:r>
            <a:r>
              <a:t> </a:t>
            </a:r>
            <a:r>
              <a:rPr>
                <a:solidFill>
                  <a:srgbClr val="6A8188"/>
                </a:solidFill>
              </a:rPr>
              <a:t>power(</a:t>
            </a:r>
            <a:r>
              <a:rPr>
                <a:solidFill>
                  <a:srgbClr val="788E95"/>
                </a:solidFill>
              </a:rPr>
              <a:t>base</a:t>
            </a:r>
            <a:r>
              <a:rPr>
                <a:solidFill>
                  <a:srgbClr val="6A8188"/>
                </a:solidFill>
              </a:rPr>
              <a:t>,</a:t>
            </a:r>
            <a:r>
              <a:rPr>
                <a:solidFill>
                  <a:srgbClr val="788E95"/>
                </a:solidFill>
              </a:rPr>
              <a:t>n</a:t>
            </a:r>
            <a:r>
              <a:rPr>
                <a:solidFill>
                  <a:srgbClr val="6A8188"/>
                </a:solidFill>
              </a:rPr>
              <a:t>-</a:t>
            </a:r>
            <a:r>
              <a:rPr>
                <a:solidFill>
                  <a:srgbClr val="E5493D"/>
                </a:solidFill>
              </a:rPr>
              <a:t>1</a:t>
            </a:r>
            <a:r>
              <a:rPr>
                <a:solidFill>
                  <a:srgbClr val="6A8188"/>
                </a:solidFill>
              </a:rPr>
              <a:t>);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t> </a:t>
            </a:r>
            <a:r>
              <a:rPr>
                <a:solidFill>
                  <a:srgbClr val="788E95"/>
                </a:solidFill>
              </a:rPr>
              <a:t>base</a:t>
            </a:r>
            <a:r>
              <a:t> </a:t>
            </a:r>
            <a:r>
              <a:rPr>
                <a:solidFill>
                  <a:srgbClr val="6A8188"/>
                </a:solidFill>
              </a:rPr>
              <a:t>*</a:t>
            </a:r>
            <a:r>
              <a:t> </a:t>
            </a:r>
            <a:r>
              <a:rPr>
                <a:solidFill>
                  <a:srgbClr val="788E95"/>
                </a:solidFill>
              </a:rPr>
              <a:t>p</a:t>
            </a:r>
            <a:r>
              <a:rPr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6A8188"/>
                </a:solidFill>
              </a:rPr>
              <a:t>}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main(int argc,char* argv[])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rPr>
                <a:solidFill>
                  <a:srgbClr val="6A8188"/>
                </a:solidFill>
              </a:rPr>
              <a:t>printf(</a:t>
            </a:r>
            <a:r>
              <a:t>"%d^%d = %d</a:t>
            </a:r>
            <a:r>
              <a:rPr>
                <a:solidFill>
                  <a:srgbClr val="7F87CF"/>
                </a:solidFill>
              </a:rPr>
              <a:t>\n</a:t>
            </a:r>
            <a:r>
              <a:t>"</a:t>
            </a:r>
            <a:r>
              <a:rPr>
                <a:solidFill>
                  <a:srgbClr val="6A8188"/>
                </a:solidFill>
              </a:rPr>
              <a:t>,</a:t>
            </a:r>
            <a:r>
              <a:t>2</a:t>
            </a:r>
            <a:r>
              <a:rPr>
                <a:solidFill>
                  <a:srgbClr val="6A8188"/>
                </a:solidFill>
              </a:rPr>
              <a:t>,</a:t>
            </a:r>
            <a:r>
              <a:t>8</a:t>
            </a:r>
            <a:r>
              <a:rPr>
                <a:solidFill>
                  <a:srgbClr val="6A8188"/>
                </a:solidFill>
              </a:rPr>
              <a:t>,power(</a:t>
            </a:r>
            <a:r>
              <a:t>2</a:t>
            </a:r>
            <a:r>
              <a:rPr>
                <a:solidFill>
                  <a:srgbClr val="6A8188"/>
                </a:solidFill>
              </a:rPr>
              <a:t>,</a:t>
            </a:r>
            <a:r>
              <a:t>8</a:t>
            </a:r>
            <a:r>
              <a:rPr>
                <a:solidFill>
                  <a:srgbClr val="6A8188"/>
                </a:solidFill>
              </a:rPr>
              <a:t>));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493D"/>
                </a:solidFill>
              </a:rPr>
              <a:t>0</a:t>
            </a:r>
            <a:r>
              <a:rPr>
                <a:solidFill>
                  <a:srgbClr val="6A8188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63" name="main"/>
          <p:cNvSpPr/>
          <p:nvPr/>
        </p:nvSpPr>
        <p:spPr>
          <a:xfrm>
            <a:off x="8530411" y="2365633"/>
            <a:ext cx="3973662" cy="558738"/>
          </a:xfrm>
          <a:prstGeom prst="roundRect">
            <a:avLst>
              <a:gd name="adj" fmla="val 34095"/>
            </a:avLst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>
            <a:lvl1pPr algn="r">
              <a:defRPr sz="2600"/>
            </a:lvl1pPr>
          </a:lstStyle>
          <a:p>
            <a:r>
              <a:t>main</a:t>
            </a:r>
          </a:p>
        </p:txBody>
      </p:sp>
      <p:sp>
        <p:nvSpPr>
          <p:cNvPr id="1164" name="argc=1,argv=…"/>
          <p:cNvSpPr txBox="1"/>
          <p:nvPr/>
        </p:nvSpPr>
        <p:spPr>
          <a:xfrm>
            <a:off x="8641050" y="2454501"/>
            <a:ext cx="218032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argc=1,argv=…</a:t>
            </a:r>
          </a:p>
        </p:txBody>
      </p:sp>
      <p:grpSp>
        <p:nvGrpSpPr>
          <p:cNvPr id="1167" name="Group"/>
          <p:cNvGrpSpPr/>
          <p:nvPr/>
        </p:nvGrpSpPr>
        <p:grpSpPr>
          <a:xfrm>
            <a:off x="8530411" y="2965288"/>
            <a:ext cx="3973662" cy="666940"/>
            <a:chOff x="0" y="0"/>
            <a:chExt cx="3973660" cy="666939"/>
          </a:xfrm>
        </p:grpSpPr>
        <p:sp>
          <p:nvSpPr>
            <p:cNvPr id="1165" name="power(2,8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power(2,8)</a:t>
              </a:r>
            </a:p>
          </p:txBody>
        </p:sp>
        <p:sp>
          <p:nvSpPr>
            <p:cNvPr id="1166" name="base=2, n=8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n=8,p=?</a:t>
              </a:r>
            </a:p>
          </p:txBody>
        </p:sp>
      </p:grpSp>
      <p:grpSp>
        <p:nvGrpSpPr>
          <p:cNvPr id="1170" name="Group"/>
          <p:cNvGrpSpPr/>
          <p:nvPr/>
        </p:nvGrpSpPr>
        <p:grpSpPr>
          <a:xfrm>
            <a:off x="8530411" y="3674903"/>
            <a:ext cx="3973662" cy="666940"/>
            <a:chOff x="0" y="0"/>
            <a:chExt cx="3973660" cy="666939"/>
          </a:xfrm>
        </p:grpSpPr>
        <p:sp>
          <p:nvSpPr>
            <p:cNvPr id="1168" name="power(2,7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power(2,7)</a:t>
              </a:r>
            </a:p>
          </p:txBody>
        </p:sp>
        <p:sp>
          <p:nvSpPr>
            <p:cNvPr id="1169" name="base=2, n=7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n=7,p=?</a:t>
              </a:r>
            </a:p>
          </p:txBody>
        </p:sp>
      </p:grpSp>
      <p:grpSp>
        <p:nvGrpSpPr>
          <p:cNvPr id="1173" name="Group"/>
          <p:cNvGrpSpPr/>
          <p:nvPr/>
        </p:nvGrpSpPr>
        <p:grpSpPr>
          <a:xfrm>
            <a:off x="8530411" y="4396181"/>
            <a:ext cx="3973662" cy="666940"/>
            <a:chOff x="0" y="0"/>
            <a:chExt cx="3973660" cy="666939"/>
          </a:xfrm>
        </p:grpSpPr>
        <p:sp>
          <p:nvSpPr>
            <p:cNvPr id="1171" name="power(2,6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power(2,6)</a:t>
              </a:r>
            </a:p>
          </p:txBody>
        </p:sp>
        <p:sp>
          <p:nvSpPr>
            <p:cNvPr id="1172" name="base=2, n=6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n=6,p=?</a:t>
              </a:r>
            </a:p>
          </p:txBody>
        </p:sp>
      </p:grpSp>
      <p:grpSp>
        <p:nvGrpSpPr>
          <p:cNvPr id="1176" name="Group"/>
          <p:cNvGrpSpPr/>
          <p:nvPr/>
        </p:nvGrpSpPr>
        <p:grpSpPr>
          <a:xfrm>
            <a:off x="8530411" y="5132781"/>
            <a:ext cx="3973662" cy="666940"/>
            <a:chOff x="0" y="0"/>
            <a:chExt cx="3973660" cy="666939"/>
          </a:xfrm>
        </p:grpSpPr>
        <p:sp>
          <p:nvSpPr>
            <p:cNvPr id="1174" name="power(2,5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power(2,5)</a:t>
              </a:r>
            </a:p>
          </p:txBody>
        </p:sp>
        <p:sp>
          <p:nvSpPr>
            <p:cNvPr id="1175" name="base=2, n=5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n=5,p=?</a:t>
              </a:r>
            </a:p>
          </p:txBody>
        </p:sp>
      </p:grpSp>
      <p:grpSp>
        <p:nvGrpSpPr>
          <p:cNvPr id="1179" name="Group"/>
          <p:cNvGrpSpPr/>
          <p:nvPr/>
        </p:nvGrpSpPr>
        <p:grpSpPr>
          <a:xfrm>
            <a:off x="8530411" y="5867678"/>
            <a:ext cx="3973662" cy="666941"/>
            <a:chOff x="0" y="0"/>
            <a:chExt cx="3973660" cy="666939"/>
          </a:xfrm>
        </p:grpSpPr>
        <p:sp>
          <p:nvSpPr>
            <p:cNvPr id="1177" name="power(2,4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power(2,4)</a:t>
              </a:r>
            </a:p>
          </p:txBody>
        </p:sp>
        <p:sp>
          <p:nvSpPr>
            <p:cNvPr id="1178" name="base=2, n=4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n=4,p=?</a:t>
              </a:r>
            </a:p>
          </p:txBody>
        </p:sp>
      </p:grpSp>
      <p:grpSp>
        <p:nvGrpSpPr>
          <p:cNvPr id="1182" name="Group"/>
          <p:cNvGrpSpPr/>
          <p:nvPr/>
        </p:nvGrpSpPr>
        <p:grpSpPr>
          <a:xfrm>
            <a:off x="8530411" y="6590658"/>
            <a:ext cx="3973662" cy="666941"/>
            <a:chOff x="0" y="0"/>
            <a:chExt cx="3973660" cy="666939"/>
          </a:xfrm>
        </p:grpSpPr>
        <p:sp>
          <p:nvSpPr>
            <p:cNvPr id="1180" name="power(2,3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power(2,3)</a:t>
              </a:r>
            </a:p>
          </p:txBody>
        </p:sp>
        <p:sp>
          <p:nvSpPr>
            <p:cNvPr id="1181" name="base=2, n=3,p=4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base=2, n=3,p=</a:t>
              </a:r>
              <a:r>
                <a:rPr b="1">
                  <a:solidFill>
                    <a:srgbClr val="FF2600"/>
                  </a:solidFill>
                </a:rPr>
                <a:t>4</a:t>
              </a:r>
            </a:p>
          </p:txBody>
        </p:sp>
      </p:grpSp>
      <p:sp>
        <p:nvSpPr>
          <p:cNvPr id="1183" name="Rectangle"/>
          <p:cNvSpPr/>
          <p:nvPr/>
        </p:nvSpPr>
        <p:spPr>
          <a:xfrm>
            <a:off x="257206" y="4885321"/>
            <a:ext cx="7651108" cy="355601"/>
          </a:xfrm>
          <a:prstGeom prst="rect">
            <a:avLst/>
          </a:prstGeom>
          <a:solidFill>
            <a:srgbClr val="FF2600">
              <a:alpha val="26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8A7BB3-A91D-48BA-A7B6-8DB21323C6F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4769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0695 0.039409" pathEditMode="relative">
                                      <p:cBhvr>
                                        <p:cTn id="6" dur="1000" fill="hold"/>
                                        <p:tgtEl>
                                          <p:spTgt spid="1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2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Context In Pi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</a:t>
            </a:r>
            <a:endParaRPr dirty="0"/>
          </a:p>
        </p:txBody>
      </p:sp>
      <p:sp>
        <p:nvSpPr>
          <p:cNvPr id="118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187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189" name="#include &lt;stdio.h&gt;…"/>
          <p:cNvSpPr txBox="1"/>
          <p:nvPr/>
        </p:nvSpPr>
        <p:spPr>
          <a:xfrm>
            <a:off x="277242" y="2425699"/>
            <a:ext cx="7636436" cy="63627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#include &lt;stdio.h&gt;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power(</a:t>
            </a: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88E95"/>
                </a:solidFill>
              </a:rPr>
              <a:t>base</a:t>
            </a:r>
            <a:r>
              <a:t>,</a:t>
            </a: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88E95"/>
                </a:solidFill>
              </a:rPr>
              <a:t>n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D7601B"/>
                </a:solidFill>
              </a:rPr>
              <a:t>if</a:t>
            </a:r>
            <a:r>
              <a:t> </a:t>
            </a:r>
            <a:r>
              <a:rPr>
                <a:solidFill>
                  <a:srgbClr val="6A8188"/>
                </a:solidFill>
              </a:rPr>
              <a:t>(</a:t>
            </a:r>
            <a:r>
              <a:rPr>
                <a:solidFill>
                  <a:srgbClr val="788E95"/>
                </a:solidFill>
              </a:rPr>
              <a:t>n</a:t>
            </a:r>
            <a:r>
              <a:rPr>
                <a:solidFill>
                  <a:srgbClr val="6A8188"/>
                </a:solidFill>
              </a:rPr>
              <a:t>==</a:t>
            </a:r>
            <a:r>
              <a:rPr>
                <a:solidFill>
                  <a:srgbClr val="E5493D"/>
                </a:solidFill>
              </a:rPr>
              <a:t>0</a:t>
            </a:r>
            <a:r>
              <a:rPr>
                <a:solidFill>
                  <a:srgbClr val="6A8188"/>
                </a:solidFill>
              </a:rPr>
              <a:t>)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t> </a:t>
            </a:r>
            <a:r>
              <a:rPr>
                <a:solidFill>
                  <a:srgbClr val="E5493D"/>
                </a:solidFill>
              </a:rPr>
              <a:t>1</a:t>
            </a:r>
            <a:r>
              <a:rPr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else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A8188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96A700"/>
                </a:solidFill>
              </a:rPr>
              <a:t>int</a:t>
            </a:r>
            <a:r>
              <a:t> </a:t>
            </a:r>
            <a:r>
              <a:rPr>
                <a:solidFill>
                  <a:srgbClr val="788E95"/>
                </a:solidFill>
              </a:rPr>
              <a:t>p</a:t>
            </a:r>
            <a:r>
              <a:t> </a:t>
            </a:r>
            <a:r>
              <a:rPr>
                <a:solidFill>
                  <a:srgbClr val="6A8188"/>
                </a:solidFill>
              </a:rPr>
              <a:t>=</a:t>
            </a:r>
            <a:r>
              <a:t> </a:t>
            </a:r>
            <a:r>
              <a:rPr>
                <a:solidFill>
                  <a:srgbClr val="6A8188"/>
                </a:solidFill>
              </a:rPr>
              <a:t>power(</a:t>
            </a:r>
            <a:r>
              <a:rPr>
                <a:solidFill>
                  <a:srgbClr val="788E95"/>
                </a:solidFill>
              </a:rPr>
              <a:t>base</a:t>
            </a:r>
            <a:r>
              <a:rPr>
                <a:solidFill>
                  <a:srgbClr val="6A8188"/>
                </a:solidFill>
              </a:rPr>
              <a:t>,</a:t>
            </a:r>
            <a:r>
              <a:rPr>
                <a:solidFill>
                  <a:srgbClr val="788E95"/>
                </a:solidFill>
              </a:rPr>
              <a:t>n</a:t>
            </a:r>
            <a:r>
              <a:rPr>
                <a:solidFill>
                  <a:srgbClr val="6A8188"/>
                </a:solidFill>
              </a:rPr>
              <a:t>-</a:t>
            </a:r>
            <a:r>
              <a:rPr>
                <a:solidFill>
                  <a:srgbClr val="E5493D"/>
                </a:solidFill>
              </a:rPr>
              <a:t>1</a:t>
            </a:r>
            <a:r>
              <a:rPr>
                <a:solidFill>
                  <a:srgbClr val="6A8188"/>
                </a:solidFill>
              </a:rPr>
              <a:t>);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t> </a:t>
            </a:r>
            <a:r>
              <a:rPr>
                <a:solidFill>
                  <a:srgbClr val="788E95"/>
                </a:solidFill>
              </a:rPr>
              <a:t>base</a:t>
            </a:r>
            <a:r>
              <a:t> </a:t>
            </a:r>
            <a:r>
              <a:rPr>
                <a:solidFill>
                  <a:srgbClr val="6A8188"/>
                </a:solidFill>
              </a:rPr>
              <a:t>*</a:t>
            </a:r>
            <a:r>
              <a:t> </a:t>
            </a:r>
            <a:r>
              <a:rPr>
                <a:solidFill>
                  <a:srgbClr val="788E95"/>
                </a:solidFill>
              </a:rPr>
              <a:t>p</a:t>
            </a:r>
            <a:r>
              <a:rPr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6A8188"/>
                </a:solidFill>
              </a:rPr>
              <a:t>}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main(int argc,char* argv[])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rPr>
                <a:solidFill>
                  <a:srgbClr val="6A8188"/>
                </a:solidFill>
              </a:rPr>
              <a:t>printf(</a:t>
            </a:r>
            <a:r>
              <a:t>"%d^%d = %d</a:t>
            </a:r>
            <a:r>
              <a:rPr>
                <a:solidFill>
                  <a:srgbClr val="7F87CF"/>
                </a:solidFill>
              </a:rPr>
              <a:t>\n</a:t>
            </a:r>
            <a:r>
              <a:t>"</a:t>
            </a:r>
            <a:r>
              <a:rPr>
                <a:solidFill>
                  <a:srgbClr val="6A8188"/>
                </a:solidFill>
              </a:rPr>
              <a:t>,</a:t>
            </a:r>
            <a:r>
              <a:t>2</a:t>
            </a:r>
            <a:r>
              <a:rPr>
                <a:solidFill>
                  <a:srgbClr val="6A8188"/>
                </a:solidFill>
              </a:rPr>
              <a:t>,</a:t>
            </a:r>
            <a:r>
              <a:t>8</a:t>
            </a:r>
            <a:r>
              <a:rPr>
                <a:solidFill>
                  <a:srgbClr val="6A8188"/>
                </a:solidFill>
              </a:rPr>
              <a:t>,power(</a:t>
            </a:r>
            <a:r>
              <a:t>2</a:t>
            </a:r>
            <a:r>
              <a:rPr>
                <a:solidFill>
                  <a:srgbClr val="6A8188"/>
                </a:solidFill>
              </a:rPr>
              <a:t>,</a:t>
            </a:r>
            <a:r>
              <a:t>8</a:t>
            </a:r>
            <a:r>
              <a:rPr>
                <a:solidFill>
                  <a:srgbClr val="6A8188"/>
                </a:solidFill>
              </a:rPr>
              <a:t>));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493D"/>
                </a:solidFill>
              </a:rPr>
              <a:t>0</a:t>
            </a:r>
            <a:r>
              <a:rPr>
                <a:solidFill>
                  <a:srgbClr val="6A8188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90" name="main"/>
          <p:cNvSpPr/>
          <p:nvPr/>
        </p:nvSpPr>
        <p:spPr>
          <a:xfrm>
            <a:off x="8530411" y="2365633"/>
            <a:ext cx="3973662" cy="558738"/>
          </a:xfrm>
          <a:prstGeom prst="roundRect">
            <a:avLst>
              <a:gd name="adj" fmla="val 34095"/>
            </a:avLst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>
            <a:lvl1pPr algn="r">
              <a:defRPr sz="2600"/>
            </a:lvl1pPr>
          </a:lstStyle>
          <a:p>
            <a:r>
              <a:t>main</a:t>
            </a:r>
          </a:p>
        </p:txBody>
      </p:sp>
      <p:sp>
        <p:nvSpPr>
          <p:cNvPr id="1191" name="argc=1,argv=…"/>
          <p:cNvSpPr txBox="1"/>
          <p:nvPr/>
        </p:nvSpPr>
        <p:spPr>
          <a:xfrm>
            <a:off x="8641050" y="2454501"/>
            <a:ext cx="218032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argc=1,argv=…</a:t>
            </a:r>
          </a:p>
        </p:txBody>
      </p:sp>
      <p:grpSp>
        <p:nvGrpSpPr>
          <p:cNvPr id="1194" name="Group"/>
          <p:cNvGrpSpPr/>
          <p:nvPr/>
        </p:nvGrpSpPr>
        <p:grpSpPr>
          <a:xfrm>
            <a:off x="8530411" y="2965288"/>
            <a:ext cx="3973662" cy="666940"/>
            <a:chOff x="0" y="0"/>
            <a:chExt cx="3973660" cy="666939"/>
          </a:xfrm>
        </p:grpSpPr>
        <p:sp>
          <p:nvSpPr>
            <p:cNvPr id="1192" name="power(2,8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power(2,8)</a:t>
              </a:r>
            </a:p>
          </p:txBody>
        </p:sp>
        <p:sp>
          <p:nvSpPr>
            <p:cNvPr id="1193" name="base=2, n=8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n=8,p=?</a:t>
              </a:r>
            </a:p>
          </p:txBody>
        </p:sp>
      </p:grpSp>
      <p:grpSp>
        <p:nvGrpSpPr>
          <p:cNvPr id="1197" name="Group"/>
          <p:cNvGrpSpPr/>
          <p:nvPr/>
        </p:nvGrpSpPr>
        <p:grpSpPr>
          <a:xfrm>
            <a:off x="8530411" y="3674903"/>
            <a:ext cx="3973662" cy="666940"/>
            <a:chOff x="0" y="0"/>
            <a:chExt cx="3973660" cy="666939"/>
          </a:xfrm>
        </p:grpSpPr>
        <p:sp>
          <p:nvSpPr>
            <p:cNvPr id="1195" name="power(2,7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power(2,7)</a:t>
              </a:r>
            </a:p>
          </p:txBody>
        </p:sp>
        <p:sp>
          <p:nvSpPr>
            <p:cNvPr id="1196" name="base=2, n=7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n=7,p=?</a:t>
              </a:r>
            </a:p>
          </p:txBody>
        </p:sp>
      </p:grpSp>
      <p:grpSp>
        <p:nvGrpSpPr>
          <p:cNvPr id="1200" name="Group"/>
          <p:cNvGrpSpPr/>
          <p:nvPr/>
        </p:nvGrpSpPr>
        <p:grpSpPr>
          <a:xfrm>
            <a:off x="8530411" y="4396181"/>
            <a:ext cx="3973662" cy="666940"/>
            <a:chOff x="0" y="0"/>
            <a:chExt cx="3973660" cy="666939"/>
          </a:xfrm>
        </p:grpSpPr>
        <p:sp>
          <p:nvSpPr>
            <p:cNvPr id="1198" name="power(2,6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power(2,6)</a:t>
              </a:r>
            </a:p>
          </p:txBody>
        </p:sp>
        <p:sp>
          <p:nvSpPr>
            <p:cNvPr id="1199" name="base=2, n=6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n=6,p=?</a:t>
              </a:r>
            </a:p>
          </p:txBody>
        </p:sp>
      </p:grpSp>
      <p:grpSp>
        <p:nvGrpSpPr>
          <p:cNvPr id="1203" name="Group"/>
          <p:cNvGrpSpPr/>
          <p:nvPr/>
        </p:nvGrpSpPr>
        <p:grpSpPr>
          <a:xfrm>
            <a:off x="8530411" y="5132781"/>
            <a:ext cx="3973662" cy="666940"/>
            <a:chOff x="0" y="0"/>
            <a:chExt cx="3973660" cy="666939"/>
          </a:xfrm>
        </p:grpSpPr>
        <p:sp>
          <p:nvSpPr>
            <p:cNvPr id="1201" name="power(2,5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power(2,5)</a:t>
              </a:r>
            </a:p>
          </p:txBody>
        </p:sp>
        <p:sp>
          <p:nvSpPr>
            <p:cNvPr id="1202" name="base=2, n=5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n=5,p=?</a:t>
              </a:r>
            </a:p>
          </p:txBody>
        </p:sp>
      </p:grpSp>
      <p:grpSp>
        <p:nvGrpSpPr>
          <p:cNvPr id="1206" name="Group"/>
          <p:cNvGrpSpPr/>
          <p:nvPr/>
        </p:nvGrpSpPr>
        <p:grpSpPr>
          <a:xfrm>
            <a:off x="8530411" y="5867678"/>
            <a:ext cx="3973662" cy="666941"/>
            <a:chOff x="0" y="0"/>
            <a:chExt cx="3973660" cy="666939"/>
          </a:xfrm>
        </p:grpSpPr>
        <p:sp>
          <p:nvSpPr>
            <p:cNvPr id="1204" name="power(2,4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power(2,4)</a:t>
              </a:r>
            </a:p>
          </p:txBody>
        </p:sp>
        <p:sp>
          <p:nvSpPr>
            <p:cNvPr id="1205" name="base=2, n=4,p=8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base=2, n=4,p=</a:t>
              </a:r>
              <a:r>
                <a:rPr b="1">
                  <a:solidFill>
                    <a:srgbClr val="FF2600"/>
                  </a:solidFill>
                </a:rPr>
                <a:t>8</a:t>
              </a:r>
            </a:p>
          </p:txBody>
        </p:sp>
      </p:grpSp>
      <p:sp>
        <p:nvSpPr>
          <p:cNvPr id="1207" name="Rectangle"/>
          <p:cNvSpPr/>
          <p:nvPr/>
        </p:nvSpPr>
        <p:spPr>
          <a:xfrm>
            <a:off x="257206" y="4866832"/>
            <a:ext cx="7651108" cy="355601"/>
          </a:xfrm>
          <a:prstGeom prst="rect">
            <a:avLst/>
          </a:prstGeom>
          <a:solidFill>
            <a:srgbClr val="FF2600">
              <a:alpha val="26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A36657-03DC-4CEB-8B93-A754B0DDC8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1625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0695 0.039409" pathEditMode="relative">
                                      <p:cBhvr>
                                        <p:cTn id="6" dur="1000" fill="hold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6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Context In Pi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</a:t>
            </a:r>
            <a:endParaRPr dirty="0"/>
          </a:p>
        </p:txBody>
      </p:sp>
      <p:sp>
        <p:nvSpPr>
          <p:cNvPr id="121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211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213" name="#include &lt;stdio.h&gt;…"/>
          <p:cNvSpPr txBox="1"/>
          <p:nvPr/>
        </p:nvSpPr>
        <p:spPr>
          <a:xfrm>
            <a:off x="277242" y="2425699"/>
            <a:ext cx="7636436" cy="63627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#include &lt;stdio.h&gt;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power(</a:t>
            </a: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88E95"/>
                </a:solidFill>
              </a:rPr>
              <a:t>base</a:t>
            </a:r>
            <a:r>
              <a:t>,</a:t>
            </a: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88E95"/>
                </a:solidFill>
              </a:rPr>
              <a:t>n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D7601B"/>
                </a:solidFill>
              </a:rPr>
              <a:t>if</a:t>
            </a:r>
            <a:r>
              <a:t> </a:t>
            </a:r>
            <a:r>
              <a:rPr>
                <a:solidFill>
                  <a:srgbClr val="6A8188"/>
                </a:solidFill>
              </a:rPr>
              <a:t>(</a:t>
            </a:r>
            <a:r>
              <a:rPr>
                <a:solidFill>
                  <a:srgbClr val="788E95"/>
                </a:solidFill>
              </a:rPr>
              <a:t>n</a:t>
            </a:r>
            <a:r>
              <a:rPr>
                <a:solidFill>
                  <a:srgbClr val="6A8188"/>
                </a:solidFill>
              </a:rPr>
              <a:t>==</a:t>
            </a:r>
            <a:r>
              <a:rPr>
                <a:solidFill>
                  <a:srgbClr val="E5493D"/>
                </a:solidFill>
              </a:rPr>
              <a:t>0</a:t>
            </a:r>
            <a:r>
              <a:rPr>
                <a:solidFill>
                  <a:srgbClr val="6A8188"/>
                </a:solidFill>
              </a:rPr>
              <a:t>)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t> </a:t>
            </a:r>
            <a:r>
              <a:rPr>
                <a:solidFill>
                  <a:srgbClr val="E5493D"/>
                </a:solidFill>
              </a:rPr>
              <a:t>1</a:t>
            </a:r>
            <a:r>
              <a:rPr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else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A8188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96A700"/>
                </a:solidFill>
              </a:rPr>
              <a:t>int</a:t>
            </a:r>
            <a:r>
              <a:t> </a:t>
            </a:r>
            <a:r>
              <a:rPr>
                <a:solidFill>
                  <a:srgbClr val="788E95"/>
                </a:solidFill>
              </a:rPr>
              <a:t>p</a:t>
            </a:r>
            <a:r>
              <a:t> </a:t>
            </a:r>
            <a:r>
              <a:rPr>
                <a:solidFill>
                  <a:srgbClr val="6A8188"/>
                </a:solidFill>
              </a:rPr>
              <a:t>=</a:t>
            </a:r>
            <a:r>
              <a:t> </a:t>
            </a:r>
            <a:r>
              <a:rPr>
                <a:solidFill>
                  <a:srgbClr val="6A8188"/>
                </a:solidFill>
              </a:rPr>
              <a:t>power(</a:t>
            </a:r>
            <a:r>
              <a:rPr>
                <a:solidFill>
                  <a:srgbClr val="788E95"/>
                </a:solidFill>
              </a:rPr>
              <a:t>base</a:t>
            </a:r>
            <a:r>
              <a:rPr>
                <a:solidFill>
                  <a:srgbClr val="6A8188"/>
                </a:solidFill>
              </a:rPr>
              <a:t>,</a:t>
            </a:r>
            <a:r>
              <a:rPr>
                <a:solidFill>
                  <a:srgbClr val="788E95"/>
                </a:solidFill>
              </a:rPr>
              <a:t>n</a:t>
            </a:r>
            <a:r>
              <a:rPr>
                <a:solidFill>
                  <a:srgbClr val="6A8188"/>
                </a:solidFill>
              </a:rPr>
              <a:t>-</a:t>
            </a:r>
            <a:r>
              <a:rPr>
                <a:solidFill>
                  <a:srgbClr val="E5493D"/>
                </a:solidFill>
              </a:rPr>
              <a:t>1</a:t>
            </a:r>
            <a:r>
              <a:rPr>
                <a:solidFill>
                  <a:srgbClr val="6A8188"/>
                </a:solidFill>
              </a:rPr>
              <a:t>);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t> </a:t>
            </a:r>
            <a:r>
              <a:rPr>
                <a:solidFill>
                  <a:srgbClr val="788E95"/>
                </a:solidFill>
              </a:rPr>
              <a:t>base</a:t>
            </a:r>
            <a:r>
              <a:t> </a:t>
            </a:r>
            <a:r>
              <a:rPr>
                <a:solidFill>
                  <a:srgbClr val="6A8188"/>
                </a:solidFill>
              </a:rPr>
              <a:t>*</a:t>
            </a:r>
            <a:r>
              <a:t> </a:t>
            </a:r>
            <a:r>
              <a:rPr>
                <a:solidFill>
                  <a:srgbClr val="788E95"/>
                </a:solidFill>
              </a:rPr>
              <a:t>p</a:t>
            </a:r>
            <a:r>
              <a:rPr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6A8188"/>
                </a:solidFill>
              </a:rPr>
              <a:t>}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main(int argc,char* argv[])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rPr>
                <a:solidFill>
                  <a:srgbClr val="6A8188"/>
                </a:solidFill>
              </a:rPr>
              <a:t>printf(</a:t>
            </a:r>
            <a:r>
              <a:t>"%d^%d = %d</a:t>
            </a:r>
            <a:r>
              <a:rPr>
                <a:solidFill>
                  <a:srgbClr val="7F87CF"/>
                </a:solidFill>
              </a:rPr>
              <a:t>\n</a:t>
            </a:r>
            <a:r>
              <a:t>"</a:t>
            </a:r>
            <a:r>
              <a:rPr>
                <a:solidFill>
                  <a:srgbClr val="6A8188"/>
                </a:solidFill>
              </a:rPr>
              <a:t>,</a:t>
            </a:r>
            <a:r>
              <a:t>2</a:t>
            </a:r>
            <a:r>
              <a:rPr>
                <a:solidFill>
                  <a:srgbClr val="6A8188"/>
                </a:solidFill>
              </a:rPr>
              <a:t>,</a:t>
            </a:r>
            <a:r>
              <a:t>8</a:t>
            </a:r>
            <a:r>
              <a:rPr>
                <a:solidFill>
                  <a:srgbClr val="6A8188"/>
                </a:solidFill>
              </a:rPr>
              <a:t>,power(</a:t>
            </a:r>
            <a:r>
              <a:t>2</a:t>
            </a:r>
            <a:r>
              <a:rPr>
                <a:solidFill>
                  <a:srgbClr val="6A8188"/>
                </a:solidFill>
              </a:rPr>
              <a:t>,</a:t>
            </a:r>
            <a:r>
              <a:t>8</a:t>
            </a:r>
            <a:r>
              <a:rPr>
                <a:solidFill>
                  <a:srgbClr val="6A8188"/>
                </a:solidFill>
              </a:rPr>
              <a:t>));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493D"/>
                </a:solidFill>
              </a:rPr>
              <a:t>0</a:t>
            </a:r>
            <a:r>
              <a:rPr>
                <a:solidFill>
                  <a:srgbClr val="6A8188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14" name="main"/>
          <p:cNvSpPr/>
          <p:nvPr/>
        </p:nvSpPr>
        <p:spPr>
          <a:xfrm>
            <a:off x="8530411" y="2365633"/>
            <a:ext cx="3973662" cy="558738"/>
          </a:xfrm>
          <a:prstGeom prst="roundRect">
            <a:avLst>
              <a:gd name="adj" fmla="val 34095"/>
            </a:avLst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>
            <a:lvl1pPr algn="r">
              <a:defRPr sz="2600"/>
            </a:lvl1pPr>
          </a:lstStyle>
          <a:p>
            <a:r>
              <a:t>main</a:t>
            </a:r>
          </a:p>
        </p:txBody>
      </p:sp>
      <p:sp>
        <p:nvSpPr>
          <p:cNvPr id="1215" name="argc=1,argv=…"/>
          <p:cNvSpPr txBox="1"/>
          <p:nvPr/>
        </p:nvSpPr>
        <p:spPr>
          <a:xfrm>
            <a:off x="8641050" y="2454501"/>
            <a:ext cx="218032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argc=1,argv=…</a:t>
            </a:r>
          </a:p>
        </p:txBody>
      </p:sp>
      <p:grpSp>
        <p:nvGrpSpPr>
          <p:cNvPr id="1218" name="Group"/>
          <p:cNvGrpSpPr/>
          <p:nvPr/>
        </p:nvGrpSpPr>
        <p:grpSpPr>
          <a:xfrm>
            <a:off x="8530411" y="2965288"/>
            <a:ext cx="3973662" cy="666940"/>
            <a:chOff x="0" y="0"/>
            <a:chExt cx="3973660" cy="666939"/>
          </a:xfrm>
        </p:grpSpPr>
        <p:sp>
          <p:nvSpPr>
            <p:cNvPr id="1216" name="power(2,8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power(2,8)</a:t>
              </a:r>
            </a:p>
          </p:txBody>
        </p:sp>
        <p:sp>
          <p:nvSpPr>
            <p:cNvPr id="1217" name="base=2, n=8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n=8,p=?</a:t>
              </a:r>
            </a:p>
          </p:txBody>
        </p:sp>
      </p:grpSp>
      <p:grpSp>
        <p:nvGrpSpPr>
          <p:cNvPr id="1221" name="Group"/>
          <p:cNvGrpSpPr/>
          <p:nvPr/>
        </p:nvGrpSpPr>
        <p:grpSpPr>
          <a:xfrm>
            <a:off x="8530411" y="3674903"/>
            <a:ext cx="3973662" cy="666940"/>
            <a:chOff x="0" y="0"/>
            <a:chExt cx="3973660" cy="666939"/>
          </a:xfrm>
        </p:grpSpPr>
        <p:sp>
          <p:nvSpPr>
            <p:cNvPr id="1219" name="power(2,7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power(2,7)</a:t>
              </a:r>
            </a:p>
          </p:txBody>
        </p:sp>
        <p:sp>
          <p:nvSpPr>
            <p:cNvPr id="1220" name="base=2, n=7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n=7,p=?</a:t>
              </a:r>
            </a:p>
          </p:txBody>
        </p:sp>
      </p:grpSp>
      <p:grpSp>
        <p:nvGrpSpPr>
          <p:cNvPr id="1224" name="Group"/>
          <p:cNvGrpSpPr/>
          <p:nvPr/>
        </p:nvGrpSpPr>
        <p:grpSpPr>
          <a:xfrm>
            <a:off x="8530411" y="4396181"/>
            <a:ext cx="3973662" cy="666940"/>
            <a:chOff x="0" y="0"/>
            <a:chExt cx="3973660" cy="666939"/>
          </a:xfrm>
        </p:grpSpPr>
        <p:sp>
          <p:nvSpPr>
            <p:cNvPr id="1222" name="power(2,6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power(2,6)</a:t>
              </a:r>
            </a:p>
          </p:txBody>
        </p:sp>
        <p:sp>
          <p:nvSpPr>
            <p:cNvPr id="1223" name="base=2, n=6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n=6,p=?</a:t>
              </a:r>
            </a:p>
          </p:txBody>
        </p:sp>
      </p:grpSp>
      <p:grpSp>
        <p:nvGrpSpPr>
          <p:cNvPr id="1227" name="Group"/>
          <p:cNvGrpSpPr/>
          <p:nvPr/>
        </p:nvGrpSpPr>
        <p:grpSpPr>
          <a:xfrm>
            <a:off x="8530411" y="5132781"/>
            <a:ext cx="3973662" cy="666940"/>
            <a:chOff x="0" y="0"/>
            <a:chExt cx="3973660" cy="666939"/>
          </a:xfrm>
        </p:grpSpPr>
        <p:sp>
          <p:nvSpPr>
            <p:cNvPr id="1225" name="power(2,5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power(2,5)</a:t>
              </a:r>
            </a:p>
          </p:txBody>
        </p:sp>
        <p:sp>
          <p:nvSpPr>
            <p:cNvPr id="1226" name="base=2, n=5,p=16"/>
            <p:cNvSpPr txBox="1"/>
            <p:nvPr/>
          </p:nvSpPr>
          <p:spPr>
            <a:xfrm>
              <a:off x="7221" y="142969"/>
              <a:ext cx="2401346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base=2, n=5,p=</a:t>
              </a:r>
              <a:r>
                <a:rPr b="1">
                  <a:solidFill>
                    <a:srgbClr val="FF2600"/>
                  </a:solidFill>
                </a:rPr>
                <a:t>16</a:t>
              </a:r>
            </a:p>
          </p:txBody>
        </p:sp>
      </p:grpSp>
      <p:sp>
        <p:nvSpPr>
          <p:cNvPr id="1228" name="Rectangle"/>
          <p:cNvSpPr/>
          <p:nvPr/>
        </p:nvSpPr>
        <p:spPr>
          <a:xfrm>
            <a:off x="257206" y="4920149"/>
            <a:ext cx="7651108" cy="355601"/>
          </a:xfrm>
          <a:prstGeom prst="rect">
            <a:avLst/>
          </a:prstGeom>
          <a:solidFill>
            <a:srgbClr val="FF2600">
              <a:alpha val="26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EFE451-4F32-49A8-BF83-C50360DAD69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0356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0695 0.039409" pathEditMode="relative">
                                      <p:cBhvr>
                                        <p:cTn id="6" dur="1000" fill="hold"/>
                                        <p:tgtEl>
                                          <p:spTgt spid="1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7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Context In Pi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</a:t>
            </a:r>
            <a:endParaRPr dirty="0"/>
          </a:p>
        </p:txBody>
      </p:sp>
      <p:sp>
        <p:nvSpPr>
          <p:cNvPr id="123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232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234" name="#include &lt;stdio.h&gt;…"/>
          <p:cNvSpPr txBox="1"/>
          <p:nvPr/>
        </p:nvSpPr>
        <p:spPr>
          <a:xfrm>
            <a:off x="277242" y="2425699"/>
            <a:ext cx="7636436" cy="63627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#include &lt;stdio.h&gt;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power(</a:t>
            </a: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88E95"/>
                </a:solidFill>
              </a:rPr>
              <a:t>base</a:t>
            </a:r>
            <a:r>
              <a:t>,</a:t>
            </a: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88E95"/>
                </a:solidFill>
              </a:rPr>
              <a:t>n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D7601B"/>
                </a:solidFill>
              </a:rPr>
              <a:t>if</a:t>
            </a:r>
            <a:r>
              <a:t> </a:t>
            </a:r>
            <a:r>
              <a:rPr>
                <a:solidFill>
                  <a:srgbClr val="6A8188"/>
                </a:solidFill>
              </a:rPr>
              <a:t>(</a:t>
            </a:r>
            <a:r>
              <a:rPr>
                <a:solidFill>
                  <a:srgbClr val="788E95"/>
                </a:solidFill>
              </a:rPr>
              <a:t>n</a:t>
            </a:r>
            <a:r>
              <a:rPr>
                <a:solidFill>
                  <a:srgbClr val="6A8188"/>
                </a:solidFill>
              </a:rPr>
              <a:t>==</a:t>
            </a:r>
            <a:r>
              <a:rPr>
                <a:solidFill>
                  <a:srgbClr val="E5493D"/>
                </a:solidFill>
              </a:rPr>
              <a:t>0</a:t>
            </a:r>
            <a:r>
              <a:rPr>
                <a:solidFill>
                  <a:srgbClr val="6A8188"/>
                </a:solidFill>
              </a:rPr>
              <a:t>)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t> </a:t>
            </a:r>
            <a:r>
              <a:rPr>
                <a:solidFill>
                  <a:srgbClr val="E5493D"/>
                </a:solidFill>
              </a:rPr>
              <a:t>1</a:t>
            </a:r>
            <a:r>
              <a:rPr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else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A8188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96A700"/>
                </a:solidFill>
              </a:rPr>
              <a:t>int</a:t>
            </a:r>
            <a:r>
              <a:t> </a:t>
            </a:r>
            <a:r>
              <a:rPr>
                <a:solidFill>
                  <a:srgbClr val="788E95"/>
                </a:solidFill>
              </a:rPr>
              <a:t>p</a:t>
            </a:r>
            <a:r>
              <a:t> </a:t>
            </a:r>
            <a:r>
              <a:rPr>
                <a:solidFill>
                  <a:srgbClr val="6A8188"/>
                </a:solidFill>
              </a:rPr>
              <a:t>=</a:t>
            </a:r>
            <a:r>
              <a:t> </a:t>
            </a:r>
            <a:r>
              <a:rPr>
                <a:solidFill>
                  <a:srgbClr val="6A8188"/>
                </a:solidFill>
              </a:rPr>
              <a:t>power(</a:t>
            </a:r>
            <a:r>
              <a:rPr>
                <a:solidFill>
                  <a:srgbClr val="788E95"/>
                </a:solidFill>
              </a:rPr>
              <a:t>base</a:t>
            </a:r>
            <a:r>
              <a:rPr>
                <a:solidFill>
                  <a:srgbClr val="6A8188"/>
                </a:solidFill>
              </a:rPr>
              <a:t>,</a:t>
            </a:r>
            <a:r>
              <a:rPr>
                <a:solidFill>
                  <a:srgbClr val="788E95"/>
                </a:solidFill>
              </a:rPr>
              <a:t>n</a:t>
            </a:r>
            <a:r>
              <a:rPr>
                <a:solidFill>
                  <a:srgbClr val="6A8188"/>
                </a:solidFill>
              </a:rPr>
              <a:t>-</a:t>
            </a:r>
            <a:r>
              <a:rPr>
                <a:solidFill>
                  <a:srgbClr val="E5493D"/>
                </a:solidFill>
              </a:rPr>
              <a:t>1</a:t>
            </a:r>
            <a:r>
              <a:rPr>
                <a:solidFill>
                  <a:srgbClr val="6A8188"/>
                </a:solidFill>
              </a:rPr>
              <a:t>);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t> </a:t>
            </a:r>
            <a:r>
              <a:rPr>
                <a:solidFill>
                  <a:srgbClr val="788E95"/>
                </a:solidFill>
              </a:rPr>
              <a:t>base</a:t>
            </a:r>
            <a:r>
              <a:t> </a:t>
            </a:r>
            <a:r>
              <a:rPr>
                <a:solidFill>
                  <a:srgbClr val="6A8188"/>
                </a:solidFill>
              </a:rPr>
              <a:t>*</a:t>
            </a:r>
            <a:r>
              <a:t> </a:t>
            </a:r>
            <a:r>
              <a:rPr>
                <a:solidFill>
                  <a:srgbClr val="788E95"/>
                </a:solidFill>
              </a:rPr>
              <a:t>p</a:t>
            </a:r>
            <a:r>
              <a:rPr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6A8188"/>
                </a:solidFill>
              </a:rPr>
              <a:t>}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main(int argc,char* argv[])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rPr>
                <a:solidFill>
                  <a:srgbClr val="6A8188"/>
                </a:solidFill>
              </a:rPr>
              <a:t>printf(</a:t>
            </a:r>
            <a:r>
              <a:t>"%d^%d = %d</a:t>
            </a:r>
            <a:r>
              <a:rPr>
                <a:solidFill>
                  <a:srgbClr val="7F87CF"/>
                </a:solidFill>
              </a:rPr>
              <a:t>\n</a:t>
            </a:r>
            <a:r>
              <a:t>"</a:t>
            </a:r>
            <a:r>
              <a:rPr>
                <a:solidFill>
                  <a:srgbClr val="6A8188"/>
                </a:solidFill>
              </a:rPr>
              <a:t>,</a:t>
            </a:r>
            <a:r>
              <a:t>2</a:t>
            </a:r>
            <a:r>
              <a:rPr>
                <a:solidFill>
                  <a:srgbClr val="6A8188"/>
                </a:solidFill>
              </a:rPr>
              <a:t>,</a:t>
            </a:r>
            <a:r>
              <a:t>8</a:t>
            </a:r>
            <a:r>
              <a:rPr>
                <a:solidFill>
                  <a:srgbClr val="6A8188"/>
                </a:solidFill>
              </a:rPr>
              <a:t>,power(</a:t>
            </a:r>
            <a:r>
              <a:t>2</a:t>
            </a:r>
            <a:r>
              <a:rPr>
                <a:solidFill>
                  <a:srgbClr val="6A8188"/>
                </a:solidFill>
              </a:rPr>
              <a:t>,</a:t>
            </a:r>
            <a:r>
              <a:t>8</a:t>
            </a:r>
            <a:r>
              <a:rPr>
                <a:solidFill>
                  <a:srgbClr val="6A8188"/>
                </a:solidFill>
              </a:rPr>
              <a:t>));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493D"/>
                </a:solidFill>
              </a:rPr>
              <a:t>0</a:t>
            </a:r>
            <a:r>
              <a:rPr>
                <a:solidFill>
                  <a:srgbClr val="6A8188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35" name="main"/>
          <p:cNvSpPr/>
          <p:nvPr/>
        </p:nvSpPr>
        <p:spPr>
          <a:xfrm>
            <a:off x="8530411" y="2365633"/>
            <a:ext cx="3973662" cy="558738"/>
          </a:xfrm>
          <a:prstGeom prst="roundRect">
            <a:avLst>
              <a:gd name="adj" fmla="val 34095"/>
            </a:avLst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>
            <a:lvl1pPr algn="r">
              <a:defRPr sz="2600"/>
            </a:lvl1pPr>
          </a:lstStyle>
          <a:p>
            <a:r>
              <a:t>main</a:t>
            </a:r>
          </a:p>
        </p:txBody>
      </p:sp>
      <p:sp>
        <p:nvSpPr>
          <p:cNvPr id="1236" name="argc=1,argv=…"/>
          <p:cNvSpPr txBox="1"/>
          <p:nvPr/>
        </p:nvSpPr>
        <p:spPr>
          <a:xfrm>
            <a:off x="8641050" y="2454501"/>
            <a:ext cx="218032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argc=1,argv=…</a:t>
            </a:r>
          </a:p>
        </p:txBody>
      </p:sp>
      <p:grpSp>
        <p:nvGrpSpPr>
          <p:cNvPr id="1239" name="Group"/>
          <p:cNvGrpSpPr/>
          <p:nvPr/>
        </p:nvGrpSpPr>
        <p:grpSpPr>
          <a:xfrm>
            <a:off x="8530411" y="2965288"/>
            <a:ext cx="3973662" cy="666940"/>
            <a:chOff x="0" y="0"/>
            <a:chExt cx="3973660" cy="666939"/>
          </a:xfrm>
        </p:grpSpPr>
        <p:sp>
          <p:nvSpPr>
            <p:cNvPr id="1237" name="power(2,8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power(2,8)</a:t>
              </a:r>
            </a:p>
          </p:txBody>
        </p:sp>
        <p:sp>
          <p:nvSpPr>
            <p:cNvPr id="1238" name="base=2, n=8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n=8,p=?</a:t>
              </a:r>
            </a:p>
          </p:txBody>
        </p:sp>
      </p:grpSp>
      <p:grpSp>
        <p:nvGrpSpPr>
          <p:cNvPr id="1242" name="Group"/>
          <p:cNvGrpSpPr/>
          <p:nvPr/>
        </p:nvGrpSpPr>
        <p:grpSpPr>
          <a:xfrm>
            <a:off x="8530411" y="3674903"/>
            <a:ext cx="3973662" cy="666940"/>
            <a:chOff x="0" y="0"/>
            <a:chExt cx="3973660" cy="666939"/>
          </a:xfrm>
        </p:grpSpPr>
        <p:sp>
          <p:nvSpPr>
            <p:cNvPr id="1240" name="power(2,7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power(2,7)</a:t>
              </a:r>
            </a:p>
          </p:txBody>
        </p:sp>
        <p:sp>
          <p:nvSpPr>
            <p:cNvPr id="1241" name="base=2, n=7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n=7,p=?</a:t>
              </a:r>
            </a:p>
          </p:txBody>
        </p:sp>
      </p:grpSp>
      <p:grpSp>
        <p:nvGrpSpPr>
          <p:cNvPr id="1245" name="Group"/>
          <p:cNvGrpSpPr/>
          <p:nvPr/>
        </p:nvGrpSpPr>
        <p:grpSpPr>
          <a:xfrm>
            <a:off x="8530411" y="4396181"/>
            <a:ext cx="3973662" cy="666940"/>
            <a:chOff x="0" y="0"/>
            <a:chExt cx="3973660" cy="666939"/>
          </a:xfrm>
        </p:grpSpPr>
        <p:sp>
          <p:nvSpPr>
            <p:cNvPr id="1243" name="power(2,6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power(2,6)</a:t>
              </a:r>
            </a:p>
          </p:txBody>
        </p:sp>
        <p:sp>
          <p:nvSpPr>
            <p:cNvPr id="1244" name="base=2, n=6,p=32"/>
            <p:cNvSpPr txBox="1"/>
            <p:nvPr/>
          </p:nvSpPr>
          <p:spPr>
            <a:xfrm>
              <a:off x="7221" y="142969"/>
              <a:ext cx="2398367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base=2, n=6,p=</a:t>
              </a:r>
              <a:r>
                <a:rPr b="1">
                  <a:solidFill>
                    <a:srgbClr val="FF2600"/>
                  </a:solidFill>
                </a:rPr>
                <a:t>32</a:t>
              </a:r>
            </a:p>
          </p:txBody>
        </p:sp>
      </p:grpSp>
      <p:sp>
        <p:nvSpPr>
          <p:cNvPr id="1246" name="Rectangle"/>
          <p:cNvSpPr/>
          <p:nvPr/>
        </p:nvSpPr>
        <p:spPr>
          <a:xfrm>
            <a:off x="257206" y="4885321"/>
            <a:ext cx="7651108" cy="355601"/>
          </a:xfrm>
          <a:prstGeom prst="rect">
            <a:avLst/>
          </a:prstGeom>
          <a:solidFill>
            <a:srgbClr val="FF2600">
              <a:alpha val="26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DF261B-3443-4E88-A0BD-C1815280E85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7876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0695 0.039409" pathEditMode="relative">
                                      <p:cBhvr>
                                        <p:cTn id="6" dur="1000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5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Context In Pi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</a:t>
            </a:r>
            <a:endParaRPr dirty="0"/>
          </a:p>
        </p:txBody>
      </p:sp>
      <p:sp>
        <p:nvSpPr>
          <p:cNvPr id="124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250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252" name="#include &lt;stdio.h&gt;…"/>
          <p:cNvSpPr txBox="1"/>
          <p:nvPr/>
        </p:nvSpPr>
        <p:spPr>
          <a:xfrm>
            <a:off x="277242" y="2425699"/>
            <a:ext cx="7636436" cy="63627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#include &lt;stdio.h&gt;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power(</a:t>
            </a: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88E95"/>
                </a:solidFill>
              </a:rPr>
              <a:t>base</a:t>
            </a:r>
            <a:r>
              <a:t>,</a:t>
            </a: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88E95"/>
                </a:solidFill>
              </a:rPr>
              <a:t>n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D7601B"/>
                </a:solidFill>
              </a:rPr>
              <a:t>if</a:t>
            </a:r>
            <a:r>
              <a:t> </a:t>
            </a:r>
            <a:r>
              <a:rPr>
                <a:solidFill>
                  <a:srgbClr val="6A8188"/>
                </a:solidFill>
              </a:rPr>
              <a:t>(</a:t>
            </a:r>
            <a:r>
              <a:rPr>
                <a:solidFill>
                  <a:srgbClr val="788E95"/>
                </a:solidFill>
              </a:rPr>
              <a:t>n</a:t>
            </a:r>
            <a:r>
              <a:rPr>
                <a:solidFill>
                  <a:srgbClr val="6A8188"/>
                </a:solidFill>
              </a:rPr>
              <a:t>==</a:t>
            </a:r>
            <a:r>
              <a:rPr>
                <a:solidFill>
                  <a:srgbClr val="E5493D"/>
                </a:solidFill>
              </a:rPr>
              <a:t>0</a:t>
            </a:r>
            <a:r>
              <a:rPr>
                <a:solidFill>
                  <a:srgbClr val="6A8188"/>
                </a:solidFill>
              </a:rPr>
              <a:t>)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t> </a:t>
            </a:r>
            <a:r>
              <a:rPr>
                <a:solidFill>
                  <a:srgbClr val="E5493D"/>
                </a:solidFill>
              </a:rPr>
              <a:t>1</a:t>
            </a:r>
            <a:r>
              <a:rPr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else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A8188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96A700"/>
                </a:solidFill>
              </a:rPr>
              <a:t>int</a:t>
            </a:r>
            <a:r>
              <a:t> </a:t>
            </a:r>
            <a:r>
              <a:rPr>
                <a:solidFill>
                  <a:srgbClr val="788E95"/>
                </a:solidFill>
              </a:rPr>
              <a:t>p</a:t>
            </a:r>
            <a:r>
              <a:t> </a:t>
            </a:r>
            <a:r>
              <a:rPr>
                <a:solidFill>
                  <a:srgbClr val="6A8188"/>
                </a:solidFill>
              </a:rPr>
              <a:t>=</a:t>
            </a:r>
            <a:r>
              <a:t> </a:t>
            </a:r>
            <a:r>
              <a:rPr>
                <a:solidFill>
                  <a:srgbClr val="6A8188"/>
                </a:solidFill>
              </a:rPr>
              <a:t>power(</a:t>
            </a:r>
            <a:r>
              <a:rPr>
                <a:solidFill>
                  <a:srgbClr val="788E95"/>
                </a:solidFill>
              </a:rPr>
              <a:t>base</a:t>
            </a:r>
            <a:r>
              <a:rPr>
                <a:solidFill>
                  <a:srgbClr val="6A8188"/>
                </a:solidFill>
              </a:rPr>
              <a:t>,</a:t>
            </a:r>
            <a:r>
              <a:rPr>
                <a:solidFill>
                  <a:srgbClr val="788E95"/>
                </a:solidFill>
              </a:rPr>
              <a:t>n</a:t>
            </a:r>
            <a:r>
              <a:rPr>
                <a:solidFill>
                  <a:srgbClr val="6A8188"/>
                </a:solidFill>
              </a:rPr>
              <a:t>-</a:t>
            </a:r>
            <a:r>
              <a:rPr>
                <a:solidFill>
                  <a:srgbClr val="E5493D"/>
                </a:solidFill>
              </a:rPr>
              <a:t>1</a:t>
            </a:r>
            <a:r>
              <a:rPr>
                <a:solidFill>
                  <a:srgbClr val="6A8188"/>
                </a:solidFill>
              </a:rPr>
              <a:t>);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t> </a:t>
            </a:r>
            <a:r>
              <a:rPr>
                <a:solidFill>
                  <a:srgbClr val="788E95"/>
                </a:solidFill>
              </a:rPr>
              <a:t>base</a:t>
            </a:r>
            <a:r>
              <a:t> </a:t>
            </a:r>
            <a:r>
              <a:rPr>
                <a:solidFill>
                  <a:srgbClr val="6A8188"/>
                </a:solidFill>
              </a:rPr>
              <a:t>*</a:t>
            </a:r>
            <a:r>
              <a:t> </a:t>
            </a:r>
            <a:r>
              <a:rPr>
                <a:solidFill>
                  <a:srgbClr val="788E95"/>
                </a:solidFill>
              </a:rPr>
              <a:t>p</a:t>
            </a:r>
            <a:r>
              <a:rPr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6A8188"/>
                </a:solidFill>
              </a:rPr>
              <a:t>}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main(int argc,char* argv[])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rPr>
                <a:solidFill>
                  <a:srgbClr val="6A8188"/>
                </a:solidFill>
              </a:rPr>
              <a:t>printf(</a:t>
            </a:r>
            <a:r>
              <a:t>"%d^%d = %d</a:t>
            </a:r>
            <a:r>
              <a:rPr>
                <a:solidFill>
                  <a:srgbClr val="7F87CF"/>
                </a:solidFill>
              </a:rPr>
              <a:t>\n</a:t>
            </a:r>
            <a:r>
              <a:t>"</a:t>
            </a:r>
            <a:r>
              <a:rPr>
                <a:solidFill>
                  <a:srgbClr val="6A8188"/>
                </a:solidFill>
              </a:rPr>
              <a:t>,</a:t>
            </a:r>
            <a:r>
              <a:t>2</a:t>
            </a:r>
            <a:r>
              <a:rPr>
                <a:solidFill>
                  <a:srgbClr val="6A8188"/>
                </a:solidFill>
              </a:rPr>
              <a:t>,</a:t>
            </a:r>
            <a:r>
              <a:t>8</a:t>
            </a:r>
            <a:r>
              <a:rPr>
                <a:solidFill>
                  <a:srgbClr val="6A8188"/>
                </a:solidFill>
              </a:rPr>
              <a:t>,power(</a:t>
            </a:r>
            <a:r>
              <a:t>2</a:t>
            </a:r>
            <a:r>
              <a:rPr>
                <a:solidFill>
                  <a:srgbClr val="6A8188"/>
                </a:solidFill>
              </a:rPr>
              <a:t>,</a:t>
            </a:r>
            <a:r>
              <a:t>8</a:t>
            </a:r>
            <a:r>
              <a:rPr>
                <a:solidFill>
                  <a:srgbClr val="6A8188"/>
                </a:solidFill>
              </a:rPr>
              <a:t>));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493D"/>
                </a:solidFill>
              </a:rPr>
              <a:t>0</a:t>
            </a:r>
            <a:r>
              <a:rPr>
                <a:solidFill>
                  <a:srgbClr val="6A8188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53" name="main"/>
          <p:cNvSpPr/>
          <p:nvPr/>
        </p:nvSpPr>
        <p:spPr>
          <a:xfrm>
            <a:off x="8530411" y="2365633"/>
            <a:ext cx="3973662" cy="558738"/>
          </a:xfrm>
          <a:prstGeom prst="roundRect">
            <a:avLst>
              <a:gd name="adj" fmla="val 34095"/>
            </a:avLst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>
            <a:lvl1pPr algn="r">
              <a:defRPr sz="2600"/>
            </a:lvl1pPr>
          </a:lstStyle>
          <a:p>
            <a:r>
              <a:t>main</a:t>
            </a:r>
          </a:p>
        </p:txBody>
      </p:sp>
      <p:sp>
        <p:nvSpPr>
          <p:cNvPr id="1254" name="argc=1,argv=…"/>
          <p:cNvSpPr txBox="1"/>
          <p:nvPr/>
        </p:nvSpPr>
        <p:spPr>
          <a:xfrm>
            <a:off x="8641050" y="2454501"/>
            <a:ext cx="218032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argc=1,argv=…</a:t>
            </a:r>
          </a:p>
        </p:txBody>
      </p:sp>
      <p:grpSp>
        <p:nvGrpSpPr>
          <p:cNvPr id="1257" name="Group"/>
          <p:cNvGrpSpPr/>
          <p:nvPr/>
        </p:nvGrpSpPr>
        <p:grpSpPr>
          <a:xfrm>
            <a:off x="8530411" y="2965288"/>
            <a:ext cx="3973662" cy="666940"/>
            <a:chOff x="0" y="0"/>
            <a:chExt cx="3973660" cy="666939"/>
          </a:xfrm>
        </p:grpSpPr>
        <p:sp>
          <p:nvSpPr>
            <p:cNvPr id="1255" name="power(2,8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power(2,8)</a:t>
              </a:r>
            </a:p>
          </p:txBody>
        </p:sp>
        <p:sp>
          <p:nvSpPr>
            <p:cNvPr id="1256" name="base=2, n=8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n=8,p=?</a:t>
              </a:r>
            </a:p>
          </p:txBody>
        </p:sp>
      </p:grpSp>
      <p:grpSp>
        <p:nvGrpSpPr>
          <p:cNvPr id="1260" name="Group"/>
          <p:cNvGrpSpPr/>
          <p:nvPr/>
        </p:nvGrpSpPr>
        <p:grpSpPr>
          <a:xfrm>
            <a:off x="8530411" y="3674903"/>
            <a:ext cx="3973662" cy="666940"/>
            <a:chOff x="0" y="0"/>
            <a:chExt cx="3973660" cy="666939"/>
          </a:xfrm>
        </p:grpSpPr>
        <p:sp>
          <p:nvSpPr>
            <p:cNvPr id="1258" name="power(2,7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power(2,7)</a:t>
              </a:r>
            </a:p>
          </p:txBody>
        </p:sp>
        <p:sp>
          <p:nvSpPr>
            <p:cNvPr id="1259" name="base=2, n=7,p=64"/>
            <p:cNvSpPr txBox="1"/>
            <p:nvPr/>
          </p:nvSpPr>
          <p:spPr>
            <a:xfrm>
              <a:off x="7221" y="142969"/>
              <a:ext cx="2456035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base=2, n=7,p=</a:t>
              </a:r>
              <a:r>
                <a:rPr b="1">
                  <a:solidFill>
                    <a:srgbClr val="FF2600"/>
                  </a:solidFill>
                </a:rPr>
                <a:t>64</a:t>
              </a:r>
            </a:p>
          </p:txBody>
        </p:sp>
      </p:grpSp>
      <p:sp>
        <p:nvSpPr>
          <p:cNvPr id="1261" name="Rectangle"/>
          <p:cNvSpPr/>
          <p:nvPr/>
        </p:nvSpPr>
        <p:spPr>
          <a:xfrm>
            <a:off x="257206" y="4860439"/>
            <a:ext cx="7651108" cy="355601"/>
          </a:xfrm>
          <a:prstGeom prst="rect">
            <a:avLst/>
          </a:prstGeom>
          <a:solidFill>
            <a:srgbClr val="FF2600">
              <a:alpha val="26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F47F5B-D603-4EDE-838F-7C644F45516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9000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0695 0.039409" pathEditMode="relative">
                                      <p:cBhvr>
                                        <p:cTn id="6" dur="1000" fill="hold"/>
                                        <p:tgtEl>
                                          <p:spTgt spid="1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Context In Pi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</a:t>
            </a:r>
            <a:endParaRPr dirty="0"/>
          </a:p>
        </p:txBody>
      </p:sp>
      <p:sp>
        <p:nvSpPr>
          <p:cNvPr id="126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265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267" name="#include &lt;stdio.h&gt;…"/>
          <p:cNvSpPr txBox="1"/>
          <p:nvPr/>
        </p:nvSpPr>
        <p:spPr>
          <a:xfrm>
            <a:off x="277242" y="2425699"/>
            <a:ext cx="7636436" cy="63627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#include &lt;stdio.h&gt;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power(</a:t>
            </a: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88E95"/>
                </a:solidFill>
              </a:rPr>
              <a:t>base</a:t>
            </a:r>
            <a:r>
              <a:t>,</a:t>
            </a: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88E95"/>
                </a:solidFill>
              </a:rPr>
              <a:t>n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D7601B"/>
                </a:solidFill>
              </a:rPr>
              <a:t>if</a:t>
            </a:r>
            <a:r>
              <a:t> </a:t>
            </a:r>
            <a:r>
              <a:rPr>
                <a:solidFill>
                  <a:srgbClr val="6A8188"/>
                </a:solidFill>
              </a:rPr>
              <a:t>(</a:t>
            </a:r>
            <a:r>
              <a:rPr>
                <a:solidFill>
                  <a:srgbClr val="788E95"/>
                </a:solidFill>
              </a:rPr>
              <a:t>n</a:t>
            </a:r>
            <a:r>
              <a:rPr>
                <a:solidFill>
                  <a:srgbClr val="6A8188"/>
                </a:solidFill>
              </a:rPr>
              <a:t>==</a:t>
            </a:r>
            <a:r>
              <a:rPr>
                <a:solidFill>
                  <a:srgbClr val="E5493D"/>
                </a:solidFill>
              </a:rPr>
              <a:t>0</a:t>
            </a:r>
            <a:r>
              <a:rPr>
                <a:solidFill>
                  <a:srgbClr val="6A8188"/>
                </a:solidFill>
              </a:rPr>
              <a:t>)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t> </a:t>
            </a:r>
            <a:r>
              <a:rPr>
                <a:solidFill>
                  <a:srgbClr val="E5493D"/>
                </a:solidFill>
              </a:rPr>
              <a:t>1</a:t>
            </a:r>
            <a:r>
              <a:rPr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else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A8188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96A700"/>
                </a:solidFill>
              </a:rPr>
              <a:t>int</a:t>
            </a:r>
            <a:r>
              <a:t> </a:t>
            </a:r>
            <a:r>
              <a:rPr>
                <a:solidFill>
                  <a:srgbClr val="788E95"/>
                </a:solidFill>
              </a:rPr>
              <a:t>p</a:t>
            </a:r>
            <a:r>
              <a:t> </a:t>
            </a:r>
            <a:r>
              <a:rPr>
                <a:solidFill>
                  <a:srgbClr val="6A8188"/>
                </a:solidFill>
              </a:rPr>
              <a:t>=</a:t>
            </a:r>
            <a:r>
              <a:t> </a:t>
            </a:r>
            <a:r>
              <a:rPr>
                <a:solidFill>
                  <a:srgbClr val="6A8188"/>
                </a:solidFill>
              </a:rPr>
              <a:t>power(</a:t>
            </a:r>
            <a:r>
              <a:rPr>
                <a:solidFill>
                  <a:srgbClr val="788E95"/>
                </a:solidFill>
              </a:rPr>
              <a:t>base</a:t>
            </a:r>
            <a:r>
              <a:rPr>
                <a:solidFill>
                  <a:srgbClr val="6A8188"/>
                </a:solidFill>
              </a:rPr>
              <a:t>,</a:t>
            </a:r>
            <a:r>
              <a:rPr>
                <a:solidFill>
                  <a:srgbClr val="788E95"/>
                </a:solidFill>
              </a:rPr>
              <a:t>n</a:t>
            </a:r>
            <a:r>
              <a:rPr>
                <a:solidFill>
                  <a:srgbClr val="6A8188"/>
                </a:solidFill>
              </a:rPr>
              <a:t>-</a:t>
            </a:r>
            <a:r>
              <a:rPr>
                <a:solidFill>
                  <a:srgbClr val="E5493D"/>
                </a:solidFill>
              </a:rPr>
              <a:t>1</a:t>
            </a:r>
            <a:r>
              <a:rPr>
                <a:solidFill>
                  <a:srgbClr val="6A8188"/>
                </a:solidFill>
              </a:rPr>
              <a:t>);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t> </a:t>
            </a:r>
            <a:r>
              <a:rPr>
                <a:solidFill>
                  <a:srgbClr val="788E95"/>
                </a:solidFill>
              </a:rPr>
              <a:t>base</a:t>
            </a:r>
            <a:r>
              <a:t> </a:t>
            </a:r>
            <a:r>
              <a:rPr>
                <a:solidFill>
                  <a:srgbClr val="6A8188"/>
                </a:solidFill>
              </a:rPr>
              <a:t>*</a:t>
            </a:r>
            <a:r>
              <a:t> </a:t>
            </a:r>
            <a:r>
              <a:rPr>
                <a:solidFill>
                  <a:srgbClr val="788E95"/>
                </a:solidFill>
              </a:rPr>
              <a:t>p</a:t>
            </a:r>
            <a:r>
              <a:rPr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6A8188"/>
                </a:solidFill>
              </a:rPr>
              <a:t>}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main(int argc,char* argv[])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rPr>
                <a:solidFill>
                  <a:srgbClr val="6A8188"/>
                </a:solidFill>
              </a:rPr>
              <a:t>printf(</a:t>
            </a:r>
            <a:r>
              <a:t>"%d^%d = %d</a:t>
            </a:r>
            <a:r>
              <a:rPr>
                <a:solidFill>
                  <a:srgbClr val="7F87CF"/>
                </a:solidFill>
              </a:rPr>
              <a:t>\n</a:t>
            </a:r>
            <a:r>
              <a:t>"</a:t>
            </a:r>
            <a:r>
              <a:rPr>
                <a:solidFill>
                  <a:srgbClr val="6A8188"/>
                </a:solidFill>
              </a:rPr>
              <a:t>,</a:t>
            </a:r>
            <a:r>
              <a:t>2</a:t>
            </a:r>
            <a:r>
              <a:rPr>
                <a:solidFill>
                  <a:srgbClr val="6A8188"/>
                </a:solidFill>
              </a:rPr>
              <a:t>,</a:t>
            </a:r>
            <a:r>
              <a:t>8</a:t>
            </a:r>
            <a:r>
              <a:rPr>
                <a:solidFill>
                  <a:srgbClr val="6A8188"/>
                </a:solidFill>
              </a:rPr>
              <a:t>,power(</a:t>
            </a:r>
            <a:r>
              <a:t>2</a:t>
            </a:r>
            <a:r>
              <a:rPr>
                <a:solidFill>
                  <a:srgbClr val="6A8188"/>
                </a:solidFill>
              </a:rPr>
              <a:t>,</a:t>
            </a:r>
            <a:r>
              <a:t>8</a:t>
            </a:r>
            <a:r>
              <a:rPr>
                <a:solidFill>
                  <a:srgbClr val="6A8188"/>
                </a:solidFill>
              </a:rPr>
              <a:t>));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493D"/>
                </a:solidFill>
              </a:rPr>
              <a:t>0</a:t>
            </a:r>
            <a:r>
              <a:rPr>
                <a:solidFill>
                  <a:srgbClr val="6A8188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68" name="main"/>
          <p:cNvSpPr/>
          <p:nvPr/>
        </p:nvSpPr>
        <p:spPr>
          <a:xfrm>
            <a:off x="8530411" y="2365633"/>
            <a:ext cx="3973662" cy="558738"/>
          </a:xfrm>
          <a:prstGeom prst="roundRect">
            <a:avLst>
              <a:gd name="adj" fmla="val 34095"/>
            </a:avLst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>
            <a:lvl1pPr algn="r">
              <a:defRPr sz="2600"/>
            </a:lvl1pPr>
          </a:lstStyle>
          <a:p>
            <a:r>
              <a:t>main</a:t>
            </a:r>
          </a:p>
        </p:txBody>
      </p:sp>
      <p:sp>
        <p:nvSpPr>
          <p:cNvPr id="1269" name="argc=1,argv=…"/>
          <p:cNvSpPr txBox="1"/>
          <p:nvPr/>
        </p:nvSpPr>
        <p:spPr>
          <a:xfrm>
            <a:off x="8641050" y="2454501"/>
            <a:ext cx="218032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argc=1,argv=…</a:t>
            </a:r>
          </a:p>
        </p:txBody>
      </p:sp>
      <p:grpSp>
        <p:nvGrpSpPr>
          <p:cNvPr id="1272" name="Group"/>
          <p:cNvGrpSpPr/>
          <p:nvPr/>
        </p:nvGrpSpPr>
        <p:grpSpPr>
          <a:xfrm>
            <a:off x="8530411" y="2965288"/>
            <a:ext cx="3973662" cy="666940"/>
            <a:chOff x="0" y="0"/>
            <a:chExt cx="3973660" cy="666939"/>
          </a:xfrm>
        </p:grpSpPr>
        <p:sp>
          <p:nvSpPr>
            <p:cNvPr id="1270" name="power(2,8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power(2,8)</a:t>
              </a:r>
            </a:p>
          </p:txBody>
        </p:sp>
        <p:sp>
          <p:nvSpPr>
            <p:cNvPr id="1271" name="base=2, n=8,p=128"/>
            <p:cNvSpPr txBox="1"/>
            <p:nvPr/>
          </p:nvSpPr>
          <p:spPr>
            <a:xfrm>
              <a:off x="7221" y="142969"/>
              <a:ext cx="2564704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base=2, n=8,p=</a:t>
              </a:r>
              <a:r>
                <a:rPr b="1">
                  <a:solidFill>
                    <a:srgbClr val="FF2600"/>
                  </a:solidFill>
                </a:rPr>
                <a:t>128</a:t>
              </a:r>
            </a:p>
          </p:txBody>
        </p:sp>
      </p:grpSp>
      <p:sp>
        <p:nvSpPr>
          <p:cNvPr id="1273" name="Rectangle"/>
          <p:cNvSpPr/>
          <p:nvPr/>
        </p:nvSpPr>
        <p:spPr>
          <a:xfrm>
            <a:off x="257206" y="4879490"/>
            <a:ext cx="7651108" cy="355601"/>
          </a:xfrm>
          <a:prstGeom prst="rect">
            <a:avLst/>
          </a:prstGeom>
          <a:solidFill>
            <a:srgbClr val="FF2600">
              <a:alpha val="26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632EE1-933C-4005-8D60-08C7BA220FE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3184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0695 0.039409" pathEditMode="relative">
                                      <p:cBhvr>
                                        <p:cTn id="6" dur="1000" fill="hold"/>
                                        <p:tgtEl>
                                          <p:spTgt spid="1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2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Context In Pi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</a:t>
            </a:r>
            <a:endParaRPr dirty="0"/>
          </a:p>
        </p:txBody>
      </p:sp>
      <p:sp>
        <p:nvSpPr>
          <p:cNvPr id="127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277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279" name="#include &lt;stdio.h&gt;…"/>
          <p:cNvSpPr txBox="1"/>
          <p:nvPr/>
        </p:nvSpPr>
        <p:spPr>
          <a:xfrm>
            <a:off x="277242" y="2425699"/>
            <a:ext cx="7636436" cy="63627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power(</a:t>
            </a: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788E95"/>
                </a:solidFill>
              </a:rPr>
              <a:t>base</a:t>
            </a:r>
            <a:r>
              <a:rPr dirty="0" err="1"/>
              <a:t>,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n</a:t>
            </a:r>
            <a:r>
              <a:rPr dirty="0"/>
              <a:t>) 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</a:t>
            </a:r>
            <a:r>
              <a:rPr dirty="0">
                <a:solidFill>
                  <a:srgbClr val="D7601B"/>
                </a:solidFill>
              </a:rPr>
              <a:t>if</a:t>
            </a:r>
            <a:r>
              <a:rPr dirty="0"/>
              <a:t> 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>
                <a:solidFill>
                  <a:srgbClr val="788E95"/>
                </a:solidFill>
              </a:rPr>
              <a:t>n</a:t>
            </a:r>
            <a:r>
              <a:rPr dirty="0">
                <a:solidFill>
                  <a:srgbClr val="6A8188"/>
                </a:solidFill>
              </a:rPr>
              <a:t>==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)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</a:t>
            </a:r>
            <a:r>
              <a:rPr dirty="0">
                <a:solidFill>
                  <a:srgbClr val="D7601B"/>
                </a:solidFill>
              </a:rPr>
              <a:t>return</a:t>
            </a:r>
            <a:r>
              <a:rPr dirty="0"/>
              <a:t> </a:t>
            </a:r>
            <a:r>
              <a:rPr dirty="0">
                <a:solidFill>
                  <a:srgbClr val="E5493D"/>
                </a:solidFill>
              </a:rPr>
              <a:t>1</a:t>
            </a:r>
            <a:r>
              <a:rPr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else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</a:t>
            </a:r>
            <a:r>
              <a:rPr dirty="0">
                <a:solidFill>
                  <a:srgbClr val="96A700"/>
                </a:solidFill>
              </a:rPr>
              <a:t>int</a:t>
            </a:r>
            <a:r>
              <a:rPr dirty="0"/>
              <a:t> </a:t>
            </a:r>
            <a:r>
              <a:rPr dirty="0">
                <a:solidFill>
                  <a:srgbClr val="788E95"/>
                </a:solidFill>
              </a:rPr>
              <a:t>p</a:t>
            </a:r>
            <a:r>
              <a:rPr dirty="0"/>
              <a:t>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6A8188"/>
                </a:solidFill>
              </a:rPr>
              <a:t>power(</a:t>
            </a:r>
            <a:r>
              <a:rPr dirty="0">
                <a:solidFill>
                  <a:srgbClr val="788E95"/>
                </a:solidFill>
              </a:rPr>
              <a:t>base</a:t>
            </a:r>
            <a:r>
              <a:rPr dirty="0">
                <a:solidFill>
                  <a:srgbClr val="6A8188"/>
                </a:solidFill>
              </a:rPr>
              <a:t>,</a:t>
            </a:r>
            <a:r>
              <a:rPr dirty="0">
                <a:solidFill>
                  <a:srgbClr val="788E95"/>
                </a:solidFill>
              </a:rPr>
              <a:t>n</a:t>
            </a:r>
            <a:r>
              <a:rPr dirty="0">
                <a:solidFill>
                  <a:srgbClr val="6A8188"/>
                </a:solidFill>
              </a:rPr>
              <a:t>-</a:t>
            </a:r>
            <a:r>
              <a:rPr dirty="0">
                <a:solidFill>
                  <a:srgbClr val="E5493D"/>
                </a:solidFill>
              </a:rPr>
              <a:t>1</a:t>
            </a:r>
            <a:r>
              <a:rPr dirty="0">
                <a:solidFill>
                  <a:srgbClr val="6A8188"/>
                </a:solidFill>
              </a:rPr>
              <a:t>);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</a:t>
            </a:r>
            <a:r>
              <a:rPr dirty="0">
                <a:solidFill>
                  <a:srgbClr val="D7601B"/>
                </a:solidFill>
              </a:rPr>
              <a:t>return</a:t>
            </a:r>
            <a:r>
              <a:rPr dirty="0"/>
              <a:t> </a:t>
            </a:r>
            <a:r>
              <a:rPr dirty="0">
                <a:solidFill>
                  <a:srgbClr val="788E95"/>
                </a:solidFill>
              </a:rPr>
              <a:t>base</a:t>
            </a:r>
            <a:r>
              <a:rPr dirty="0"/>
              <a:t> </a:t>
            </a:r>
            <a:r>
              <a:rPr dirty="0">
                <a:solidFill>
                  <a:srgbClr val="6A8188"/>
                </a:solidFill>
              </a:rPr>
              <a:t>*</a:t>
            </a:r>
            <a:r>
              <a:rPr dirty="0"/>
              <a:t> </a:t>
            </a:r>
            <a:r>
              <a:rPr dirty="0">
                <a:solidFill>
                  <a:srgbClr val="788E95"/>
                </a:solidFill>
              </a:rPr>
              <a:t>p</a:t>
            </a:r>
            <a:r>
              <a:rPr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</a:t>
            </a:r>
            <a:r>
              <a:rPr dirty="0">
                <a:solidFill>
                  <a:srgbClr val="6A8188"/>
                </a:solidFill>
              </a:rPr>
              <a:t>}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main(int </a:t>
            </a:r>
            <a:r>
              <a:rPr dirty="0" err="1"/>
              <a:t>argc,char</a:t>
            </a:r>
            <a:r>
              <a:rPr dirty="0"/>
              <a:t>* </a:t>
            </a:r>
            <a:r>
              <a:rPr dirty="0" err="1"/>
              <a:t>argv</a:t>
            </a:r>
            <a:r>
              <a:rPr dirty="0"/>
              <a:t>[])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 err="1">
                <a:solidFill>
                  <a:srgbClr val="6A8188"/>
                </a:solidFill>
              </a:rPr>
              <a:t>printf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"%d^%d = %d</a:t>
            </a:r>
            <a:r>
              <a:rPr dirty="0">
                <a:solidFill>
                  <a:srgbClr val="7F87CF"/>
                </a:solidFill>
              </a:rPr>
              <a:t>\n</a:t>
            </a:r>
            <a:r>
              <a:rPr dirty="0"/>
              <a:t>"</a:t>
            </a:r>
            <a:r>
              <a:rPr dirty="0">
                <a:solidFill>
                  <a:srgbClr val="6A8188"/>
                </a:solidFill>
              </a:rPr>
              <a:t>,</a:t>
            </a:r>
            <a:r>
              <a:rPr dirty="0"/>
              <a:t>2</a:t>
            </a:r>
            <a:r>
              <a:rPr dirty="0">
                <a:solidFill>
                  <a:srgbClr val="6A8188"/>
                </a:solidFill>
              </a:rPr>
              <a:t>,</a:t>
            </a:r>
            <a:r>
              <a:rPr dirty="0"/>
              <a:t>8</a:t>
            </a:r>
            <a:r>
              <a:rPr dirty="0">
                <a:solidFill>
                  <a:srgbClr val="6A8188"/>
                </a:solidFill>
              </a:rPr>
              <a:t>,power(</a:t>
            </a:r>
            <a:r>
              <a:rPr dirty="0"/>
              <a:t>2</a:t>
            </a:r>
            <a:r>
              <a:rPr dirty="0">
                <a:solidFill>
                  <a:srgbClr val="6A8188"/>
                </a:solidFill>
              </a:rPr>
              <a:t>,</a:t>
            </a:r>
            <a:r>
              <a:rPr dirty="0"/>
              <a:t>8</a:t>
            </a:r>
            <a:r>
              <a:rPr dirty="0">
                <a:solidFill>
                  <a:srgbClr val="6A8188"/>
                </a:solidFill>
              </a:rPr>
              <a:t>));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280" name="main"/>
          <p:cNvSpPr/>
          <p:nvPr/>
        </p:nvSpPr>
        <p:spPr>
          <a:xfrm>
            <a:off x="8530411" y="2365633"/>
            <a:ext cx="3973662" cy="1266908"/>
          </a:xfrm>
          <a:prstGeom prst="roundRect">
            <a:avLst>
              <a:gd name="adj" fmla="val 15037"/>
            </a:avLst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>
            <a:lvl1pPr algn="r">
              <a:defRPr sz="2600"/>
            </a:lvl1pPr>
          </a:lstStyle>
          <a:p>
            <a:r>
              <a:t>main</a:t>
            </a:r>
          </a:p>
        </p:txBody>
      </p:sp>
      <p:sp>
        <p:nvSpPr>
          <p:cNvPr id="1281" name="argc=1,argv=……"/>
          <p:cNvSpPr txBox="1"/>
          <p:nvPr/>
        </p:nvSpPr>
        <p:spPr>
          <a:xfrm>
            <a:off x="8641050" y="2532292"/>
            <a:ext cx="275020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argc</a:t>
            </a:r>
            <a:r>
              <a:rPr dirty="0"/>
              <a:t>=1,argv=…</a:t>
            </a:r>
          </a:p>
          <a:p>
            <a:pPr>
              <a:defRPr sz="18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returned Value=</a:t>
            </a:r>
            <a:r>
              <a:rPr b="1" dirty="0">
                <a:solidFill>
                  <a:srgbClr val="FF2600"/>
                </a:solidFill>
              </a:rPr>
              <a:t>256</a:t>
            </a:r>
          </a:p>
        </p:txBody>
      </p:sp>
      <p:sp>
        <p:nvSpPr>
          <p:cNvPr id="1282" name="Rectangle"/>
          <p:cNvSpPr/>
          <p:nvPr/>
        </p:nvSpPr>
        <p:spPr>
          <a:xfrm>
            <a:off x="269906" y="7428879"/>
            <a:ext cx="7651108" cy="355601"/>
          </a:xfrm>
          <a:prstGeom prst="rect">
            <a:avLst/>
          </a:prstGeom>
          <a:solidFill>
            <a:srgbClr val="FF2600">
              <a:alpha val="26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grpSp>
        <p:nvGrpSpPr>
          <p:cNvPr id="1285" name="Group"/>
          <p:cNvGrpSpPr/>
          <p:nvPr/>
        </p:nvGrpSpPr>
        <p:grpSpPr>
          <a:xfrm>
            <a:off x="8641050" y="7770185"/>
            <a:ext cx="2180322" cy="1155501"/>
            <a:chOff x="0" y="-1"/>
            <a:chExt cx="2180321" cy="1155500"/>
          </a:xfrm>
        </p:grpSpPr>
        <p:sp>
          <p:nvSpPr>
            <p:cNvPr id="1283" name="2^8 = 256"/>
            <p:cNvSpPr txBox="1"/>
            <p:nvPr/>
          </p:nvSpPr>
          <p:spPr>
            <a:xfrm>
              <a:off x="0" y="622020"/>
              <a:ext cx="2180321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rPr sz="2800" dirty="0"/>
                <a:t>2^8 = 256</a:t>
              </a:r>
            </a:p>
          </p:txBody>
        </p:sp>
        <p:sp>
          <p:nvSpPr>
            <p:cNvPr id="1284" name="Output"/>
            <p:cNvSpPr txBox="1"/>
            <p:nvPr/>
          </p:nvSpPr>
          <p:spPr>
            <a:xfrm>
              <a:off x="275836" y="-1"/>
              <a:ext cx="1628649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Output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F457B1-A194-4E9F-BACE-30ABAF8D29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1539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0695 0.039409" pathEditMode="relative">
                                      <p:cBhvr>
                                        <p:cTn id="12" dur="1000" fill="hold"/>
                                        <p:tgtEl>
                                          <p:spTgt spid="1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5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Study the rest of the slides yourself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FE694-2A2B-49F1-807A-991A5C7DCF1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5677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Improving the Example"/>
          <p:cNvSpPr txBox="1">
            <a:spLocks noGrp="1"/>
          </p:cNvSpPr>
          <p:nvPr>
            <p:ph type="title"/>
          </p:nvPr>
        </p:nvSpPr>
        <p:spPr>
          <a:xfrm>
            <a:off x="584200" y="330200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Example – Variable Scope</a:t>
            </a:r>
            <a:endParaRPr dirty="0"/>
          </a:p>
        </p:txBody>
      </p:sp>
      <p:sp>
        <p:nvSpPr>
          <p:cNvPr id="98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987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988" name="Compute xn"/>
          <p:cNvSpPr txBox="1">
            <a:spLocks noGrp="1"/>
          </p:cNvSpPr>
          <p:nvPr>
            <p:ph type="body" sz="quarter" idx="1"/>
          </p:nvPr>
        </p:nvSpPr>
        <p:spPr>
          <a:xfrm>
            <a:off x="571500" y="2324100"/>
            <a:ext cx="11861800" cy="75766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a.c</a:t>
            </a:r>
            <a:r>
              <a:rPr lang="en-US" dirty="0"/>
              <a:t>										  </a:t>
            </a:r>
            <a:r>
              <a:rPr lang="en-US" dirty="0" err="1"/>
              <a:t>b.c</a:t>
            </a:r>
            <a:endParaRPr i="1" baseline="31999" dirty="0"/>
          </a:p>
        </p:txBody>
      </p:sp>
      <p:sp>
        <p:nvSpPr>
          <p:cNvPr id="990" name="int power(int base,int n) {…"/>
          <p:cNvSpPr txBox="1"/>
          <p:nvPr/>
        </p:nvSpPr>
        <p:spPr>
          <a:xfrm>
            <a:off x="571500" y="2936414"/>
            <a:ext cx="5110845" cy="6003362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 anchorCtr="0">
            <a:no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static int </a:t>
            </a:r>
            <a:r>
              <a:rPr lang="en-US" dirty="0" err="1"/>
              <a:t>i</a:t>
            </a:r>
            <a:r>
              <a:rPr lang="en-US" dirty="0"/>
              <a:t>; 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 err="1"/>
              <a:t>int</a:t>
            </a:r>
            <a:r>
              <a:rPr lang="en-US" dirty="0"/>
              <a:t> j;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int </a:t>
            </a:r>
            <a:r>
              <a:rPr lang="en-US" dirty="0"/>
              <a:t>foo</a:t>
            </a:r>
            <a:r>
              <a:rPr dirty="0"/>
              <a:t>(int </a:t>
            </a:r>
            <a:r>
              <a:rPr lang="en-US" dirty="0"/>
              <a:t>n</a:t>
            </a:r>
            <a:r>
              <a:rPr dirty="0"/>
              <a:t>) </a:t>
            </a:r>
            <a:endParaRPr lang="en-US" dirty="0"/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int </a:t>
            </a:r>
            <a:r>
              <a:rPr dirty="0" err="1"/>
              <a:t>rv</a:t>
            </a:r>
            <a:r>
              <a:rPr dirty="0"/>
              <a:t>;</a:t>
            </a:r>
            <a:endParaRPr lang="en-US" dirty="0"/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static int k;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// can access </a:t>
            </a:r>
            <a:r>
              <a:rPr lang="en-US" dirty="0" err="1"/>
              <a:t>i</a:t>
            </a:r>
            <a:r>
              <a:rPr lang="en-US" dirty="0"/>
              <a:t>, j, k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lang="en-US" dirty="0"/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int bar(int n) 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{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	// can access </a:t>
            </a:r>
            <a:r>
              <a:rPr lang="en-US" dirty="0" err="1"/>
              <a:t>i</a:t>
            </a:r>
            <a:r>
              <a:rPr lang="en-US" dirty="0"/>
              <a:t>, j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}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</p:txBody>
      </p:sp>
      <p:sp>
        <p:nvSpPr>
          <p:cNvPr id="991" name="int power(int base,int n) {…"/>
          <p:cNvSpPr txBox="1"/>
          <p:nvPr/>
        </p:nvSpPr>
        <p:spPr>
          <a:xfrm>
            <a:off x="6515100" y="2936414"/>
            <a:ext cx="5827377" cy="6003362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 anchorCtr="0">
            <a:noAutofit/>
          </a:bodyPr>
          <a:lstStyle/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// declare j is external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// note the keyword extern 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extern int j;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// Cannot define another j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// Can define another </a:t>
            </a:r>
            <a:r>
              <a:rPr lang="en-US" dirty="0" err="1"/>
              <a:t>i</a:t>
            </a:r>
            <a:endParaRPr lang="en-US" dirty="0"/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// this is a different </a:t>
            </a:r>
            <a:r>
              <a:rPr lang="en-US" dirty="0" err="1"/>
              <a:t>i</a:t>
            </a:r>
            <a:endParaRPr lang="en-US" dirty="0"/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int f1(void)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{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// can access j (in </a:t>
            </a:r>
            <a:r>
              <a:rPr lang="en-US" dirty="0" err="1"/>
              <a:t>a.c</a:t>
            </a:r>
            <a:r>
              <a:rPr lang="en-US" dirty="0"/>
              <a:t>)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</a:t>
            </a:r>
            <a:r>
              <a:rPr lang="en-US" dirty="0" err="1"/>
              <a:t>j++</a:t>
            </a:r>
            <a:r>
              <a:rPr lang="en-US" dirty="0"/>
              <a:t>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}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8952BC-AB7F-47C5-9CD4-9DD352C3C0F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9091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Functions in Genera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Function</a:t>
            </a:r>
            <a:r>
              <a:rPr lang="en-US" dirty="0"/>
              <a:t> definitions</a:t>
            </a:r>
            <a:endParaRPr dirty="0"/>
          </a:p>
        </p:txBody>
      </p:sp>
      <p:sp>
        <p:nvSpPr>
          <p:cNvPr id="96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962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963" name="Simple syntactic form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No nesting (cannot define functions in a function)</a:t>
            </a:r>
          </a:p>
          <a:p>
            <a:r>
              <a:rPr lang="en-US" dirty="0"/>
              <a:t>Return type can be “void” (no return value expected)</a:t>
            </a:r>
          </a:p>
          <a:p>
            <a:pPr lvl="1"/>
            <a:r>
              <a:rPr lang="en-US" dirty="0"/>
              <a:t>If missing, compiler assumes int</a:t>
            </a:r>
          </a:p>
          <a:p>
            <a:r>
              <a:rPr lang="en-US" dirty="0"/>
              <a:t>Return statements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Execution also terminates if end of function body reached</a:t>
            </a:r>
          </a:p>
          <a:p>
            <a:pPr lvl="1"/>
            <a:r>
              <a:rPr lang="en-US" dirty="0"/>
              <a:t>Returned value undefined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nested function (i.e., cannot define functions in a function)</a:t>
            </a:r>
          </a:p>
          <a:p>
            <a:endParaRPr dirty="0"/>
          </a:p>
        </p:txBody>
      </p:sp>
      <p:sp>
        <p:nvSpPr>
          <p:cNvPr id="965" name="&lt;returnType&gt; &lt;name&gt;(&lt;parameters&gt;) {…"/>
          <p:cNvSpPr txBox="1"/>
          <p:nvPr/>
        </p:nvSpPr>
        <p:spPr>
          <a:xfrm>
            <a:off x="751732" y="2209927"/>
            <a:ext cx="7292061" cy="1210588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4F818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type </a:t>
            </a:r>
            <a:r>
              <a:rPr lang="en-US" dirty="0" err="1"/>
              <a:t>function_name</a:t>
            </a:r>
            <a:r>
              <a:rPr lang="en-US" dirty="0"/>
              <a:t> ( </a:t>
            </a:r>
            <a:r>
              <a:rPr lang="en-US" dirty="0" err="1"/>
              <a:t>parameter_list</a:t>
            </a:r>
            <a:r>
              <a:rPr lang="en-US" dirty="0"/>
              <a:t> ) {</a:t>
            </a:r>
          </a:p>
          <a:p>
            <a:pPr algn="l" defTabSz="457200">
              <a:defRPr sz="2400">
                <a:solidFill>
                  <a:srgbClr val="4F818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declarations &amp; statements</a:t>
            </a:r>
          </a:p>
          <a:p>
            <a:pPr algn="l" defTabSz="457200">
              <a:defRPr sz="2400">
                <a:solidFill>
                  <a:srgbClr val="4F818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  <p:sp>
        <p:nvSpPr>
          <p:cNvPr id="8" name="&lt;returnType&gt; &lt;name&gt;(&lt;parameters&gt;) {…">
            <a:extLst>
              <a:ext uri="{FF2B5EF4-FFF2-40B4-BE49-F238E27FC236}">
                <a16:creationId xmlns:a16="http://schemas.microsoft.com/office/drawing/2014/main" id="{C6C8838B-BBFB-421C-8DCC-85B378812F89}"/>
              </a:ext>
            </a:extLst>
          </p:cNvPr>
          <p:cNvSpPr txBox="1"/>
          <p:nvPr/>
        </p:nvSpPr>
        <p:spPr>
          <a:xfrm>
            <a:off x="808882" y="6356016"/>
            <a:ext cx="12085040" cy="841256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4F818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return;       // terminate execution and return control to caller</a:t>
            </a:r>
          </a:p>
          <a:p>
            <a:pPr algn="l" defTabSz="457200">
              <a:defRPr sz="2400">
                <a:solidFill>
                  <a:srgbClr val="4F818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return expr;  // terminate and pass value of expr back to caller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1CAD38-8CD4-49D1-8261-19D92D5A8B6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evaluation of arguments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foo(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++,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++); 		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calling foo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Is it foo(1, 2) or foo(2, 1)?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 not assume one way or another.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B774B-265E-4B93-B285-91B85216308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2444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85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57000" y="7874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Shape 1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 dirty="0"/>
              <a:t>Macros</a:t>
            </a:r>
            <a:r>
              <a:rPr lang="en-US" sz="4000" dirty="0"/>
              <a:t> as </a:t>
            </a:r>
            <a:r>
              <a:rPr sz="4000" dirty="0"/>
              <a:t>“fast functions”</a:t>
            </a:r>
          </a:p>
        </p:txBody>
      </p:sp>
      <p:sp>
        <p:nvSpPr>
          <p:cNvPr id="188" name="Shape 18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941100"/>
                </a:solidFill>
              </a:rPr>
              <a:t>Macros can take arguments!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47474"/>
                </a:solidFill>
              </a:rPr>
              <a:t>Typical for implementing MIN / MAX</a:t>
            </a:r>
          </a:p>
        </p:txBody>
      </p:sp>
      <p:sp>
        <p:nvSpPr>
          <p:cNvPr id="190" name="Shape 190"/>
          <p:cNvSpPr/>
          <p:nvPr/>
        </p:nvSpPr>
        <p:spPr>
          <a:xfrm>
            <a:off x="2933138" y="4264859"/>
            <a:ext cx="8349936" cy="30480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#define MIN(</a:t>
            </a:r>
            <a:r>
              <a:rPr sz="2400" dirty="0" err="1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x,y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) ((x) &lt;  (y) ? (x) : (y))</a:t>
            </a:r>
          </a:p>
          <a:p>
            <a:pPr lvl="0" algn="l" defTabSz="457200">
              <a:defRPr sz="1800"/>
            </a:pP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#define MAX(</a:t>
            </a:r>
            <a:r>
              <a:rPr sz="2400" dirty="0" err="1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x,y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) ((x) &gt;= (y) ? (x) : (y))</a:t>
            </a:r>
          </a:p>
          <a:p>
            <a:pPr lvl="0" algn="l" defTabSz="457200">
              <a:defRPr sz="1800"/>
            </a:pPr>
            <a:endParaRPr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 err="1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 main()</a:t>
            </a:r>
          </a:p>
          <a:p>
            <a:pPr lvl="0" algn="l" defTabSz="457200">
              <a:defRPr sz="1800"/>
            </a:pP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</a:p>
          <a:p>
            <a:pPr lvl="0" algn="l" defTabSz="457200">
              <a:defRPr sz="1800"/>
            </a:pP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sz="2400" dirty="0" err="1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 a = 10,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b = 20;</a:t>
            </a:r>
          </a:p>
          <a:p>
            <a:pPr lvl="0" algn="l" defTabSz="457200">
              <a:defRPr sz="1800"/>
            </a:pP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sz="2400" dirty="0" err="1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 x = MIN(</a:t>
            </a:r>
            <a:r>
              <a:rPr sz="2400" dirty="0" err="1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a,b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</a:p>
          <a:p>
            <a:pPr lvl="0" algn="l" defTabSz="457200">
              <a:defRPr sz="1800"/>
            </a:pP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7696200"/>
            <a:ext cx="12065030" cy="66513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5E2299-E349-4784-B542-9AC3BC4AE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967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93" name="Seal 3 SPOT281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11557000" y="7874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000" dirty="0"/>
              <a:t>Example</a:t>
            </a:r>
            <a:endParaRPr sz="4000" dirty="0"/>
          </a:p>
        </p:txBody>
      </p:sp>
      <p:sp>
        <p:nvSpPr>
          <p:cNvPr id="198" name="Shape 198"/>
          <p:cNvSpPr/>
          <p:nvPr/>
        </p:nvSpPr>
        <p:spPr>
          <a:xfrm>
            <a:off x="787400" y="2209927"/>
            <a:ext cx="5434790" cy="45212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sz="2400" dirty="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rPr>
              <a:t>#include &lt;</a:t>
            </a:r>
            <a:r>
              <a:rPr sz="2400" dirty="0" err="1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rPr>
              <a:t>stdio.h</a:t>
            </a:r>
            <a:r>
              <a:rPr sz="2400" dirty="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rPr>
              <a:t>#define MULG(</a:t>
            </a:r>
            <a:r>
              <a:rPr sz="2400" dirty="0" err="1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rPr>
              <a:t>x,y</a:t>
            </a:r>
            <a:r>
              <a:rPr sz="2400" dirty="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rPr>
              <a:t>) ((x)*(y))</a:t>
            </a: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rPr>
              <a:t>#define MULB(</a:t>
            </a:r>
            <a:r>
              <a:rPr sz="2400" dirty="0" err="1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rPr>
              <a:t>x,y</a:t>
            </a:r>
            <a:r>
              <a:rPr sz="2400" dirty="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rPr>
              <a:t>) (x*y)</a:t>
            </a: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 err="1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main()</a:t>
            </a: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sz="2400" dirty="0" err="1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MULG(</a:t>
            </a:r>
            <a:r>
              <a:rPr sz="2400" dirty="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99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sz="2400" dirty="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r>
              <a:rPr sz="2400" dirty="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sz="2400" dirty="0" err="1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rPr>
              <a:t>y</a:t>
            </a: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MULB(</a:t>
            </a:r>
            <a:r>
              <a:rPr sz="2400" dirty="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99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sz="2400" dirty="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r>
              <a:rPr sz="2400" dirty="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sz="2400" dirty="0" err="1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printf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2400" dirty="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"x is %d</a:t>
            </a:r>
            <a:r>
              <a:rPr sz="2400" dirty="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rPr>
              <a:t>\</a:t>
            </a:r>
            <a:r>
              <a:rPr sz="2400" dirty="0" err="1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sz="2400" dirty="0" err="1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sz="2400" dirty="0" err="1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r>
              <a:rPr sz="2400" dirty="0" err="1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sz="2400" dirty="0" err="1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printf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2400" dirty="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"y is %d</a:t>
            </a:r>
            <a:r>
              <a:rPr sz="2400" dirty="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rPr>
              <a:t>\</a:t>
            </a:r>
            <a:r>
              <a:rPr sz="2400" dirty="0" err="1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sz="2400" dirty="0" err="1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sz="2400" dirty="0" err="1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r>
              <a:rPr sz="2400" dirty="0" err="1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rPr>
              <a:t>y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sz="2400" dirty="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199" name="Shape 199"/>
          <p:cNvSpPr/>
          <p:nvPr/>
        </p:nvSpPr>
        <p:spPr>
          <a:xfrm>
            <a:off x="2483735" y="8161121"/>
            <a:ext cx="7727920" cy="1244601"/>
          </a:xfrm>
          <a:prstGeom prst="rect">
            <a:avLst/>
          </a:prstGeom>
          <a:solidFill>
            <a:srgbClr val="002B3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2700" dirty="0" err="1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rPr>
              <a:t>src</a:t>
            </a:r>
            <a:r>
              <a:rPr sz="2700" dirty="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rPr>
              <a:t> (master) $ cc </a:t>
            </a:r>
            <a:r>
              <a:rPr sz="2700" dirty="0" err="1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rPr>
              <a:t>macros.c</a:t>
            </a:r>
            <a:r>
              <a:rPr sz="2700" dirty="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rPr>
              <a:t> ; ./</a:t>
            </a:r>
            <a:r>
              <a:rPr sz="2700" dirty="0" err="1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rPr>
              <a:t>a.out</a:t>
            </a:r>
            <a:endParaRPr sz="2700" dirty="0">
              <a:solidFill>
                <a:srgbClr val="839496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2700" dirty="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rPr>
              <a:t>x is 200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2700" dirty="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rPr>
              <a:t>y is 101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6B7E20-9042-4A61-A0F5-88EA5C22637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6070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numbers of arguments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printf</a:t>
            </a:r>
            <a:r>
              <a:rPr lang="en-US" sz="2800" dirty="0">
                <a:latin typeface="Consolas" panose="020B0609020204030204" pitchFamily="49" charset="0"/>
              </a:rPr>
              <a:t>(“Hello”);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printf</a:t>
            </a:r>
            <a:r>
              <a:rPr lang="en-US" sz="2800" dirty="0">
                <a:latin typeface="Consolas" panose="020B0609020204030204" pitchFamily="49" charset="0"/>
              </a:rPr>
              <a:t>(“Hello, %s!”, name);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How can you pass different numbers of arguments?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foo(</a:t>
            </a: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n, ... );   // prototype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foo(</a:t>
            </a: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n, ... ) 	  // implementation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// use functions in &lt;</a:t>
            </a:r>
            <a:r>
              <a:rPr lang="en-US" sz="2800" dirty="0" err="1">
                <a:latin typeface="Consolas" panose="020B0609020204030204" pitchFamily="49" charset="0"/>
              </a:rPr>
              <a:t>stdarg.h</a:t>
            </a:r>
            <a:r>
              <a:rPr lang="en-US" sz="2800" dirty="0">
                <a:latin typeface="Consolas" panose="020B0609020204030204" pitchFamily="49" charset="0"/>
              </a:rPr>
              <a:t>&gt; to access the arguments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// </a:t>
            </a:r>
            <a:r>
              <a:rPr lang="en-US" sz="2800" dirty="0" err="1">
                <a:latin typeface="Consolas" panose="020B0609020204030204" pitchFamily="49" charset="0"/>
              </a:rPr>
              <a:t>va_start</a:t>
            </a:r>
            <a:r>
              <a:rPr lang="en-US" sz="2800" dirty="0">
                <a:latin typeface="Consolas" panose="020B0609020204030204" pitchFamily="49" charset="0"/>
              </a:rPr>
              <a:t>(), </a:t>
            </a:r>
            <a:r>
              <a:rPr lang="en-US" sz="2800" dirty="0" err="1">
                <a:latin typeface="Consolas" panose="020B0609020204030204" pitchFamily="49" charset="0"/>
              </a:rPr>
              <a:t>va_arg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6593E-B832-41ED-B5FA-7692226C36E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87356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For Completeness Sake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Example: static variable in a function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00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004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005" name="Silly function contains a “static” declaration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11861800" cy="347927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</a:pPr>
            <a:r>
              <a:rPr lang="en-US" dirty="0"/>
              <a:t>The “s</a:t>
            </a:r>
            <a:r>
              <a:rPr dirty="0"/>
              <a:t>illy</a:t>
            </a:r>
            <a:r>
              <a:rPr lang="en-US" dirty="0"/>
              <a:t>”</a:t>
            </a:r>
            <a:r>
              <a:rPr dirty="0"/>
              <a:t> function contains a static declaration</a:t>
            </a:r>
          </a:p>
          <a:p>
            <a:pPr lvl="1">
              <a:spcBef>
                <a:spcPts val="900"/>
              </a:spcBef>
            </a:pPr>
            <a:r>
              <a:rPr lang="en-US" dirty="0"/>
              <a:t>"</a:t>
            </a:r>
            <a:r>
              <a:rPr dirty="0"/>
              <a:t>hidden</a:t>
            </a:r>
            <a:r>
              <a:rPr lang="en-US" dirty="0"/>
              <a:t>"</a:t>
            </a:r>
            <a:r>
              <a:rPr dirty="0"/>
              <a:t> </a:t>
            </a:r>
            <a:r>
              <a:rPr lang="en-US" dirty="0"/>
              <a:t>is set to 0 </a:t>
            </a:r>
            <a:r>
              <a:rPr lang="en-US" b="1" dirty="0"/>
              <a:t>only</a:t>
            </a:r>
            <a:r>
              <a:rPr lang="en-US" dirty="0"/>
              <a:t> the first time silly is executed</a:t>
            </a:r>
          </a:p>
          <a:p>
            <a:pPr lvl="1">
              <a:spcBef>
                <a:spcPts val="900"/>
              </a:spcBef>
            </a:pPr>
            <a:r>
              <a:rPr dirty="0"/>
              <a:t>It</a:t>
            </a:r>
            <a:r>
              <a:rPr lang="en-US" dirty="0"/>
              <a:t>s</a:t>
            </a:r>
            <a:r>
              <a:rPr dirty="0"/>
              <a:t> </a:t>
            </a:r>
            <a:r>
              <a:rPr lang="en-US" dirty="0"/>
              <a:t>value is retained </a:t>
            </a:r>
            <a:r>
              <a:rPr dirty="0"/>
              <a:t>from call to call</a:t>
            </a:r>
          </a:p>
          <a:p>
            <a:pPr lvl="1">
              <a:spcBef>
                <a:spcPts val="900"/>
              </a:spcBef>
            </a:pPr>
            <a:r>
              <a:rPr dirty="0"/>
              <a:t>The function output no longer depends on its inputs alone!</a:t>
            </a:r>
          </a:p>
        </p:txBody>
      </p:sp>
      <p:sp>
        <p:nvSpPr>
          <p:cNvPr id="1007" name="int silly(int x) {…"/>
          <p:cNvSpPr txBox="1"/>
          <p:nvPr/>
        </p:nvSpPr>
        <p:spPr>
          <a:xfrm>
            <a:off x="665631" y="6400269"/>
            <a:ext cx="5235774" cy="23114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silly(</a:t>
            </a: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88E95"/>
                </a:solidFill>
              </a:rPr>
              <a:t>x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static 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88E95"/>
                </a:solidFill>
              </a:rPr>
              <a:t>hidden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A8188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493D"/>
                </a:solidFill>
              </a:rPr>
              <a:t>0</a:t>
            </a:r>
            <a:r>
              <a:rPr>
                <a:solidFill>
                  <a:srgbClr val="6A8188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88E95"/>
                </a:solidFill>
              </a:rPr>
              <a:t>x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A8188"/>
                </a:solidFill>
              </a:rPr>
              <a:t>*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493D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A8188"/>
                </a:solidFill>
              </a:rPr>
              <a:t>+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88E95"/>
                </a:solidFill>
              </a:rPr>
              <a:t>hidden</a:t>
            </a:r>
            <a:r>
              <a:rPr>
                <a:solidFill>
                  <a:srgbClr val="6A8188"/>
                </a:solidFill>
              </a:rPr>
              <a:t>++;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008" name="Table"/>
          <p:cNvGraphicFramePr/>
          <p:nvPr/>
        </p:nvGraphicFramePr>
        <p:xfrm>
          <a:off x="6765918" y="5827797"/>
          <a:ext cx="5766052" cy="3500442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1441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1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64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900">
                          <a:sym typeface="Helvetica Neue Light"/>
                        </a:rPr>
                        <a:t>IN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900">
                          <a:sym typeface="Helvetica Neue Light"/>
                        </a:rPr>
                        <a:t>OUT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900">
                          <a:sym typeface="Helvetica Neue Light"/>
                        </a:rPr>
                        <a:t>hidden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900">
                          <a:sym typeface="Helvetica Neue Light"/>
                        </a:rPr>
                        <a:t>hidden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64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1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2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0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1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64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1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3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1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2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64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1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4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2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3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64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2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7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3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4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64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…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…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…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…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2AFB0E-C5AA-4B30-B200-4CA24095C49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9872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For Completeness Sake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It could be worse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01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012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013" name="It could be worse still!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11861800" cy="347927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</a:pPr>
            <a:r>
              <a:rPr lang="en-US" dirty="0"/>
              <a:t>“</a:t>
            </a:r>
            <a:r>
              <a:rPr dirty="0"/>
              <a:t>hidden</a:t>
            </a:r>
            <a:r>
              <a:rPr lang="en-US" dirty="0"/>
              <a:t>”</a:t>
            </a:r>
            <a:r>
              <a:rPr dirty="0"/>
              <a:t> variable</a:t>
            </a:r>
            <a:r>
              <a:rPr lang="en-US" dirty="0"/>
              <a:t> d</a:t>
            </a:r>
            <a:r>
              <a:rPr dirty="0"/>
              <a:t>eclared outside silly!</a:t>
            </a:r>
          </a:p>
          <a:p>
            <a:pPr lvl="1">
              <a:spcBef>
                <a:spcPts val="900"/>
              </a:spcBef>
            </a:pPr>
            <a:r>
              <a:rPr lang="en-US" dirty="0"/>
              <a:t>Its value is retained from call to call</a:t>
            </a:r>
          </a:p>
          <a:p>
            <a:pPr lvl="1">
              <a:spcBef>
                <a:spcPts val="900"/>
              </a:spcBef>
            </a:pPr>
            <a:r>
              <a:rPr dirty="0"/>
              <a:t>The function output no longer depends on its inputs alone!</a:t>
            </a:r>
          </a:p>
          <a:p>
            <a:pPr lvl="1">
              <a:spcBef>
                <a:spcPts val="900"/>
              </a:spcBef>
            </a:pPr>
            <a:r>
              <a:rPr dirty="0"/>
              <a:t>It (</a:t>
            </a:r>
            <a:r>
              <a:rPr dirty="0">
                <a:solidFill>
                  <a:srgbClr val="D7601B"/>
                </a:solidFill>
              </a:rPr>
              <a:t>hidden</a:t>
            </a:r>
            <a:r>
              <a:rPr dirty="0"/>
              <a:t>) can be changed by other functions!</a:t>
            </a:r>
          </a:p>
        </p:txBody>
      </p:sp>
      <p:sp>
        <p:nvSpPr>
          <p:cNvPr id="1015" name="static int hidden = 0;…"/>
          <p:cNvSpPr txBox="1"/>
          <p:nvPr/>
        </p:nvSpPr>
        <p:spPr>
          <a:xfrm>
            <a:off x="665631" y="5847819"/>
            <a:ext cx="5327155" cy="34163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static </a:t>
            </a:r>
            <a:r>
              <a:rPr dirty="0" err="1"/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hidden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silly(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x</a:t>
            </a:r>
            <a:r>
              <a:rPr dirty="0"/>
              <a:t>) 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x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*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2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+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hidden</a:t>
            </a:r>
            <a:r>
              <a:rPr dirty="0">
                <a:solidFill>
                  <a:srgbClr val="6A8188"/>
                </a:solidFill>
              </a:rPr>
              <a:t>++;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4F818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96A700"/>
                </a:solidFill>
              </a:rPr>
              <a:t>void</a:t>
            </a:r>
            <a:r>
              <a:rPr dirty="0"/>
              <a:t> </a:t>
            </a:r>
            <a:r>
              <a:rPr dirty="0">
                <a:solidFill>
                  <a:srgbClr val="D7601B"/>
                </a:solidFill>
              </a:rPr>
              <a:t>innocuous</a:t>
            </a:r>
            <a:r>
              <a:rPr dirty="0"/>
              <a:t>(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/>
              <a:t> z) {</a:t>
            </a:r>
          </a:p>
          <a:p>
            <a:pPr algn="l" defTabSz="457200">
              <a:defRPr sz="2400">
                <a:solidFill>
                  <a:srgbClr val="4F818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hidden = hidden * z + </a:t>
            </a:r>
            <a:r>
              <a:rPr dirty="0">
                <a:solidFill>
                  <a:srgbClr val="D7601B"/>
                </a:solidFill>
              </a:rPr>
              <a:t>10</a:t>
            </a:r>
            <a:r>
              <a:rPr dirty="0"/>
              <a:t>;</a:t>
            </a:r>
          </a:p>
          <a:p>
            <a:pPr algn="l" defTabSz="457200">
              <a:defRPr sz="2400">
                <a:solidFill>
                  <a:srgbClr val="4F818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  <p:graphicFrame>
        <p:nvGraphicFramePr>
          <p:cNvPr id="1016" name="Table"/>
          <p:cNvGraphicFramePr/>
          <p:nvPr/>
        </p:nvGraphicFramePr>
        <p:xfrm>
          <a:off x="6765918" y="5827797"/>
          <a:ext cx="5766052" cy="3500442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1441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1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64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900">
                          <a:sym typeface="Helvetica Neue Light"/>
                        </a:rPr>
                        <a:t>IN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900">
                          <a:sym typeface="Helvetica Neue Light"/>
                        </a:rPr>
                        <a:t>OUT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900">
                          <a:sym typeface="Helvetica Neue Light"/>
                        </a:rPr>
                        <a:t>hidden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900">
                          <a:sym typeface="Helvetica Neue Light"/>
                        </a:rPr>
                        <a:t>hidden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64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1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2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0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1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64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1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3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1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2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64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1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4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2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3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64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2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7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3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4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64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…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…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…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…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4D8C73-D2C8-45DB-85DA-C4C7E877BFB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3450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Opinions about global and static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Global Variables Are OK, and In Fact Necessary</a:t>
            </a:r>
          </a:p>
          <a:p>
            <a:pPr lvl="1"/>
            <a:r>
              <a:rPr lang="en-US" dirty="0">
                <a:hlinkClick r:id="rId2"/>
              </a:rPr>
              <a:t>http://heather.cs.ucdavis.edu/~matloff/globals.html</a:t>
            </a:r>
            <a:endParaRPr lang="en-US" dirty="0"/>
          </a:p>
          <a:p>
            <a:r>
              <a:rPr lang="en-US" dirty="0"/>
              <a:t>We are going to deal with ‘</a:t>
            </a:r>
            <a:r>
              <a:rPr lang="en-US" dirty="0" err="1"/>
              <a:t>globals</a:t>
            </a:r>
            <a:r>
              <a:rPr lang="en-US" dirty="0"/>
              <a:t>’ a lot later in the course</a:t>
            </a:r>
          </a:p>
          <a:p>
            <a:pPr lvl="1"/>
            <a:r>
              <a:rPr lang="en-US" dirty="0"/>
              <a:t>Actually, stack and heap are global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0" indent="0">
              <a:buNone/>
            </a:pPr>
            <a:r>
              <a:rPr lang="en-US" dirty="0"/>
              <a:t>Count the number of times a function is called.</a:t>
            </a:r>
          </a:p>
          <a:p>
            <a:pPr marL="0" indent="0">
              <a:buNone/>
            </a:pPr>
            <a:r>
              <a:rPr lang="en-US" dirty="0"/>
              <a:t>Coefficients in FFT.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311DF-1597-4519-9A97-1077C5299B5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1161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000" dirty="0"/>
              <a:t>Function declarations (prototypes)</a:t>
            </a:r>
            <a:endParaRPr sz="4000" dirty="0"/>
          </a:p>
        </p:txBody>
      </p:sp>
      <p:sp>
        <p:nvSpPr>
          <p:cNvPr id="460" name="Shape 460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61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469">
            <a:extLst>
              <a:ext uri="{FF2B5EF4-FFF2-40B4-BE49-F238E27FC236}">
                <a16:creationId xmlns:a16="http://schemas.microsoft.com/office/drawing/2014/main" id="{342C6860-582B-49DB-B01E-62C4E1344808}"/>
              </a:ext>
            </a:extLst>
          </p:cNvPr>
          <p:cNvSpPr/>
          <p:nvPr/>
        </p:nvSpPr>
        <p:spPr>
          <a:xfrm>
            <a:off x="569684" y="4421595"/>
            <a:ext cx="12098565" cy="4801314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sz="2400" dirty="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rPr>
              <a:t>#include &lt;</a:t>
            </a:r>
            <a:r>
              <a:rPr sz="2400" dirty="0" err="1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rPr>
              <a:t>stdio.h</a:t>
            </a:r>
            <a:r>
              <a:rPr sz="2400" dirty="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 err="1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fahrToCel</a:t>
            </a:r>
            <a:r>
              <a:rPr lang="en-US" sz="2400" dirty="0" err="1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s</a:t>
            </a:r>
            <a:r>
              <a:rPr sz="2400" dirty="0" err="1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ius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2400" dirty="0" err="1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 err="1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main()</a:t>
            </a: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sz="2400" dirty="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2400" dirty="0" err="1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 err="1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rPr>
              <a:t>fahr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2400" dirty="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r>
              <a:rPr lang="en-US"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 err="1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rPr>
              <a:t>fahr</a:t>
            </a: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&lt;=</a:t>
            </a: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400" dirty="0">
                <a:latin typeface="Courier"/>
                <a:ea typeface="Courier"/>
                <a:cs typeface="Courier"/>
                <a:sym typeface="Courier"/>
              </a:rPr>
              <a:t>300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r>
              <a:rPr lang="en-US"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 err="1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rPr>
              <a:t>fahr</a:t>
            </a: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+=</a:t>
            </a: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400" dirty="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rPr>
              <a:t>10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sz="2400" dirty="0" err="1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printf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2400" dirty="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"%d F </a:t>
            </a:r>
            <a:r>
              <a:rPr lang="en-US" sz="2400" dirty="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is</a:t>
            </a:r>
            <a:r>
              <a:rPr sz="2400" dirty="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 %d C degrees</a:t>
            </a:r>
            <a:r>
              <a:rPr sz="2400" dirty="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rPr>
              <a:t>\n</a:t>
            </a:r>
            <a:r>
              <a:rPr sz="2400" dirty="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r>
              <a:rPr sz="2400" dirty="0" err="1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rPr>
              <a:t>fahr</a:t>
            </a:r>
            <a:r>
              <a:rPr sz="2400" dirty="0" err="1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r>
              <a:rPr lang="en-US" sz="2400" dirty="0" err="1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fahrToCelsius</a:t>
            </a:r>
            <a:r>
              <a:rPr lang="en-US"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2400" dirty="0" err="1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rPr>
              <a:t>fahr</a:t>
            </a:r>
            <a:r>
              <a:rPr lang="en-US"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sz="2400" dirty="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 err="1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 err="1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fahrToCel</a:t>
            </a:r>
            <a:r>
              <a:rPr lang="en-US" sz="2400" dirty="0" err="1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s</a:t>
            </a:r>
            <a:r>
              <a:rPr sz="2400" dirty="0" err="1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ius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2400" dirty="0" err="1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 err="1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rPr>
              <a:t>degF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sz="2400" dirty="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5</a:t>
            </a: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* (</a:t>
            </a:r>
            <a:r>
              <a:rPr sz="2400" dirty="0" err="1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rPr>
              <a:t>degF</a:t>
            </a: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-</a:t>
            </a: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32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) /</a:t>
            </a: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9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8" name="Shape 470">
            <a:extLst>
              <a:ext uri="{FF2B5EF4-FFF2-40B4-BE49-F238E27FC236}">
                <a16:creationId xmlns:a16="http://schemas.microsoft.com/office/drawing/2014/main" id="{CFC2F213-E83F-4354-9270-345B3B42D268}"/>
              </a:ext>
            </a:extLst>
          </p:cNvPr>
          <p:cNvSpPr/>
          <p:nvPr/>
        </p:nvSpPr>
        <p:spPr>
          <a:xfrm>
            <a:off x="569684" y="5034960"/>
            <a:ext cx="12098566" cy="669401"/>
          </a:xfrm>
          <a:prstGeom prst="roundRect">
            <a:avLst>
              <a:gd name="adj" fmla="val 26015"/>
            </a:avLst>
          </a:prstGeom>
          <a:solidFill>
            <a:srgbClr val="C10063">
              <a:alpha val="21000"/>
            </a:srgbClr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r">
              <a:defRPr sz="3400"/>
            </a:lvl1pPr>
          </a:lstStyle>
          <a:p>
            <a:pPr lvl="0">
              <a:defRPr sz="1800"/>
            </a:pPr>
            <a:r>
              <a:rPr lang="en-US" sz="3400" dirty="0"/>
              <a:t>Declaration</a:t>
            </a:r>
            <a:endParaRPr sz="3400" dirty="0"/>
          </a:p>
        </p:txBody>
      </p:sp>
      <p:sp>
        <p:nvSpPr>
          <p:cNvPr id="9" name="Shape 471">
            <a:extLst>
              <a:ext uri="{FF2B5EF4-FFF2-40B4-BE49-F238E27FC236}">
                <a16:creationId xmlns:a16="http://schemas.microsoft.com/office/drawing/2014/main" id="{233F8AF8-ED6C-44B7-9137-0576EB596795}"/>
              </a:ext>
            </a:extLst>
          </p:cNvPr>
          <p:cNvSpPr/>
          <p:nvPr/>
        </p:nvSpPr>
        <p:spPr>
          <a:xfrm>
            <a:off x="569684" y="8123226"/>
            <a:ext cx="12098565" cy="1099683"/>
          </a:xfrm>
          <a:prstGeom prst="roundRect">
            <a:avLst>
              <a:gd name="adj" fmla="val 15836"/>
            </a:avLst>
          </a:prstGeom>
          <a:solidFill>
            <a:srgbClr val="C10063">
              <a:alpha val="21000"/>
            </a:srgbClr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r">
              <a:defRPr sz="3400"/>
            </a:lvl1pPr>
          </a:lstStyle>
          <a:p>
            <a:pPr lvl="0">
              <a:defRPr sz="1800"/>
            </a:pPr>
            <a:r>
              <a:rPr lang="en-US" sz="3400" dirty="0"/>
              <a:t>Definition</a:t>
            </a:r>
            <a:endParaRPr sz="3400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 marL="2032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5461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8890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12319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15748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19177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22606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26035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29464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US" dirty="0"/>
              <a:t>Functions can be </a:t>
            </a:r>
            <a:r>
              <a:rPr lang="en-US" dirty="0">
                <a:solidFill>
                  <a:schemeClr val="accent1"/>
                </a:solidFill>
              </a:rPr>
              <a:t>defined</a:t>
            </a:r>
            <a:r>
              <a:rPr lang="en-US" dirty="0"/>
              <a:t> in any order</a:t>
            </a:r>
          </a:p>
          <a:p>
            <a:pPr lvl="1" hangingPunct="1"/>
            <a:r>
              <a:rPr lang="en-US" dirty="0">
                <a:solidFill>
                  <a:schemeClr val="accent1"/>
                </a:solidFill>
              </a:rPr>
              <a:t>Declare </a:t>
            </a:r>
            <a:r>
              <a:rPr lang="en-US" dirty="0"/>
              <a:t>a function before first use if definition comes later</a:t>
            </a:r>
          </a:p>
          <a:p>
            <a:pPr lvl="1" hangingPunct="1"/>
            <a:r>
              <a:rPr lang="en-US" dirty="0"/>
              <a:t>Function prototypes often placed in header files (and reused)</a:t>
            </a:r>
          </a:p>
          <a:p>
            <a:pPr marL="0" indent="0" hangingPunct="1">
              <a:buFontTx/>
              <a:buNone/>
            </a:pPr>
            <a:endParaRPr lang="en-US" dirty="0"/>
          </a:p>
          <a:p>
            <a:pPr marL="0" indent="0" hangingPunct="1">
              <a:buFontTx/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417573-C673-4F37-9CA5-B0622393114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6722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Example</a:t>
            </a:r>
            <a:r>
              <a:rPr lang="en-US" dirty="0"/>
              <a:t>: computing 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E8F0C6-BD10-4B4A-BC4F-0E75323FE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6847067" cy="6565900"/>
          </a:xfrm>
        </p:spPr>
        <p:txBody>
          <a:bodyPr/>
          <a:lstStyle/>
          <a:p>
            <a:r>
              <a:rPr lang="en-US" dirty="0"/>
              <a:t>Power function:</a:t>
            </a:r>
          </a:p>
          <a:p>
            <a:pPr lvl="1"/>
            <a:r>
              <a:rPr lang="en-US" dirty="0"/>
              <a:t>Returns an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/>
              <a:t>Two parameters: base b and exponent n, both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Functions can declare local variables</a:t>
            </a:r>
          </a:p>
          <a:p>
            <a:pPr lvl="1"/>
            <a:r>
              <a:rPr lang="en-US" dirty="0"/>
              <a:t>Parameters and local variables can only be accessed inside the function</a:t>
            </a:r>
          </a:p>
          <a:p>
            <a:pPr lvl="1"/>
            <a:r>
              <a:rPr lang="en-US" dirty="0"/>
              <a:t>Storage class “</a:t>
            </a:r>
            <a:r>
              <a:rPr lang="en-US" b="1" dirty="0"/>
              <a:t>auto</a:t>
            </a:r>
            <a:r>
              <a:rPr lang="en-US" dirty="0"/>
              <a:t>” by default, i.e., discarded when function returns</a:t>
            </a:r>
          </a:p>
          <a:p>
            <a:r>
              <a:rPr lang="en-US" dirty="0"/>
              <a:t>Parameters are passed</a:t>
            </a:r>
            <a:r>
              <a:rPr lang="en-US" b="1" dirty="0">
                <a:solidFill>
                  <a:srgbClr val="FF0000"/>
                </a:solidFill>
              </a:rPr>
              <a:t> by value</a:t>
            </a:r>
          </a:p>
          <a:p>
            <a:pPr lvl="1"/>
            <a:r>
              <a:rPr lang="en-US" dirty="0"/>
              <a:t>n  is changed in the power function but </a:t>
            </a:r>
            <a:r>
              <a:rPr lang="en-US" dirty="0" err="1"/>
              <a:t>i</a:t>
            </a:r>
            <a:r>
              <a:rPr lang="en-US" dirty="0"/>
              <a:t> DOES NOT change</a:t>
            </a:r>
          </a:p>
          <a:p>
            <a:endParaRPr lang="en-US" dirty="0"/>
          </a:p>
        </p:txBody>
      </p:sp>
      <p:sp>
        <p:nvSpPr>
          <p:cNvPr id="9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968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969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972" name="int power(int base,int n) {…"/>
          <p:cNvSpPr txBox="1"/>
          <p:nvPr/>
        </p:nvSpPr>
        <p:spPr>
          <a:xfrm>
            <a:off x="7644799" y="2302585"/>
            <a:ext cx="4526880" cy="6011902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power(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b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n</a:t>
            </a:r>
            <a:r>
              <a:rPr dirty="0"/>
              <a:t>) </a:t>
            </a:r>
            <a:endParaRPr lang="en-US" dirty="0"/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/>
              <a:t> </a:t>
            </a:r>
            <a:r>
              <a:rPr dirty="0" err="1">
                <a:solidFill>
                  <a:srgbClr val="788E95"/>
                </a:solidFill>
              </a:rPr>
              <a:t>rv</a:t>
            </a:r>
            <a:r>
              <a:rPr dirty="0"/>
              <a:t>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E5493D"/>
                </a:solidFill>
              </a:rPr>
              <a:t>1</a:t>
            </a:r>
            <a:r>
              <a:rPr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while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>
                <a:solidFill>
                  <a:srgbClr val="788E95"/>
                </a:solidFill>
              </a:rPr>
              <a:t>n</a:t>
            </a:r>
            <a:r>
              <a:rPr lang="en-US" dirty="0">
                <a:solidFill>
                  <a:srgbClr val="788E95"/>
                </a:solidFill>
              </a:rPr>
              <a:t>&gt;0</a:t>
            </a:r>
            <a:r>
              <a:rPr dirty="0">
                <a:solidFill>
                  <a:srgbClr val="6A8188"/>
                </a:solidFill>
              </a:rPr>
              <a:t>) 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</a:t>
            </a:r>
            <a:r>
              <a:rPr dirty="0" err="1"/>
              <a:t>rv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*=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b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n</a:t>
            </a:r>
            <a:r>
              <a:rPr lang="en-US" dirty="0"/>
              <a:t>--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</a:t>
            </a:r>
            <a:r>
              <a:rPr dirty="0">
                <a:solidFill>
                  <a:srgbClr val="6A8188"/>
                </a:solidFill>
              </a:rPr>
              <a:t>}</a:t>
            </a: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788E95"/>
                </a:solidFill>
              </a:rPr>
              <a:t>rv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lang="en-US" dirty="0"/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 err="1"/>
              <a:t>int</a:t>
            </a:r>
            <a:r>
              <a:rPr lang="en-US" dirty="0"/>
              <a:t> foo ()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{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10;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accent1"/>
                </a:solidFill>
              </a:rPr>
              <a:t>	return power(2,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);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64244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and global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2295414" cy="6565900"/>
          </a:xfrm>
        </p:spPr>
        <p:txBody>
          <a:bodyPr/>
          <a:lstStyle/>
          <a:p>
            <a:r>
              <a:rPr lang="en-US" dirty="0"/>
              <a:t>Static local variables</a:t>
            </a:r>
          </a:p>
          <a:p>
            <a:pPr lvl="1"/>
            <a:r>
              <a:rPr lang="en-US" dirty="0"/>
              <a:t>Not visible outside function but </a:t>
            </a:r>
            <a:r>
              <a:rPr lang="en-US" b="1" dirty="0"/>
              <a:t>retain</a:t>
            </a:r>
            <a:r>
              <a:rPr lang="en-US" dirty="0"/>
              <a:t> value across function calls</a:t>
            </a:r>
          </a:p>
          <a:p>
            <a:r>
              <a:rPr lang="en-US" dirty="0"/>
              <a:t>Global variables </a:t>
            </a:r>
          </a:p>
          <a:p>
            <a:pPr lvl="1"/>
            <a:r>
              <a:rPr lang="en-US" dirty="0"/>
              <a:t>Declared outside functions; retained for entire duration of program</a:t>
            </a:r>
          </a:p>
          <a:p>
            <a:pPr lvl="1"/>
            <a:r>
              <a:rPr lang="en-US" dirty="0"/>
              <a:t>Storage class “extern” by default </a:t>
            </a:r>
          </a:p>
          <a:p>
            <a:pPr marL="6858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Can be accessed from functions in other files</a:t>
            </a:r>
          </a:p>
          <a:p>
            <a:pPr lvl="1"/>
            <a:r>
              <a:rPr lang="en-US" dirty="0"/>
              <a:t>Static global variables</a:t>
            </a:r>
          </a:p>
          <a:p>
            <a:pPr marL="6858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Visible only in functions defined in the same file following variable declaration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7E726-D0FA-436E-A299-495B608ED3B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9649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Back to Sanity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Be cautious with static and global variables</a:t>
            </a:r>
            <a:endParaRPr dirty="0"/>
          </a:p>
        </p:txBody>
      </p:sp>
      <p:sp>
        <p:nvSpPr>
          <p:cNvPr id="947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948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949" name="“Nice” functions only depends on their inpu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“</a:t>
            </a:r>
            <a:r>
              <a:rPr i="1" dirty="0"/>
              <a:t>Nice</a:t>
            </a:r>
            <a:r>
              <a:rPr dirty="0"/>
              <a:t>” functions </a:t>
            </a:r>
            <a:r>
              <a:rPr b="1" dirty="0">
                <a:solidFill>
                  <a:srgbClr val="0433FF"/>
                </a:solidFill>
              </a:rPr>
              <a:t>only</a:t>
            </a:r>
            <a:r>
              <a:rPr dirty="0"/>
              <a:t> depend on their inputs</a:t>
            </a:r>
          </a:p>
        </p:txBody>
      </p:sp>
      <p:sp>
        <p:nvSpPr>
          <p:cNvPr id="17" name="Side-effects…"/>
          <p:cNvSpPr txBox="1">
            <a:spLocks/>
          </p:cNvSpPr>
          <p:nvPr/>
        </p:nvSpPr>
        <p:spPr>
          <a:xfrm>
            <a:off x="596494" y="31877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 marL="2032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5461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8890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12319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15748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19177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22606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26035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29464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US" dirty="0"/>
              <a:t>Static and global variables have side-effects</a:t>
            </a:r>
          </a:p>
          <a:p>
            <a:pPr lvl="1" hangingPunct="1"/>
            <a:r>
              <a:rPr lang="en-US" dirty="0"/>
              <a:t>Retain values across function calls</a:t>
            </a:r>
          </a:p>
          <a:p>
            <a:pPr lvl="1" hangingPunct="1"/>
            <a:r>
              <a:rPr lang="en-US" dirty="0"/>
              <a:t>Change the meaning of the function at each call!</a:t>
            </a:r>
          </a:p>
          <a:p>
            <a:pPr lvl="1" hangingPunct="1"/>
            <a:r>
              <a:rPr lang="en-US" dirty="0"/>
              <a:t>You cannot understand the function without holding </a:t>
            </a:r>
            <a:r>
              <a:rPr lang="en-US" b="1" u="sng" dirty="0"/>
              <a:t>all</a:t>
            </a:r>
            <a:r>
              <a:rPr lang="en-US" dirty="0"/>
              <a:t> the code in your head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47700" y="6411686"/>
            <a:ext cx="11861800" cy="6565900"/>
            <a:chOff x="647700" y="6411686"/>
            <a:chExt cx="11861800" cy="6565900"/>
          </a:xfrm>
        </p:grpSpPr>
        <p:pic>
          <p:nvPicPr>
            <p:cNvPr id="18" name="Image" descr="Image">
              <a:extLst>
                <a:ext uri="{FF2B5EF4-FFF2-40B4-BE49-F238E27FC236}">
                  <a16:creationId xmlns:a16="http://schemas.microsoft.com/office/drawing/2014/main" id="{7B0DB586-1A7E-4A07-B726-6E9BD12C2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18145">
              <a:off x="8755414" y="7573184"/>
              <a:ext cx="3323627" cy="1733136"/>
            </a:xfrm>
            <a:prstGeom prst="rect">
              <a:avLst/>
            </a:prstGeom>
            <a:ln w="25400">
              <a:miter lim="400000"/>
            </a:ln>
            <a:effectLst>
              <a:outerShdw blurRad="254000" dist="127000" dir="5400000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1" name="Side-effects…"/>
            <p:cNvSpPr txBox="1">
              <a:spLocks/>
            </p:cNvSpPr>
            <p:nvPr/>
          </p:nvSpPr>
          <p:spPr>
            <a:xfrm>
              <a:off x="647700" y="6411686"/>
              <a:ext cx="11861800" cy="6565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8100" tIns="38100" rIns="38100" bIns="38100"/>
            <a:lstStyle>
              <a:lvl1pPr marL="203200" marR="0" indent="-203200" algn="l" defTabSz="584200" latinLnBrk="0">
                <a:lnSpc>
                  <a:spcPct val="100000"/>
                </a:lnSpc>
                <a:spcBef>
                  <a:spcPts val="1500"/>
                </a:spcBef>
                <a:spcAft>
                  <a:spcPts val="0"/>
                </a:spcAft>
                <a:buClrTx/>
                <a:buSzPct val="100000"/>
                <a:buFontTx/>
                <a:buChar char="•"/>
                <a:tabLst/>
                <a:defRPr sz="3000" b="0" i="0" u="none" strike="noStrike" cap="none" spc="0" baseline="0">
                  <a:ln>
                    <a:noFill/>
                  </a:ln>
                  <a:solidFill>
                    <a:srgbClr val="941100"/>
                  </a:solidFill>
                  <a:uFillTx/>
                  <a:latin typeface="+mn-lt"/>
                  <a:ea typeface="+mn-ea"/>
                  <a:cs typeface="+mn-cs"/>
                  <a:sym typeface="Helvetica Neue"/>
                </a:defRPr>
              </a:lvl1pPr>
              <a:lvl2pPr marL="546100" marR="0" indent="-203200" algn="l" defTabSz="584200" latinLnBrk="0">
                <a:lnSpc>
                  <a:spcPct val="100000"/>
                </a:lnSpc>
                <a:spcBef>
                  <a:spcPts val="1500"/>
                </a:spcBef>
                <a:spcAft>
                  <a:spcPts val="0"/>
                </a:spcAft>
                <a:buClrTx/>
                <a:buSzPct val="100000"/>
                <a:buFontTx/>
                <a:buChar char="•"/>
                <a:tabLst/>
                <a:defRPr sz="3000" b="0" i="0" u="none" strike="noStrike" cap="none" spc="0" baseline="0">
                  <a:ln>
                    <a:noFill/>
                  </a:ln>
                  <a:solidFill>
                    <a:srgbClr val="747474"/>
                  </a:solidFill>
                  <a:uFillTx/>
                  <a:latin typeface="+mn-lt"/>
                  <a:ea typeface="+mn-ea"/>
                  <a:cs typeface="+mn-cs"/>
                  <a:sym typeface="Helvetica Neue"/>
                </a:defRPr>
              </a:lvl2pPr>
              <a:lvl3pPr marL="889000" marR="0" indent="-203200" algn="l" defTabSz="584200" latinLnBrk="0">
                <a:lnSpc>
                  <a:spcPct val="100000"/>
                </a:lnSpc>
                <a:spcBef>
                  <a:spcPts val="1500"/>
                </a:spcBef>
                <a:spcAft>
                  <a:spcPts val="0"/>
                </a:spcAft>
                <a:buClrTx/>
                <a:buSzPct val="100000"/>
                <a:buFontTx/>
                <a:buChar char="•"/>
                <a:tabLst/>
                <a:defRPr sz="3000" b="0" i="0" u="none" strike="noStrike" cap="none" spc="0" baseline="0">
                  <a:ln>
                    <a:noFill/>
                  </a:ln>
                  <a:solidFill>
                    <a:srgbClr val="747474"/>
                  </a:solidFill>
                  <a:uFillTx/>
                  <a:latin typeface="+mn-lt"/>
                  <a:ea typeface="+mn-ea"/>
                  <a:cs typeface="+mn-cs"/>
                  <a:sym typeface="Helvetica Neue"/>
                </a:defRPr>
              </a:lvl3pPr>
              <a:lvl4pPr marL="1231900" marR="0" indent="-203200" algn="l" defTabSz="584200" latinLnBrk="0">
                <a:lnSpc>
                  <a:spcPct val="100000"/>
                </a:lnSpc>
                <a:spcBef>
                  <a:spcPts val="1500"/>
                </a:spcBef>
                <a:spcAft>
                  <a:spcPts val="0"/>
                </a:spcAft>
                <a:buClrTx/>
                <a:buSzPct val="100000"/>
                <a:buFontTx/>
                <a:buChar char="•"/>
                <a:tabLst/>
                <a:defRPr sz="3000" b="0" i="0" u="none" strike="noStrike" cap="none" spc="0" baseline="0">
                  <a:ln>
                    <a:noFill/>
                  </a:ln>
                  <a:solidFill>
                    <a:srgbClr val="747474"/>
                  </a:solidFill>
                  <a:uFillTx/>
                  <a:latin typeface="+mn-lt"/>
                  <a:ea typeface="+mn-ea"/>
                  <a:cs typeface="+mn-cs"/>
                  <a:sym typeface="Helvetica Neue"/>
                </a:defRPr>
              </a:lvl4pPr>
              <a:lvl5pPr marL="1574800" marR="0" indent="-203200" algn="l" defTabSz="584200" latinLnBrk="0">
                <a:lnSpc>
                  <a:spcPct val="100000"/>
                </a:lnSpc>
                <a:spcBef>
                  <a:spcPts val="1500"/>
                </a:spcBef>
                <a:spcAft>
                  <a:spcPts val="0"/>
                </a:spcAft>
                <a:buClrTx/>
                <a:buSzPct val="100000"/>
                <a:buFontTx/>
                <a:buChar char="•"/>
                <a:tabLst/>
                <a:defRPr sz="3000" b="0" i="0" u="none" strike="noStrike" cap="none" spc="0" baseline="0">
                  <a:ln>
                    <a:noFill/>
                  </a:ln>
                  <a:solidFill>
                    <a:srgbClr val="747474"/>
                  </a:solidFill>
                  <a:uFillTx/>
                  <a:latin typeface="+mn-lt"/>
                  <a:ea typeface="+mn-ea"/>
                  <a:cs typeface="+mn-cs"/>
                  <a:sym typeface="Helvetica Neue"/>
                </a:defRPr>
              </a:lvl5pPr>
              <a:lvl6pPr marL="1917700" marR="0" indent="-203200" algn="l" defTabSz="584200" latinLnBrk="0">
                <a:lnSpc>
                  <a:spcPct val="100000"/>
                </a:lnSpc>
                <a:spcBef>
                  <a:spcPts val="1500"/>
                </a:spcBef>
                <a:spcAft>
                  <a:spcPts val="0"/>
                </a:spcAft>
                <a:buClrTx/>
                <a:buSzPct val="100000"/>
                <a:buFontTx/>
                <a:buChar char="•"/>
                <a:tabLst/>
                <a:defRPr sz="3000" b="0" i="0" u="none" strike="noStrike" cap="none" spc="0" baseline="0">
                  <a:ln>
                    <a:noFill/>
                  </a:ln>
                  <a:solidFill>
                    <a:srgbClr val="941100"/>
                  </a:solidFill>
                  <a:uFillTx/>
                  <a:latin typeface="+mn-lt"/>
                  <a:ea typeface="+mn-ea"/>
                  <a:cs typeface="+mn-cs"/>
                  <a:sym typeface="Helvetica Neue"/>
                </a:defRPr>
              </a:lvl6pPr>
              <a:lvl7pPr marL="2260600" marR="0" indent="-203200" algn="l" defTabSz="584200" latinLnBrk="0">
                <a:lnSpc>
                  <a:spcPct val="100000"/>
                </a:lnSpc>
                <a:spcBef>
                  <a:spcPts val="1500"/>
                </a:spcBef>
                <a:spcAft>
                  <a:spcPts val="0"/>
                </a:spcAft>
                <a:buClrTx/>
                <a:buSzPct val="100000"/>
                <a:buFontTx/>
                <a:buChar char="•"/>
                <a:tabLst/>
                <a:defRPr sz="3000" b="0" i="0" u="none" strike="noStrike" cap="none" spc="0" baseline="0">
                  <a:ln>
                    <a:noFill/>
                  </a:ln>
                  <a:solidFill>
                    <a:srgbClr val="941100"/>
                  </a:solidFill>
                  <a:uFillTx/>
                  <a:latin typeface="+mn-lt"/>
                  <a:ea typeface="+mn-ea"/>
                  <a:cs typeface="+mn-cs"/>
                  <a:sym typeface="Helvetica Neue"/>
                </a:defRPr>
              </a:lvl7pPr>
              <a:lvl8pPr marL="2603500" marR="0" indent="-203200" algn="l" defTabSz="584200" latinLnBrk="0">
                <a:lnSpc>
                  <a:spcPct val="100000"/>
                </a:lnSpc>
                <a:spcBef>
                  <a:spcPts val="1500"/>
                </a:spcBef>
                <a:spcAft>
                  <a:spcPts val="0"/>
                </a:spcAft>
                <a:buClrTx/>
                <a:buSzPct val="100000"/>
                <a:buFontTx/>
                <a:buChar char="•"/>
                <a:tabLst/>
                <a:defRPr sz="3000" b="0" i="0" u="none" strike="noStrike" cap="none" spc="0" baseline="0">
                  <a:ln>
                    <a:noFill/>
                  </a:ln>
                  <a:solidFill>
                    <a:srgbClr val="941100"/>
                  </a:solidFill>
                  <a:uFillTx/>
                  <a:latin typeface="+mn-lt"/>
                  <a:ea typeface="+mn-ea"/>
                  <a:cs typeface="+mn-cs"/>
                  <a:sym typeface="Helvetica Neue"/>
                </a:defRPr>
              </a:lvl8pPr>
              <a:lvl9pPr marL="2946400" marR="0" indent="-203200" algn="l" defTabSz="584200" latinLnBrk="0">
                <a:lnSpc>
                  <a:spcPct val="100000"/>
                </a:lnSpc>
                <a:spcBef>
                  <a:spcPts val="1500"/>
                </a:spcBef>
                <a:spcAft>
                  <a:spcPts val="0"/>
                </a:spcAft>
                <a:buClrTx/>
                <a:buSzPct val="100000"/>
                <a:buFontTx/>
                <a:buChar char="•"/>
                <a:tabLst/>
                <a:defRPr sz="3000" b="0" i="0" u="none" strike="noStrike" cap="none" spc="0" baseline="0">
                  <a:ln>
                    <a:noFill/>
                  </a:ln>
                  <a:solidFill>
                    <a:srgbClr val="941100"/>
                  </a:solidFill>
                  <a:uFillTx/>
                  <a:latin typeface="+mn-lt"/>
                  <a:ea typeface="+mn-ea"/>
                  <a:cs typeface="+mn-cs"/>
                  <a:sym typeface="Helvetica Neue"/>
                </a:defRPr>
              </a:lvl9pPr>
            </a:lstStyle>
            <a:p>
              <a:pPr hangingPunct="1"/>
              <a:r>
                <a:rPr lang="en-US" dirty="0"/>
                <a:t>Unless you have really good reasons and really know what you are doing, </a:t>
              </a:r>
              <a:r>
                <a:rPr lang="en-US" b="1" dirty="0">
                  <a:solidFill>
                    <a:srgbClr val="FF0000"/>
                  </a:solidFill>
                </a:rPr>
                <a:t>do not use static or global variables.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19360F-054C-4402-A400-3D6E0EBDA27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051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Con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Function call context</a:t>
            </a:r>
            <a:endParaRPr dirty="0"/>
          </a:p>
        </p:txBody>
      </p:sp>
      <p:sp>
        <p:nvSpPr>
          <p:cNvPr id="101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020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021" name="Function “State”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Function call context includes</a:t>
            </a:r>
          </a:p>
          <a:p>
            <a:pPr lvl="1"/>
            <a:r>
              <a:rPr lang="en-US" dirty="0"/>
              <a:t>Copies of function arguments (call-by-value)</a:t>
            </a:r>
          </a:p>
          <a:p>
            <a:pPr lvl="1"/>
            <a:r>
              <a:rPr lang="en-US" dirty="0"/>
              <a:t>(Auto) local variables</a:t>
            </a:r>
          </a:p>
          <a:p>
            <a:pPr lvl="1"/>
            <a:r>
              <a:rPr lang="en-US" dirty="0"/>
              <a:t>Return address, …</a:t>
            </a:r>
          </a:p>
          <a:p>
            <a:r>
              <a:rPr lang="en-US" dirty="0"/>
              <a:t> Call contexts managed automatically using the </a:t>
            </a:r>
            <a:r>
              <a:rPr lang="en-US" b="1" dirty="0">
                <a:solidFill>
                  <a:srgbClr val="FF0000"/>
                </a:solidFill>
              </a:rPr>
              <a:t>execution stack</a:t>
            </a:r>
          </a:p>
          <a:p>
            <a:pPr lvl="1"/>
            <a:r>
              <a:rPr lang="en-US" dirty="0"/>
              <a:t>A stack frame is c</a:t>
            </a:r>
            <a:r>
              <a:rPr dirty="0"/>
              <a:t>reated </a:t>
            </a:r>
            <a:r>
              <a:rPr lang="en-US" dirty="0"/>
              <a:t>automatically for each </a:t>
            </a:r>
            <a:r>
              <a:rPr dirty="0"/>
              <a:t>function call</a:t>
            </a:r>
          </a:p>
          <a:p>
            <a:pPr lvl="1"/>
            <a:r>
              <a:rPr lang="en-US" dirty="0"/>
              <a:t>The frame l</a:t>
            </a:r>
            <a:r>
              <a:rPr dirty="0"/>
              <a:t>ast</a:t>
            </a:r>
            <a:r>
              <a:rPr lang="en-US" dirty="0"/>
              <a:t>s</a:t>
            </a:r>
            <a:r>
              <a:rPr dirty="0"/>
              <a:t> for the duration of the call</a:t>
            </a:r>
          </a:p>
          <a:p>
            <a:pPr lvl="1"/>
            <a:r>
              <a:rPr dirty="0"/>
              <a:t>Discarded </a:t>
            </a:r>
            <a:r>
              <a:rPr lang="en-US" dirty="0"/>
              <a:t>automatically </a:t>
            </a:r>
            <a:r>
              <a:rPr dirty="0"/>
              <a:t>when the function terminates</a:t>
            </a:r>
            <a:endParaRPr lang="en-US" dirty="0"/>
          </a:p>
          <a:p>
            <a:pPr lvl="1"/>
            <a:r>
              <a:rPr lang="en-US" dirty="0"/>
              <a:t>NOTHING in the frame survives the call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0EF70D-4729-41FD-8822-46FF4C9BCAD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000" dirty="0"/>
              <a:t>Memory organization</a:t>
            </a:r>
            <a:endParaRPr sz="4000" dirty="0"/>
          </a:p>
        </p:txBody>
      </p:sp>
      <p:sp>
        <p:nvSpPr>
          <p:cNvPr id="681" name="Shape 681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82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683" name="Shape 683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6310163" cy="6565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941100"/>
                </a:solidFill>
              </a:rPr>
              <a:t>Memory….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47474"/>
                </a:solidFill>
              </a:rPr>
              <a:t>Every </a:t>
            </a:r>
            <a:r>
              <a:rPr sz="3000" i="1">
                <a:solidFill>
                  <a:srgbClr val="0433FF"/>
                </a:solidFill>
              </a:rPr>
              <a:t>Process</a:t>
            </a:r>
            <a:r>
              <a:rPr sz="3000">
                <a:solidFill>
                  <a:srgbClr val="747474"/>
                </a:solidFill>
              </a:rPr>
              <a:t> has an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 b="1">
                <a:solidFill>
                  <a:srgbClr val="747474"/>
                </a:solidFill>
              </a:rPr>
              <a:t>Address Space</a:t>
            </a:r>
          </a:p>
        </p:txBody>
      </p:sp>
      <p:sp>
        <p:nvSpPr>
          <p:cNvPr id="685" name="Shape 685"/>
          <p:cNvSpPr/>
          <p:nvPr/>
        </p:nvSpPr>
        <p:spPr>
          <a:xfrm>
            <a:off x="9037030" y="2222626"/>
            <a:ext cx="3473772" cy="6840380"/>
          </a:xfrm>
          <a:prstGeom prst="rect">
            <a:avLst/>
          </a:prstGeom>
          <a:solidFill>
            <a:srgbClr val="CBCBCB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>
              <a:defRPr sz="3400"/>
            </a:pPr>
            <a:endParaRPr/>
          </a:p>
        </p:txBody>
      </p:sp>
      <p:sp>
        <p:nvSpPr>
          <p:cNvPr id="686" name="Shape 686"/>
          <p:cNvSpPr/>
          <p:nvPr/>
        </p:nvSpPr>
        <p:spPr>
          <a:xfrm>
            <a:off x="6842716" y="2209926"/>
            <a:ext cx="21720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2700"/>
              <a:t>0xffffffff</a:t>
            </a:r>
          </a:p>
        </p:txBody>
      </p:sp>
      <p:sp>
        <p:nvSpPr>
          <p:cNvPr id="687" name="Shape 687"/>
          <p:cNvSpPr/>
          <p:nvPr/>
        </p:nvSpPr>
        <p:spPr>
          <a:xfrm>
            <a:off x="6842716" y="8560929"/>
            <a:ext cx="21720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2700"/>
              <a:t>0x00000000</a:t>
            </a:r>
          </a:p>
        </p:txBody>
      </p:sp>
      <p:sp>
        <p:nvSpPr>
          <p:cNvPr id="688" name="Shape 688"/>
          <p:cNvSpPr/>
          <p:nvPr/>
        </p:nvSpPr>
        <p:spPr>
          <a:xfrm>
            <a:off x="5941822" y="2952877"/>
            <a:ext cx="1121157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High</a:t>
            </a:r>
          </a:p>
        </p:txBody>
      </p:sp>
      <p:sp>
        <p:nvSpPr>
          <p:cNvPr id="689" name="Shape 689"/>
          <p:cNvSpPr/>
          <p:nvPr/>
        </p:nvSpPr>
        <p:spPr>
          <a:xfrm>
            <a:off x="5979414" y="7834323"/>
            <a:ext cx="1045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Low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4385E-DA7D-4AF5-A136-4394A613F32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3609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D6D6D6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2470</TotalTime>
  <Words>3562</Words>
  <Application>Microsoft Macintosh PowerPoint</Application>
  <PresentationFormat>Custom</PresentationFormat>
  <Paragraphs>734</Paragraphs>
  <Slides>36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Andale Mono</vt:lpstr>
      <vt:lpstr>Consolas</vt:lpstr>
      <vt:lpstr>Courier</vt:lpstr>
      <vt:lpstr>Helvetica</vt:lpstr>
      <vt:lpstr>Helvetica Neue</vt:lpstr>
      <vt:lpstr>Helvetica Neue Light</vt:lpstr>
      <vt:lpstr>Lucida Grande</vt:lpstr>
      <vt:lpstr>White</vt:lpstr>
      <vt:lpstr>A C Primer (4) : Functions [ABC Chapter 5]</vt:lpstr>
      <vt:lpstr>Building blocks for larger programs</vt:lpstr>
      <vt:lpstr>Function definitions</vt:lpstr>
      <vt:lpstr>Function declarations (prototypes)</vt:lpstr>
      <vt:lpstr>Example: computing bn</vt:lpstr>
      <vt:lpstr>Static and global variables</vt:lpstr>
      <vt:lpstr>Be cautious with static and global variables</vt:lpstr>
      <vt:lpstr>Function call context</vt:lpstr>
      <vt:lpstr>Memory organization</vt:lpstr>
      <vt:lpstr>Memory organization</vt:lpstr>
      <vt:lpstr>Memory organization</vt:lpstr>
      <vt:lpstr>Memory organization</vt:lpstr>
      <vt:lpstr>Memory organization</vt:lpstr>
      <vt:lpstr>Memory organization</vt:lpstr>
      <vt:lpstr>Zooming in on the stack!</vt:lpstr>
      <vt:lpstr>Recursion</vt:lpstr>
      <vt:lpstr>Example – Stack Frame and Recursive Call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PowerPoint Presentation</vt:lpstr>
      <vt:lpstr>Example – Variable Scope</vt:lpstr>
      <vt:lpstr>Order of evaluation of arguments</vt:lpstr>
      <vt:lpstr>Macros as “fast functions”</vt:lpstr>
      <vt:lpstr>Example</vt:lpstr>
      <vt:lpstr>Variable numbers of arguments</vt:lpstr>
      <vt:lpstr>Example: static variable in a function</vt:lpstr>
      <vt:lpstr>It could be worse</vt:lpstr>
      <vt:lpstr>Opinions about global and static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 Primer (Part I)</dc:title>
  <dc:creator>zshi</dc:creator>
  <cp:lastModifiedBy>Wei, Wei</cp:lastModifiedBy>
  <cp:revision>430</cp:revision>
  <dcterms:modified xsi:type="dcterms:W3CDTF">2023-08-25T14:02:24Z</dcterms:modified>
</cp:coreProperties>
</file>