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256" r:id="rId2"/>
    <p:sldId id="303" r:id="rId3"/>
    <p:sldId id="304" r:id="rId4"/>
    <p:sldId id="305" r:id="rId5"/>
    <p:sldId id="439" r:id="rId6"/>
    <p:sldId id="342" r:id="rId7"/>
    <p:sldId id="336" r:id="rId8"/>
    <p:sldId id="323" r:id="rId9"/>
    <p:sldId id="296" r:id="rId10"/>
    <p:sldId id="298" r:id="rId11"/>
    <p:sldId id="344" r:id="rId12"/>
    <p:sldId id="299" r:id="rId13"/>
    <p:sldId id="300" r:id="rId14"/>
    <p:sldId id="421" r:id="rId15"/>
    <p:sldId id="424" r:id="rId16"/>
    <p:sldId id="443" r:id="rId17"/>
    <p:sldId id="425" r:id="rId18"/>
    <p:sldId id="440" r:id="rId19"/>
    <p:sldId id="427" r:id="rId20"/>
    <p:sldId id="444" r:id="rId21"/>
    <p:sldId id="442" r:id="rId22"/>
    <p:sldId id="30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132" autoAdjust="0"/>
  </p:normalViewPr>
  <p:slideViewPr>
    <p:cSldViewPr snapToGrid="0">
      <p:cViewPr varScale="1">
        <p:scale>
          <a:sx n="69" d="100"/>
          <a:sy n="69" d="100"/>
        </p:scale>
        <p:origin x="2056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Variable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0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“&amp;” to get the address of auto or global variables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6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Raw memory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747474"/>
                </a:solidFill>
              </a:rPr>
              <a:t>virtual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8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89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17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0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2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3" name="A C Primer (Part II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C Primer</a:t>
            </a:r>
            <a:r>
              <a:rPr lang="en-US" dirty="0"/>
              <a:t> (6): Dynamic Memory Allocation</a:t>
            </a:r>
            <a:endParaRPr dirty="0"/>
          </a:p>
        </p:txBody>
      </p:sp>
      <p:sp>
        <p:nvSpPr>
          <p:cNvPr id="224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 and W. </a:t>
            </a:r>
            <a:r>
              <a:rPr lang="en-US"/>
              <a:t>Wei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roup"/>
          <p:cNvGrpSpPr/>
          <p:nvPr/>
        </p:nvGrpSpPr>
        <p:grpSpPr>
          <a:xfrm>
            <a:off x="9701063" y="2019299"/>
            <a:ext cx="2857501" cy="2857501"/>
            <a:chOff x="0" y="0"/>
            <a:chExt cx="2857500" cy="2857500"/>
          </a:xfrm>
        </p:grpSpPr>
        <p:pic>
          <p:nvPicPr>
            <p:cNvPr id="601" name="Image" descr="Imag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2857500" cy="285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2" name="Rectangle"/>
            <p:cNvSpPr/>
            <p:nvPr/>
          </p:nvSpPr>
          <p:spPr>
            <a:xfrm>
              <a:off x="602708" y="970811"/>
              <a:ext cx="1973600" cy="597411"/>
            </a:xfrm>
            <a:prstGeom prst="rect">
              <a:avLst/>
            </a:prstGeom>
            <a:solidFill>
              <a:srgbClr val="EFE59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</p:grpSp>
      <p:sp>
        <p:nvSpPr>
          <p:cNvPr id="596" name="Shortha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Another way</a:t>
            </a:r>
            <a:endParaRPr dirty="0"/>
          </a:p>
        </p:txBody>
      </p:sp>
      <p:sp>
        <p:nvSpPr>
          <p:cNvPr id="59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9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99" name="If you need to allocate an arra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void*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nmemb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size);</a:t>
            </a:r>
            <a:endParaRPr lang="en-US" dirty="0">
              <a:solidFill>
                <a:srgbClr val="FF0000"/>
              </a:solidFill>
            </a:endParaRPr>
          </a:p>
          <a:p>
            <a:endParaRPr lang="en-US" sz="1000" dirty="0"/>
          </a:p>
          <a:p>
            <a:r>
              <a:rPr lang="en-US" dirty="0" err="1"/>
              <a:t>c</a:t>
            </a:r>
            <a:r>
              <a:rPr dirty="0" err="1"/>
              <a:t>alloc</a:t>
            </a:r>
            <a:r>
              <a:rPr lang="en-US" dirty="0"/>
              <a:t>()</a:t>
            </a:r>
            <a:r>
              <a:rPr dirty="0"/>
              <a:t> is implemented in term</a:t>
            </a:r>
            <a:r>
              <a:rPr lang="en-US" dirty="0"/>
              <a:t>s</a:t>
            </a:r>
            <a:r>
              <a:rPr dirty="0"/>
              <a:t> of malloc</a:t>
            </a:r>
            <a:r>
              <a:rPr lang="en-US" dirty="0"/>
              <a:t>()</a:t>
            </a:r>
            <a:endParaRPr dirty="0"/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b="1" dirty="0" err="1">
                <a:solidFill>
                  <a:srgbClr val="FF0000"/>
                </a:solidFill>
              </a:rPr>
              <a:t>alloc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b="1" dirty="0">
                <a:solidFill>
                  <a:srgbClr val="FF0000"/>
                </a:solidFill>
              </a:rPr>
              <a:t> also initialize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b="1" dirty="0">
                <a:solidFill>
                  <a:srgbClr val="FF0000"/>
                </a:solidFill>
              </a:rPr>
              <a:t> the </a:t>
            </a:r>
            <a:r>
              <a:rPr lang="en-US" b="1" dirty="0">
                <a:solidFill>
                  <a:srgbClr val="FF0000"/>
                </a:solidFill>
              </a:rPr>
              <a:t>content </a:t>
            </a:r>
            <a:r>
              <a:rPr b="1" dirty="0">
                <a:solidFill>
                  <a:srgbClr val="FF0000"/>
                </a:solidFill>
              </a:rPr>
              <a:t>to 0</a:t>
            </a:r>
          </a:p>
        </p:txBody>
      </p:sp>
      <p:sp>
        <p:nvSpPr>
          <p:cNvPr id="604" name="Library"/>
          <p:cNvSpPr txBox="1"/>
          <p:nvPr/>
        </p:nvSpPr>
        <p:spPr>
          <a:xfrm rot="482822">
            <a:off x="10436934" y="3102627"/>
            <a:ext cx="163982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rPr dirty="0"/>
              <a:t>Library</a:t>
            </a:r>
          </a:p>
        </p:txBody>
      </p:sp>
      <p:sp>
        <p:nvSpPr>
          <p:cNvPr id="12" name="Shape 671">
            <a:extLst>
              <a:ext uri="{FF2B5EF4-FFF2-40B4-BE49-F238E27FC236}">
                <a16:creationId xmlns:a16="http://schemas.microsoft.com/office/drawing/2014/main" id="{29E0F059-4E63-4762-BD87-11C6C872BC3E}"/>
              </a:ext>
            </a:extLst>
          </p:cNvPr>
          <p:cNvSpPr/>
          <p:nvPr/>
        </p:nvSpPr>
        <p:spPr>
          <a:xfrm>
            <a:off x="647700" y="6428094"/>
            <a:ext cx="11751972" cy="1846659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* 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ox =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calloc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6,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sizeof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(int)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// request space for 6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ints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if (p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ox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== NULL)</a:t>
            </a: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report error and finish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002F7D-E43E-4E24-AD83-61368EECE00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">
            <a:extLst>
              <a:ext uri="{FF2B5EF4-FFF2-40B4-BE49-F238E27FC236}">
                <a16:creationId xmlns:a16="http://schemas.microsoft.com/office/drawing/2014/main" id="{67F1B4BE-A295-48DD-9194-A836619F0C0F}"/>
              </a:ext>
            </a:extLst>
          </p:cNvPr>
          <p:cNvGrpSpPr/>
          <p:nvPr/>
        </p:nvGrpSpPr>
        <p:grpSpPr>
          <a:xfrm>
            <a:off x="9990838" y="2025650"/>
            <a:ext cx="2857501" cy="2857501"/>
            <a:chOff x="0" y="0"/>
            <a:chExt cx="2857500" cy="2857500"/>
          </a:xfrm>
        </p:grpSpPr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DB782A36-DFE7-4296-BDDC-BE3343FAB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2857500" cy="285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88E17D76-A71A-4258-B1F9-DF3C48630A68}"/>
                </a:ext>
              </a:extLst>
            </p:cNvPr>
            <p:cNvSpPr/>
            <p:nvPr/>
          </p:nvSpPr>
          <p:spPr>
            <a:xfrm>
              <a:off x="602708" y="970811"/>
              <a:ext cx="1973600" cy="597411"/>
            </a:xfrm>
            <a:prstGeom prst="rect">
              <a:avLst/>
            </a:prstGeom>
            <a:solidFill>
              <a:srgbClr val="EFE59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AC43B5-EA13-4CD6-AA0D-F77BA126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the size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B57D-CD90-422D-AA61-0E894C526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void*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(void*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size);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What if you change your mind? </a:t>
            </a:r>
          </a:p>
          <a:p>
            <a:pPr lvl="1"/>
            <a:r>
              <a:rPr lang="en-US" dirty="0"/>
              <a:t>You requested 100 bytes, but now need 200!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Before a call to </a:t>
            </a:r>
            <a:r>
              <a:rPr lang="en-US" dirty="0" err="1"/>
              <a:t>realloc</a:t>
            </a:r>
            <a:r>
              <a:rPr lang="en-US" dirty="0"/>
              <a:t>(p, size), p must be</a:t>
            </a:r>
          </a:p>
          <a:p>
            <a:pPr lvl="1"/>
            <a:r>
              <a:rPr lang="en-US" dirty="0"/>
              <a:t> A pointer returned by a previous malloc/</a:t>
            </a:r>
            <a:r>
              <a:rPr lang="en-US" dirty="0" err="1"/>
              <a:t>calloc</a:t>
            </a:r>
            <a:r>
              <a:rPr lang="en-US" dirty="0"/>
              <a:t>/</a:t>
            </a:r>
            <a:r>
              <a:rPr lang="en-US" dirty="0" err="1"/>
              <a:t>realloc</a:t>
            </a:r>
            <a:endParaRPr lang="en-US" dirty="0"/>
          </a:p>
          <a:p>
            <a:pPr lvl="1"/>
            <a:r>
              <a:rPr lang="en-US" dirty="0"/>
              <a:t>Or NULL, in which case the call is equivalent to malloc(size)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Library">
            <a:extLst>
              <a:ext uri="{FF2B5EF4-FFF2-40B4-BE49-F238E27FC236}">
                <a16:creationId xmlns:a16="http://schemas.microsoft.com/office/drawing/2014/main" id="{22C23268-08E3-403F-AA98-7CE36B8E4D96}"/>
              </a:ext>
            </a:extLst>
          </p:cNvPr>
          <p:cNvSpPr txBox="1"/>
          <p:nvPr/>
        </p:nvSpPr>
        <p:spPr>
          <a:xfrm rot="482822">
            <a:off x="10436934" y="3102627"/>
            <a:ext cx="163982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rPr dirty="0"/>
              <a:t>Library</a:t>
            </a:r>
          </a:p>
        </p:txBody>
      </p:sp>
      <p:sp>
        <p:nvSpPr>
          <p:cNvPr id="10" name="Shape 671">
            <a:extLst>
              <a:ext uri="{FF2B5EF4-FFF2-40B4-BE49-F238E27FC236}">
                <a16:creationId xmlns:a16="http://schemas.microsoft.com/office/drawing/2014/main" id="{D1D64B44-0325-46AD-8D05-614B17A00317}"/>
              </a:ext>
            </a:extLst>
          </p:cNvPr>
          <p:cNvSpPr/>
          <p:nvPr/>
        </p:nvSpPr>
        <p:spPr>
          <a:xfrm>
            <a:off x="1071151" y="5181601"/>
            <a:ext cx="9823469" cy="1846659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* 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malloc(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// request 100 bytes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...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p =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realloc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(p, 200);  // p may change!</a:t>
            </a: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7905A-FBE4-4D92-A4D2-BDE254B76D7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52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Deallo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Deallocation</a:t>
            </a:r>
          </a:p>
        </p:txBody>
      </p:sp>
      <p:sp>
        <p:nvSpPr>
          <p:cNvPr id="60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1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11" name="Straightforwar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 free(void 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endParaRPr lang="en-US" sz="1000" dirty="0"/>
          </a:p>
          <a:p>
            <a:r>
              <a:rPr dirty="0"/>
              <a:t>Straightforward</a:t>
            </a:r>
          </a:p>
          <a:p>
            <a:pPr lvl="1"/>
            <a:r>
              <a:rPr dirty="0"/>
              <a:t>Simply call the library function “free”</a:t>
            </a:r>
            <a:endParaRPr lang="en-US" dirty="0"/>
          </a:p>
          <a:p>
            <a:pPr lvl="1"/>
            <a:r>
              <a:rPr dirty="0"/>
              <a:t>Takes a pointer </a:t>
            </a:r>
            <a:r>
              <a:rPr lang="en-US" dirty="0"/>
              <a:t>to the block to free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 not free a pointer twice!</a:t>
            </a:r>
          </a:p>
          <a:p>
            <a:pPr lvl="1"/>
            <a:r>
              <a:rPr lang="en-US" dirty="0"/>
              <a:t>After freeing a pointer, set it to NULL!</a:t>
            </a:r>
          </a:p>
        </p:txBody>
      </p:sp>
      <p:grpSp>
        <p:nvGrpSpPr>
          <p:cNvPr id="615" name="Group"/>
          <p:cNvGrpSpPr/>
          <p:nvPr/>
        </p:nvGrpSpPr>
        <p:grpSpPr>
          <a:xfrm>
            <a:off x="9681745" y="2216276"/>
            <a:ext cx="2857501" cy="2857501"/>
            <a:chOff x="0" y="0"/>
            <a:chExt cx="2857500" cy="2857500"/>
          </a:xfrm>
        </p:grpSpPr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2857500" cy="285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4" name="Rectangle"/>
            <p:cNvSpPr/>
            <p:nvPr/>
          </p:nvSpPr>
          <p:spPr>
            <a:xfrm>
              <a:off x="602708" y="970811"/>
              <a:ext cx="1973600" cy="597411"/>
            </a:xfrm>
            <a:prstGeom prst="rect">
              <a:avLst/>
            </a:prstGeom>
            <a:solidFill>
              <a:srgbClr val="EFE59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</p:grpSp>
      <p:sp>
        <p:nvSpPr>
          <p:cNvPr id="616" name="Library"/>
          <p:cNvSpPr txBox="1"/>
          <p:nvPr/>
        </p:nvSpPr>
        <p:spPr>
          <a:xfrm rot="482822">
            <a:off x="10436934" y="3102627"/>
            <a:ext cx="163982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Library</a:t>
            </a:r>
          </a:p>
        </p:txBody>
      </p:sp>
      <p:sp>
        <p:nvSpPr>
          <p:cNvPr id="617" name="free(ptr)"/>
          <p:cNvSpPr txBox="1"/>
          <p:nvPr/>
        </p:nvSpPr>
        <p:spPr>
          <a:xfrm>
            <a:off x="1408258" y="6220288"/>
            <a:ext cx="3040510" cy="47192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free(</a:t>
            </a:r>
            <a:r>
              <a:rPr dirty="0" err="1"/>
              <a:t>ptr</a:t>
            </a:r>
            <a:r>
              <a:rPr dirty="0"/>
              <a:t>)</a:t>
            </a:r>
            <a:r>
              <a:rPr lang="en-US" dirty="0"/>
              <a:t>;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B6DECE-A6F8-4863-A43C-063F863A29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Best Pract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Two key rules</a:t>
            </a:r>
            <a:endParaRPr dirty="0"/>
          </a:p>
        </p:txBody>
      </p:sp>
      <p:sp>
        <p:nvSpPr>
          <p:cNvPr id="62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22" name="Always remember two key ru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Rule 1: 	Everything you requested should be freed, eventually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Rule 2: 	Only free what is allocated via malloc/</a:t>
            </a:r>
            <a:r>
              <a:rPr lang="en-US" dirty="0" err="1">
                <a:solidFill>
                  <a:srgbClr val="FF0000"/>
                </a:solidFill>
              </a:rPr>
              <a:t>calloc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realloc</a:t>
            </a:r>
            <a:endParaRPr dirty="0">
              <a:solidFill>
                <a:srgbClr val="FF0000"/>
              </a:solidFill>
            </a:endParaRPr>
          </a:p>
          <a:p>
            <a:r>
              <a:rPr dirty="0"/>
              <a:t>Consequences of not </a:t>
            </a:r>
            <a:r>
              <a:rPr lang="en-US" dirty="0"/>
              <a:t>following</a:t>
            </a:r>
            <a:r>
              <a:rPr dirty="0"/>
              <a:t> the rules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Memory “l</a:t>
            </a:r>
            <a:r>
              <a:rPr b="1" dirty="0">
                <a:solidFill>
                  <a:srgbClr val="FF0000"/>
                </a:solidFill>
              </a:rPr>
              <a:t>eaks</a:t>
            </a:r>
            <a:r>
              <a:rPr lang="en-US" b="1" dirty="0">
                <a:solidFill>
                  <a:srgbClr val="FF0000"/>
                </a:solidFill>
              </a:rPr>
              <a:t>”</a:t>
            </a:r>
          </a:p>
          <a:p>
            <a:pPr lvl="2"/>
            <a:r>
              <a:rPr lang="en-US" dirty="0"/>
              <a:t>Yo</a:t>
            </a:r>
            <a:r>
              <a:rPr dirty="0"/>
              <a:t>u</a:t>
            </a:r>
            <a:r>
              <a:rPr lang="en-US" dirty="0"/>
              <a:t>r program</a:t>
            </a:r>
            <a:r>
              <a:rPr dirty="0"/>
              <a:t> will eventually run out of memory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Undefined behavior and horrible crashes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Freeing unallocated memory or already freed memory</a:t>
            </a:r>
          </a:p>
          <a:p>
            <a:pPr lvl="3"/>
            <a:r>
              <a:rPr lang="en-US" dirty="0"/>
              <a:t>May cause a memory error and a program crash</a:t>
            </a:r>
          </a:p>
          <a:p>
            <a:pPr lvl="3"/>
            <a:r>
              <a:rPr lang="en-US" dirty="0"/>
              <a:t>Worse, may corrupt the heap </a:t>
            </a:r>
            <a:r>
              <a:rPr lang="en-US"/>
              <a:t>and cause a </a:t>
            </a:r>
            <a:r>
              <a:rPr lang="en-US" dirty="0"/>
              <a:t>crash later</a:t>
            </a:r>
          </a:p>
          <a:p>
            <a:pPr lvl="3"/>
            <a:r>
              <a:rPr lang="en-US" dirty="0"/>
              <a:t>Even worse, the program may keep running, totally corrupting your data, and writing it to disk without you </a:t>
            </a:r>
            <a:r>
              <a:rPr lang="en-US" dirty="0" err="1"/>
              <a:t>realising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87C5C-886C-4F12-AFF2-A66D64B48B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ointers and Arra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Pointers</a:t>
            </a:r>
            <a:r>
              <a:rPr lang="en-US" dirty="0"/>
              <a:t> and arrays</a:t>
            </a:r>
          </a:p>
        </p:txBody>
      </p:sp>
      <p:sp>
        <p:nvSpPr>
          <p:cNvPr id="62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29" name="What really happened…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After pox = malloc(6 *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(int));</a:t>
            </a:r>
            <a:endParaRPr dirty="0">
              <a:latin typeface="Consolas" panose="020B0609020204030204" pitchFamily="49" charset="0"/>
            </a:endParaRP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lang="en-US" dirty="0"/>
              <a:t>That looks like an array!!! </a:t>
            </a:r>
            <a:endParaRPr dirty="0"/>
          </a:p>
          <a:p>
            <a:pPr lvl="1"/>
            <a:r>
              <a:rPr lang="en-US" dirty="0"/>
              <a:t>And you </a:t>
            </a:r>
            <a:r>
              <a:rPr lang="en-US" b="1" dirty="0">
                <a:solidFill>
                  <a:srgbClr val="FF0000"/>
                </a:solidFill>
              </a:rPr>
              <a:t>can</a:t>
            </a:r>
            <a:r>
              <a:rPr lang="en-US" dirty="0"/>
              <a:t> use pox as if it is an array</a:t>
            </a:r>
            <a:endParaRPr dirty="0"/>
          </a:p>
        </p:txBody>
      </p:sp>
      <p:pic>
        <p:nvPicPr>
          <p:cNvPr id="631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27" y="3503352"/>
            <a:ext cx="7913473" cy="398131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D4BEB7-F551-4B82-9C84-57E8893B12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820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ointers and Arra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Example: use pointer as array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58AD6-DAB5-4128-8C77-88CF3D609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doSomething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(int n) {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int * pox;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pox = malloc(</a:t>
            </a: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sizeof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(int)*n);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request mem from heap</a:t>
            </a:r>
            <a:endParaRPr lang="en-US" sz="2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*pox = 0;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set the int at the address pox to 0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pox[0] = 0;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same thing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pox[1] = 1;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the int after pox[0]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// more lines here ...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free(pox);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//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remember to free!</a:t>
            </a:r>
          </a:p>
          <a:p>
            <a:pPr marL="0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F2515B-15BB-4CD8-A135-BDD346BC0FB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sp>
        <p:nvSpPr>
          <p:cNvPr id="6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35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692713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C155-194C-4244-A4C6-2A1397A3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6AB8B-7CAD-4675-BC69-3707B2057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Pointers, like integers, can be placed in an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D1F9B-C4B4-4F0F-A9AE-4AB6AD2633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sp>
        <p:nvSpPr>
          <p:cNvPr id="5" name="void doSomething(int n) {…">
            <a:extLst>
              <a:ext uri="{FF2B5EF4-FFF2-40B4-BE49-F238E27FC236}">
                <a16:creationId xmlns:a16="http://schemas.microsoft.com/office/drawing/2014/main" id="{D4DB544B-ED2C-4624-86C8-06B67070EBA0}"/>
              </a:ext>
            </a:extLst>
          </p:cNvPr>
          <p:cNvSpPr txBox="1"/>
          <p:nvPr/>
        </p:nvSpPr>
        <p:spPr>
          <a:xfrm>
            <a:off x="571500" y="3872048"/>
            <a:ext cx="5345476" cy="513860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 anchorCtr="0">
            <a:noAutofit/>
          </a:bodyPr>
          <a:lstStyle/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int	 a0;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int a1;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int a2;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latin typeface="Consolas" panose="020B0609020204030204" pitchFamily="49" charset="0"/>
            </a:endParaRP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latin typeface="Consolas" panose="020B0609020204030204" pitchFamily="49" charset="0"/>
            </a:endParaRP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char *p0 = malloc(10);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char *p1 = malloc(10);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char *p2 = malloc(10);</a:t>
            </a:r>
          </a:p>
        </p:txBody>
      </p:sp>
      <p:sp>
        <p:nvSpPr>
          <p:cNvPr id="6" name="void doSomething(int n) {…">
            <a:extLst>
              <a:ext uri="{FF2B5EF4-FFF2-40B4-BE49-F238E27FC236}">
                <a16:creationId xmlns:a16="http://schemas.microsoft.com/office/drawing/2014/main" id="{D244D174-9412-4B14-B36F-D6A1DF98669A}"/>
              </a:ext>
            </a:extLst>
          </p:cNvPr>
          <p:cNvSpPr txBox="1"/>
          <p:nvPr/>
        </p:nvSpPr>
        <p:spPr>
          <a:xfrm>
            <a:off x="6502400" y="3872048"/>
            <a:ext cx="5669279" cy="513860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 anchorCtr="0">
            <a:noAutofit/>
          </a:bodyPr>
          <a:lstStyle/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// array of int's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int	 a[3];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latin typeface="Consolas" panose="020B0609020204030204" pitchFamily="49" charset="0"/>
            </a:endParaRP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array of pointers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char * p[3];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latin typeface="Consolas" panose="020B0609020204030204" pitchFamily="49" charset="0"/>
            </a:endParaRP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Can also do with a loop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p[0] = malloc(10);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p[1] = malloc(10);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p[2] = malloc(10);</a:t>
            </a:r>
          </a:p>
        </p:txBody>
      </p:sp>
    </p:spTree>
    <p:extLst>
      <p:ext uri="{BB962C8B-B14F-4D97-AF65-F5344CB8AC3E}">
        <p14:creationId xmlns:p14="http://schemas.microsoft.com/office/powerpoint/2010/main" val="19080476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E699-AA6C-4B3F-97E5-BC259D18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command line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BE509-0587-40D1-AAED-7D7D6F716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int main (int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, char *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[]);</a:t>
            </a:r>
          </a:p>
          <a:p>
            <a:r>
              <a:rPr lang="en-US" dirty="0" err="1"/>
              <a:t>argc</a:t>
            </a:r>
            <a:r>
              <a:rPr lang="en-US" dirty="0"/>
              <a:t>: the number of arguments on the command line</a:t>
            </a:r>
          </a:p>
          <a:p>
            <a:r>
              <a:rPr lang="en-US" dirty="0" err="1"/>
              <a:t>argv</a:t>
            </a:r>
            <a:r>
              <a:rPr lang="en-US" dirty="0"/>
              <a:t>: array of pointers to characters</a:t>
            </a:r>
          </a:p>
          <a:p>
            <a:pPr lvl="1"/>
            <a:r>
              <a:rPr lang="en-US" dirty="0"/>
              <a:t>The number of elements is </a:t>
            </a:r>
            <a:r>
              <a:rPr lang="en-US" dirty="0" err="1"/>
              <a:t>argc</a:t>
            </a:r>
            <a:endParaRPr lang="en-US" dirty="0"/>
          </a:p>
          <a:p>
            <a:pPr lvl="1"/>
            <a:r>
              <a:rPr lang="en-US" dirty="0"/>
              <a:t>Each element in an array points to null-terminated strings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</a:t>
            </a:r>
            <a:r>
              <a:rPr lang="en-US" dirty="0" err="1">
                <a:solidFill>
                  <a:srgbClr val="FF0000"/>
                </a:solidFill>
              </a:rPr>
              <a:t>argv</a:t>
            </a:r>
            <a:r>
              <a:rPr lang="en-US" dirty="0">
                <a:solidFill>
                  <a:srgbClr val="FF0000"/>
                </a:solidFill>
              </a:rPr>
              <a:t>[3][1]?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5B6197-2ED2-4FB3-9162-92687408C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09016"/>
              </p:ext>
            </p:extLst>
          </p:nvPr>
        </p:nvGraphicFramePr>
        <p:xfrm>
          <a:off x="5923186" y="6096909"/>
          <a:ext cx="267289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[3]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754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433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28DC24-C42D-4FA2-97F0-A59E18EAC1A8}"/>
              </a:ext>
            </a:extLst>
          </p:cNvPr>
          <p:cNvSpPr txBox="1"/>
          <p:nvPr/>
        </p:nvSpPr>
        <p:spPr>
          <a:xfrm>
            <a:off x="2580799" y="7872031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argv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8ED805-5133-4882-96BD-8837B5740A09}"/>
              </a:ext>
            </a:extLst>
          </p:cNvPr>
          <p:cNvCxnSpPr>
            <a:cxnSpLocks/>
          </p:cNvCxnSpPr>
          <p:nvPr/>
        </p:nvCxnSpPr>
        <p:spPr>
          <a:xfrm>
            <a:off x="4651030" y="8060480"/>
            <a:ext cx="864388" cy="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4B046C-EA80-497D-8755-C26AD07C8589}"/>
              </a:ext>
            </a:extLst>
          </p:cNvPr>
          <p:cNvCxnSpPr>
            <a:cxnSpLocks/>
          </p:cNvCxnSpPr>
          <p:nvPr/>
        </p:nvCxnSpPr>
        <p:spPr>
          <a:xfrm flipV="1">
            <a:off x="8715819" y="5879194"/>
            <a:ext cx="1284514" cy="472229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F10483-F6C1-4FB1-A7A7-3010D57AE76F}"/>
              </a:ext>
            </a:extLst>
          </p:cNvPr>
          <p:cNvSpPr txBox="1"/>
          <p:nvPr/>
        </p:nvSpPr>
        <p:spPr>
          <a:xfrm>
            <a:off x="10175175" y="5491895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ab.c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5303-EFA8-4D93-9A16-3FD5B7C8D9EF}"/>
              </a:ext>
            </a:extLst>
          </p:cNvPr>
          <p:cNvSpPr txBox="1"/>
          <p:nvPr/>
        </p:nvSpPr>
        <p:spPr>
          <a:xfrm>
            <a:off x="10741232" y="6386312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"ab"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9BA5E-4D3C-4698-914E-85B11A4A1A8B}"/>
              </a:ext>
            </a:extLst>
          </p:cNvPr>
          <p:cNvSpPr txBox="1"/>
          <p:nvPr/>
        </p:nvSpPr>
        <p:spPr>
          <a:xfrm>
            <a:off x="10490860" y="7327019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"-o"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818AE-54D0-4E15-A106-625A96242E0F}"/>
              </a:ext>
            </a:extLst>
          </p:cNvPr>
          <p:cNvSpPr txBox="1"/>
          <p:nvPr/>
        </p:nvSpPr>
        <p:spPr>
          <a:xfrm>
            <a:off x="9759190" y="8419283"/>
            <a:ext cx="228233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sz="3200" dirty="0" err="1">
                <a:latin typeface="Consolas" panose="020B0609020204030204" pitchFamily="49" charset="0"/>
              </a:rPr>
              <a:t>gcc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53C5B0-7B80-4855-A62D-D2FC5E5645F5}"/>
              </a:ext>
            </a:extLst>
          </p:cNvPr>
          <p:cNvCxnSpPr>
            <a:cxnSpLocks/>
          </p:cNvCxnSpPr>
          <p:nvPr/>
        </p:nvCxnSpPr>
        <p:spPr>
          <a:xfrm flipV="1">
            <a:off x="8735933" y="6698632"/>
            <a:ext cx="1894784" cy="17533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D90177-94B9-4D3E-A5DB-C1B7AF0E6BFA}"/>
              </a:ext>
            </a:extLst>
          </p:cNvPr>
          <p:cNvCxnSpPr>
            <a:cxnSpLocks/>
          </p:cNvCxnSpPr>
          <p:nvPr/>
        </p:nvCxnSpPr>
        <p:spPr>
          <a:xfrm>
            <a:off x="8735933" y="7397408"/>
            <a:ext cx="1615070" cy="227128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24DD86-A72D-4A18-8602-E30D6274076C}"/>
              </a:ext>
            </a:extLst>
          </p:cNvPr>
          <p:cNvCxnSpPr>
            <a:cxnSpLocks/>
          </p:cNvCxnSpPr>
          <p:nvPr/>
        </p:nvCxnSpPr>
        <p:spPr>
          <a:xfrm>
            <a:off x="8705268" y="7942420"/>
            <a:ext cx="872720" cy="724357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Shape 671">
            <a:extLst>
              <a:ext uri="{FF2B5EF4-FFF2-40B4-BE49-F238E27FC236}">
                <a16:creationId xmlns:a16="http://schemas.microsoft.com/office/drawing/2014/main" id="{29E0F059-4E63-4762-BD87-11C6C872BC3E}"/>
              </a:ext>
            </a:extLst>
          </p:cNvPr>
          <p:cNvSpPr/>
          <p:nvPr/>
        </p:nvSpPr>
        <p:spPr>
          <a:xfrm>
            <a:off x="803802" y="6289188"/>
            <a:ext cx="4887083" cy="58477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lvl="0" algn="l" defTabSz="457200">
              <a:defRPr sz="1800"/>
            </a:pP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$</a:t>
            </a:r>
            <a:r>
              <a:rPr lang="en-US" sz="28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gcc</a:t>
            </a: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–o ab </a:t>
            </a:r>
            <a:r>
              <a:rPr lang="en-US" sz="28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ab.c</a:t>
            </a:r>
            <a:endParaRPr lang="en-US" sz="2800" dirty="0">
              <a:solidFill>
                <a:srgbClr val="21212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33A5E-C0B7-457F-861D-8D25BDAEC9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1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E699-AA6C-4B3F-97E5-BC259D18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allocating 2d dynamical array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5B6197-2ED2-4FB3-9162-92687408C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00358"/>
              </p:ext>
            </p:extLst>
          </p:nvPr>
        </p:nvGraphicFramePr>
        <p:xfrm>
          <a:off x="4464191" y="6010576"/>
          <a:ext cx="267289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rows[m-1]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rows[1]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rows[0]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28DC24-C42D-4FA2-97F0-A59E18EAC1A8}"/>
              </a:ext>
            </a:extLst>
          </p:cNvPr>
          <p:cNvSpPr txBox="1"/>
          <p:nvPr/>
        </p:nvSpPr>
        <p:spPr>
          <a:xfrm>
            <a:off x="397589" y="6531664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rows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5303-EFA8-4D93-9A16-3FD5B7C8D9EF}"/>
              </a:ext>
            </a:extLst>
          </p:cNvPr>
          <p:cNvSpPr txBox="1"/>
          <p:nvPr/>
        </p:nvSpPr>
        <p:spPr>
          <a:xfrm>
            <a:off x="9337336" y="7336300"/>
            <a:ext cx="331817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818AE-54D0-4E15-A106-625A96242E0F}"/>
              </a:ext>
            </a:extLst>
          </p:cNvPr>
          <p:cNvSpPr txBox="1"/>
          <p:nvPr/>
        </p:nvSpPr>
        <p:spPr>
          <a:xfrm>
            <a:off x="9337336" y="8394404"/>
            <a:ext cx="331817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53C5B0-7B80-4855-A62D-D2FC5E5645F5}"/>
              </a:ext>
            </a:extLst>
          </p:cNvPr>
          <p:cNvCxnSpPr>
            <a:cxnSpLocks/>
          </p:cNvCxnSpPr>
          <p:nvPr/>
        </p:nvCxnSpPr>
        <p:spPr>
          <a:xfrm>
            <a:off x="7152267" y="7336300"/>
            <a:ext cx="2074554" cy="31232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24DD86-A72D-4A18-8602-E30D6274076C}"/>
              </a:ext>
            </a:extLst>
          </p:cNvPr>
          <p:cNvCxnSpPr>
            <a:cxnSpLocks/>
          </p:cNvCxnSpPr>
          <p:nvPr/>
        </p:nvCxnSpPr>
        <p:spPr>
          <a:xfrm>
            <a:off x="7152267" y="7931335"/>
            <a:ext cx="2074554" cy="842901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4B046C-EA80-497D-8755-C26AD07C8589}"/>
              </a:ext>
            </a:extLst>
          </p:cNvPr>
          <p:cNvCxnSpPr>
            <a:cxnSpLocks/>
          </p:cNvCxnSpPr>
          <p:nvPr/>
        </p:nvCxnSpPr>
        <p:spPr>
          <a:xfrm flipV="1">
            <a:off x="7152267" y="6239860"/>
            <a:ext cx="1669141" cy="8184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F10483-F6C1-4FB1-A7A7-3010D57AE76F}"/>
              </a:ext>
            </a:extLst>
          </p:cNvPr>
          <p:cNvSpPr txBox="1"/>
          <p:nvPr/>
        </p:nvSpPr>
        <p:spPr>
          <a:xfrm>
            <a:off x="8952036" y="6010576"/>
            <a:ext cx="3425371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m-1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cxnSp>
        <p:nvCxnSpPr>
          <p:cNvPr id="25" name="Curved Connector 24"/>
          <p:cNvCxnSpPr>
            <a:stCxn id="5" idx="3"/>
          </p:cNvCxnSpPr>
          <p:nvPr/>
        </p:nvCxnSpPr>
        <p:spPr>
          <a:xfrm>
            <a:off x="2263936" y="6829182"/>
            <a:ext cx="2094330" cy="994768"/>
          </a:xfrm>
          <a:prstGeom prst="curvedConnector3">
            <a:avLst>
              <a:gd name="adj1" fmla="val 50000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10388950" y="6489073"/>
            <a:ext cx="503721" cy="7146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8706E-BAB2-47A0-9209-3BF010FB30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sp>
        <p:nvSpPr>
          <p:cNvPr id="15" name="Shape 671">
            <a:extLst>
              <a:ext uri="{FF2B5EF4-FFF2-40B4-BE49-F238E27FC236}">
                <a16:creationId xmlns:a16="http://schemas.microsoft.com/office/drawing/2014/main" id="{A84FE437-2D14-4291-85C8-6CCE531F2B17}"/>
              </a:ext>
            </a:extLst>
          </p:cNvPr>
          <p:cNvSpPr/>
          <p:nvPr/>
        </p:nvSpPr>
        <p:spPr>
          <a:xfrm>
            <a:off x="571500" y="2039241"/>
            <a:ext cx="11886795" cy="3693319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void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doSomething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(int m, int n)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{ int **rows;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rows =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malloc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sizeof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*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 * m);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array of pointers 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for (int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0;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m;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++)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rows[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]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malloc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sizeof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)*n);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one int array for each row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...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for (int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0;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m;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++)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free(rows[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]);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free(rows);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4AB0C-E17F-48C0-8B63-B646A0094B72}"/>
              </a:ext>
            </a:extLst>
          </p:cNvPr>
          <p:cNvSpPr txBox="1"/>
          <p:nvPr/>
        </p:nvSpPr>
        <p:spPr>
          <a:xfrm>
            <a:off x="484742" y="8702017"/>
            <a:ext cx="53677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Looks similar to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argv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33183193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E699-AA6C-4B3F-97E5-BC259D18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allocating 2d dynamical array (take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17FFB0-C94A-4D52-9439-EE5446046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Request all the memory space needed by data with one malloc() call</a:t>
            </a:r>
          </a:p>
          <a:p>
            <a:pPr lvl="1"/>
            <a:r>
              <a:rPr lang="en-US" sz="2800" dirty="0"/>
              <a:t>Instead of call malloc() m times, for each row</a:t>
            </a:r>
          </a:p>
          <a:p>
            <a:r>
              <a:rPr lang="en-US" sz="2800" dirty="0"/>
              <a:t>Calculate rows[1], rows[2], and so on (</a:t>
            </a:r>
            <a:r>
              <a:rPr lang="en-US" sz="2800" dirty="0">
                <a:solidFill>
                  <a:schemeClr val="accent1"/>
                </a:solidFill>
              </a:rPr>
              <a:t>pointer arithmetic! next lecture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You can even calculate the address of each element (e.g. rows[10][5])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9F4A4F-168B-493D-9178-5BCD9E2C97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5303-EFA8-4D93-9A16-3FD5B7C8D9EF}"/>
              </a:ext>
            </a:extLst>
          </p:cNvPr>
          <p:cNvSpPr txBox="1"/>
          <p:nvPr/>
        </p:nvSpPr>
        <p:spPr>
          <a:xfrm>
            <a:off x="9477829" y="8435699"/>
            <a:ext cx="2895600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m-1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9BA5E-4D3C-4698-914E-85B11A4A1A8B}"/>
              </a:ext>
            </a:extLst>
          </p:cNvPr>
          <p:cNvSpPr txBox="1"/>
          <p:nvPr/>
        </p:nvSpPr>
        <p:spPr>
          <a:xfrm>
            <a:off x="3497943" y="8424745"/>
            <a:ext cx="2656114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818AE-54D0-4E15-A106-625A96242E0F}"/>
              </a:ext>
            </a:extLst>
          </p:cNvPr>
          <p:cNvSpPr txBox="1"/>
          <p:nvPr/>
        </p:nvSpPr>
        <p:spPr>
          <a:xfrm>
            <a:off x="673481" y="8435699"/>
            <a:ext cx="282446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0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16200000" flipH="1">
            <a:off x="6883181" y="5701395"/>
            <a:ext cx="2781526" cy="2567450"/>
          </a:xfrm>
          <a:prstGeom prst="curvedConnector3">
            <a:avLst>
              <a:gd name="adj1" fmla="val 167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D5B6197-2ED2-4FB3-9162-92687408C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18931"/>
              </p:ext>
            </p:extLst>
          </p:nvPr>
        </p:nvGraphicFramePr>
        <p:xfrm>
          <a:off x="4296229" y="5306175"/>
          <a:ext cx="267289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rows[m-1]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rows[1]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rows[0]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028DC24-C42D-4FA2-97F0-A59E18EAC1A8}"/>
              </a:ext>
            </a:extLst>
          </p:cNvPr>
          <p:cNvSpPr txBox="1"/>
          <p:nvPr/>
        </p:nvSpPr>
        <p:spPr>
          <a:xfrm>
            <a:off x="335552" y="5342192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rows</a:t>
            </a:r>
          </a:p>
        </p:txBody>
      </p:sp>
      <p:cxnSp>
        <p:nvCxnSpPr>
          <p:cNvPr id="25" name="Curved Connector 24"/>
          <p:cNvCxnSpPr>
            <a:cxnSpLocks/>
            <a:stCxn id="24" idx="3"/>
          </p:cNvCxnSpPr>
          <p:nvPr/>
        </p:nvCxnSpPr>
        <p:spPr>
          <a:xfrm>
            <a:off x="2201899" y="5639710"/>
            <a:ext cx="2094330" cy="1523090"/>
          </a:xfrm>
          <a:prstGeom prst="curvedConnector3">
            <a:avLst>
              <a:gd name="adj1" fmla="val 50000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Curved Connector 29"/>
          <p:cNvCxnSpPr>
            <a:stCxn id="69" idx="2"/>
          </p:cNvCxnSpPr>
          <p:nvPr/>
        </p:nvCxnSpPr>
        <p:spPr>
          <a:xfrm rot="10800000" flipV="1">
            <a:off x="783778" y="7633899"/>
            <a:ext cx="6159836" cy="741980"/>
          </a:xfrm>
          <a:prstGeom prst="curvedConnector3">
            <a:avLst>
              <a:gd name="adj1" fmla="val 99717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urved Connector 40"/>
          <p:cNvCxnSpPr>
            <a:stCxn id="66" idx="2"/>
          </p:cNvCxnSpPr>
          <p:nvPr/>
        </p:nvCxnSpPr>
        <p:spPr>
          <a:xfrm rot="10800000" flipV="1">
            <a:off x="3614062" y="7859530"/>
            <a:ext cx="3537685" cy="504362"/>
          </a:xfrm>
          <a:prstGeom prst="curvedConnector3">
            <a:avLst>
              <a:gd name="adj1" fmla="val 100259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Arc 65"/>
          <p:cNvSpPr/>
          <p:nvPr/>
        </p:nvSpPr>
        <p:spPr>
          <a:xfrm>
            <a:off x="5820230" y="6648821"/>
            <a:ext cx="2308730" cy="1217922"/>
          </a:xfrm>
          <a:prstGeom prst="arc">
            <a:avLst>
              <a:gd name="adj1" fmla="val 16200000"/>
              <a:gd name="adj2" fmla="val 4415752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9" name="Arc 68"/>
          <p:cNvSpPr/>
          <p:nvPr/>
        </p:nvSpPr>
        <p:spPr>
          <a:xfrm>
            <a:off x="5916164" y="7039428"/>
            <a:ext cx="1880270" cy="595759"/>
          </a:xfrm>
          <a:prstGeom prst="arc">
            <a:avLst>
              <a:gd name="adj1" fmla="val 17435218"/>
              <a:gd name="adj2" fmla="val 4415752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29BA5E-4D3C-4698-914E-85B11A4A1A8B}"/>
              </a:ext>
            </a:extLst>
          </p:cNvPr>
          <p:cNvSpPr txBox="1"/>
          <p:nvPr/>
        </p:nvSpPr>
        <p:spPr>
          <a:xfrm>
            <a:off x="6154057" y="8432616"/>
            <a:ext cx="332377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84299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Recall the me</a:t>
            </a:r>
            <a:r>
              <a:rPr sz="4000" dirty="0"/>
              <a:t>mory </a:t>
            </a:r>
            <a:r>
              <a:rPr lang="en-US" sz="4000" dirty="0"/>
              <a:t>m</a:t>
            </a:r>
            <a:r>
              <a:rPr sz="4000" dirty="0"/>
              <a:t>odel...</a:t>
            </a:r>
          </a:p>
        </p:txBody>
      </p:sp>
      <p:sp>
        <p:nvSpPr>
          <p:cNvPr id="503" name="Shape 503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04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Shape 5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Three pools of memory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Static</a:t>
            </a:r>
            <a:r>
              <a:rPr lang="en-US" sz="3000" dirty="0">
                <a:solidFill>
                  <a:srgbClr val="747474"/>
                </a:solidFill>
              </a:rPr>
              <a:t>/global</a:t>
            </a:r>
            <a:endParaRPr sz="3000" dirty="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Stack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Each pool features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Different lifetime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Different allocation/deallocation policy</a:t>
            </a:r>
          </a:p>
        </p:txBody>
      </p:sp>
      <p:sp>
        <p:nvSpPr>
          <p:cNvPr id="10" name="Shape 753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11" name="Shape 754"/>
          <p:cNvSpPr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12" name="Shape 755"/>
          <p:cNvSpPr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13" name="Shape 758"/>
          <p:cNvSpPr/>
          <p:nvPr/>
        </p:nvSpPr>
        <p:spPr>
          <a:xfrm>
            <a:off x="9037030" y="8452572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4" name="Shape 759"/>
          <p:cNvSpPr/>
          <p:nvPr/>
        </p:nvSpPr>
        <p:spPr>
          <a:xfrm>
            <a:off x="9037030" y="8204474"/>
            <a:ext cx="3473772" cy="249023"/>
          </a:xfrm>
          <a:prstGeom prst="rect">
            <a:avLst/>
          </a:prstGeom>
          <a:solidFill>
            <a:srgbClr val="FF2F9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5" name="Shape 760"/>
          <p:cNvSpPr/>
          <p:nvPr/>
        </p:nvSpPr>
        <p:spPr>
          <a:xfrm>
            <a:off x="9037030" y="2222627"/>
            <a:ext cx="3473772" cy="1154629"/>
          </a:xfrm>
          <a:prstGeom prst="rect">
            <a:avLst/>
          </a:prstGeom>
          <a:solidFill>
            <a:srgbClr val="FF26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6" name="Shape 761"/>
          <p:cNvSpPr/>
          <p:nvPr/>
        </p:nvSpPr>
        <p:spPr>
          <a:xfrm rot="5400000">
            <a:off x="10138916" y="310361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7" name="Shape 762"/>
          <p:cNvSpPr/>
          <p:nvPr/>
        </p:nvSpPr>
        <p:spPr>
          <a:xfrm>
            <a:off x="9037030" y="6199720"/>
            <a:ext cx="3473772" cy="2013762"/>
          </a:xfrm>
          <a:prstGeom prst="rect">
            <a:avLst/>
          </a:prstGeom>
          <a:solidFill>
            <a:srgbClr val="FFFB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8" name="Shape 763"/>
          <p:cNvSpPr/>
          <p:nvPr/>
        </p:nvSpPr>
        <p:spPr>
          <a:xfrm rot="16200000">
            <a:off x="10149924" y="515586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4D9C1-4D15-4A84-8285-8CF779E100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D0FA-B515-4690-8E6F-5D0E1AE3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allocating 2d dynamical array (take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66ADF-C99E-4566-88F8-3051B0574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void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doSomething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(int m, int n)</a:t>
            </a: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{ int (*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)[n];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//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is a pointer to an array of n int's</a:t>
            </a:r>
            <a:endParaRPr lang="en-US" sz="2400" dirty="0">
              <a:solidFill>
                <a:srgbClr val="21212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malloc(m * n *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sizeof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(int));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one malloc() for data</a:t>
            </a: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// to access elements</a:t>
            </a: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[1][2] = 1; </a:t>
            </a:r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[2][3] = </a:t>
            </a:r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[1][2] + 10; </a:t>
            </a: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...</a:t>
            </a:r>
          </a:p>
          <a:p>
            <a:pPr marL="0" lvl="0" indent="0" defTabSz="457200">
              <a:buNone/>
              <a:defRPr sz="1800"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free(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free memory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68A9-ED47-4007-896C-879B3E46A0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72768-8D38-4F41-89F7-F8BFFB3ACFFF}"/>
              </a:ext>
            </a:extLst>
          </p:cNvPr>
          <p:cNvSpPr txBox="1"/>
          <p:nvPr/>
        </p:nvSpPr>
        <p:spPr>
          <a:xfrm>
            <a:off x="9477829" y="8427232"/>
            <a:ext cx="2895600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m-1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84D7D-0B4D-4663-A712-32F18415EA90}"/>
              </a:ext>
            </a:extLst>
          </p:cNvPr>
          <p:cNvSpPr txBox="1"/>
          <p:nvPr/>
        </p:nvSpPr>
        <p:spPr>
          <a:xfrm>
            <a:off x="3497943" y="8435699"/>
            <a:ext cx="2656114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6033F-1C50-4C35-95F5-A0CE2D286116}"/>
              </a:ext>
            </a:extLst>
          </p:cNvPr>
          <p:cNvSpPr txBox="1"/>
          <p:nvPr/>
        </p:nvSpPr>
        <p:spPr>
          <a:xfrm>
            <a:off x="673481" y="8435699"/>
            <a:ext cx="282446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16CA1-167C-4989-A1C8-5D8A6F7B3AEB}"/>
              </a:ext>
            </a:extLst>
          </p:cNvPr>
          <p:cNvSpPr txBox="1"/>
          <p:nvPr/>
        </p:nvSpPr>
        <p:spPr>
          <a:xfrm>
            <a:off x="1501701" y="7076818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arr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11" name="Curved Connector 24">
            <a:extLst>
              <a:ext uri="{FF2B5EF4-FFF2-40B4-BE49-F238E27FC236}">
                <a16:creationId xmlns:a16="http://schemas.microsoft.com/office/drawing/2014/main" id="{497379FB-2AC4-4716-ABB0-8D1A733766B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841829" y="7374335"/>
            <a:ext cx="659872" cy="1061363"/>
          </a:xfrm>
          <a:prstGeom prst="curvedConnector2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3E7DF9-FD33-4AFF-8997-BD1ED07B8BB8}"/>
              </a:ext>
            </a:extLst>
          </p:cNvPr>
          <p:cNvSpPr txBox="1"/>
          <p:nvPr/>
        </p:nvSpPr>
        <p:spPr>
          <a:xfrm>
            <a:off x="6154057" y="8432616"/>
            <a:ext cx="332377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9F766-E0AB-422B-8A0E-42D7D37A131F}"/>
              </a:ext>
            </a:extLst>
          </p:cNvPr>
          <p:cNvSpPr txBox="1"/>
          <p:nvPr/>
        </p:nvSpPr>
        <p:spPr>
          <a:xfrm>
            <a:off x="4920384" y="6286858"/>
            <a:ext cx="745304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n must be constant if Variable Length Array(VLA) is not supported</a:t>
            </a:r>
          </a:p>
        </p:txBody>
      </p:sp>
    </p:spTree>
    <p:extLst>
      <p:ext uri="{BB962C8B-B14F-4D97-AF65-F5344CB8AC3E}">
        <p14:creationId xmlns:p14="http://schemas.microsoft.com/office/powerpoint/2010/main" val="17913670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Study the remaining slides yourself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D88B6-5EBE-46A5-991E-B04100AF90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3171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Pointers taking the address of …</a:t>
            </a:r>
          </a:p>
        </p:txBody>
      </p:sp>
      <p:sp>
        <p:nvSpPr>
          <p:cNvPr id="527" name="Shape 5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static ? </a:t>
            </a:r>
          </a:p>
          <a:p>
            <a:pPr lvl="1"/>
            <a:r>
              <a:rPr lang="en-US" dirty="0"/>
              <a:t>The address is never going to go “bad”</a:t>
            </a:r>
          </a:p>
          <a:p>
            <a:pPr lvl="1"/>
            <a:r>
              <a:rPr lang="en-US" dirty="0"/>
              <a:t>The static lives as long as the program!</a:t>
            </a:r>
          </a:p>
          <a:p>
            <a:r>
              <a:rPr lang="en-US" dirty="0"/>
              <a:t>A stack [automatic] variable ?</a:t>
            </a:r>
          </a:p>
          <a:p>
            <a:pPr lvl="1"/>
            <a:r>
              <a:rPr lang="en-US" dirty="0"/>
              <a:t>The address is valid as long as the variable is!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When the function returns…. The address is bogus</a:t>
            </a:r>
          </a:p>
          <a:p>
            <a:r>
              <a:rPr lang="en-US" dirty="0"/>
              <a:t>A heap variable ?</a:t>
            </a:r>
          </a:p>
          <a:p>
            <a:pPr lvl="1"/>
            <a:r>
              <a:rPr lang="en-US" dirty="0"/>
              <a:t>The address is valid as long as the variable is!</a:t>
            </a:r>
          </a:p>
          <a:p>
            <a:pPr lvl="1"/>
            <a:r>
              <a:rPr lang="en-US" dirty="0"/>
              <a:t>The variable disappears when explicitly de-allocated (freed)</a:t>
            </a:r>
          </a:p>
        </p:txBody>
      </p:sp>
      <p:sp>
        <p:nvSpPr>
          <p:cNvPr id="529" name="Shape 529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30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2" name="skull_and_crossbones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9524" y="4492205"/>
            <a:ext cx="1605711" cy="154841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3020-5C0A-4DDE-BA97-0F6A7BE015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003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Static/global memory pool</a:t>
            </a:r>
          </a:p>
        </p:txBody>
      </p:sp>
      <p:sp>
        <p:nvSpPr>
          <p:cNvPr id="511" name="Shape 5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This is where</a:t>
            </a:r>
          </a:p>
          <a:p>
            <a:pPr lvl="1"/>
            <a:r>
              <a:rPr lang="en-US" dirty="0"/>
              <a:t>All constants (including string literals) are held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All variables declared “static” are held</a:t>
            </a:r>
          </a:p>
          <a:p>
            <a:pPr lvl="0"/>
            <a:r>
              <a:rPr lang="en-US" dirty="0"/>
              <a:t>Allocated when</a:t>
            </a:r>
          </a:p>
          <a:p>
            <a:pPr lvl="1"/>
            <a:r>
              <a:rPr lang="en-US" dirty="0"/>
              <a:t>The program starts</a:t>
            </a:r>
          </a:p>
          <a:p>
            <a:pPr lvl="0"/>
            <a:r>
              <a:rPr lang="en-US" dirty="0"/>
              <a:t>Deallocated when</a:t>
            </a:r>
          </a:p>
          <a:p>
            <a:pPr lvl="1"/>
            <a:r>
              <a:rPr lang="en-US" dirty="0"/>
              <a:t>The program terminates</a:t>
            </a:r>
          </a:p>
          <a:p>
            <a:r>
              <a:rPr lang="en-US" dirty="0">
                <a:solidFill>
                  <a:schemeClr val="accent1"/>
                </a:solidFill>
              </a:rPr>
              <a:t>FIXED SIZE</a:t>
            </a:r>
          </a:p>
          <a:p>
            <a:pPr lvl="1"/>
            <a:r>
              <a:rPr lang="en-US" dirty="0"/>
              <a:t>Compiler needs to know the size and make reservations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10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2AA52-4CE4-4071-894A-6AC9B2F30F1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Stack</a:t>
            </a:r>
          </a:p>
        </p:txBody>
      </p:sp>
      <p:sp>
        <p:nvSpPr>
          <p:cNvPr id="518" name="Shape 5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This is where….</a:t>
            </a:r>
          </a:p>
          <a:p>
            <a:pPr lvl="1"/>
            <a:r>
              <a:rPr lang="en-US" dirty="0"/>
              <a:t>Memory comes from for </a:t>
            </a:r>
            <a:r>
              <a:rPr lang="en-US" dirty="0">
                <a:solidFill>
                  <a:schemeClr val="accent1"/>
                </a:solidFill>
              </a:rPr>
              <a:t>local variables</a:t>
            </a:r>
            <a:r>
              <a:rPr lang="en-US" dirty="0"/>
              <a:t> in functions!</a:t>
            </a:r>
          </a:p>
          <a:p>
            <a:r>
              <a:rPr lang="en-US" dirty="0"/>
              <a:t>Easy to manage because it is automatic!</a:t>
            </a:r>
          </a:p>
          <a:p>
            <a:pPr lvl="1"/>
            <a:r>
              <a:rPr lang="en-US" dirty="0"/>
              <a:t>Allocated automatically when entering the function</a:t>
            </a:r>
          </a:p>
          <a:p>
            <a:pPr lvl="1"/>
            <a:r>
              <a:rPr lang="en-US" dirty="0"/>
              <a:t>De-allocated automatically when you leave the function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Scope is that of function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Should not be used after the function returns 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For example, indirectly used via a pointer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Default stack size using </a:t>
            </a:r>
            <a:r>
              <a:rPr lang="en-US" sz="2800" dirty="0" err="1"/>
              <a:t>gcc</a:t>
            </a:r>
            <a:r>
              <a:rPr lang="en-US" sz="2800" dirty="0"/>
              <a:t> is 2 </a:t>
            </a:r>
            <a:r>
              <a:rPr lang="en-US" sz="2800" dirty="0" err="1"/>
              <a:t>MBytes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Need to increase stack size for large arrays and deep recursion</a:t>
            </a:r>
          </a:p>
          <a:p>
            <a:pPr lvl="1"/>
            <a:endParaRPr lang="en-US" dirty="0"/>
          </a:p>
        </p:txBody>
      </p:sp>
      <p:sp>
        <p:nvSpPr>
          <p:cNvPr id="516" name="Shape 516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17" name="Seal 3 SPOT28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98662-C0B2-469C-9159-E9614CDFD00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Heap</a:t>
            </a:r>
            <a:endParaRPr sz="4000" dirty="0"/>
          </a:p>
        </p:txBody>
      </p:sp>
      <p:sp>
        <p:nvSpPr>
          <p:cNvPr id="522" name="Shape 52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23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Shape 5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This is where…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Memory comes from for </a:t>
            </a:r>
            <a:r>
              <a:rPr sz="3000" dirty="0">
                <a:solidFill>
                  <a:schemeClr val="accent1"/>
                </a:solidFill>
              </a:rPr>
              <a:t>manual</a:t>
            </a:r>
            <a:r>
              <a:rPr sz="3000" dirty="0">
                <a:solidFill>
                  <a:srgbClr val="747474"/>
                </a:solidFill>
              </a:rPr>
              <a:t> “on-the-fly” allocations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Who is in charge 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0000"/>
                </a:solidFill>
              </a:rPr>
              <a:t>The programmer </a:t>
            </a:r>
            <a:r>
              <a:rPr sz="3000" dirty="0">
                <a:solidFill>
                  <a:srgbClr val="747474"/>
                </a:solidFill>
              </a:rPr>
              <a:t>for both allocation / deallocation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Lifetime of memory blocks 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As long as they are not freed!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2457C8-5F3B-4B4C-A8EE-5DE8BF9F0F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77293B-5470-47ED-8E2E-3E1B07C3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814" y="2035629"/>
            <a:ext cx="1842080" cy="1838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C43B5-EA13-4CD6-AA0D-F77BA126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memory on the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B57D-CD90-422D-AA61-0E894C52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55344"/>
            <a:ext cx="11861800" cy="65659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void* malloc(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size); </a:t>
            </a:r>
          </a:p>
          <a:p>
            <a:pPr lvl="1"/>
            <a:r>
              <a:rPr lang="en-US" sz="2800" dirty="0" err="1"/>
              <a:t>size_t</a:t>
            </a:r>
            <a:r>
              <a:rPr lang="en-US" sz="2800" dirty="0"/>
              <a:t> is an unsigned integer data type defined in &lt;</a:t>
            </a:r>
            <a:r>
              <a:rPr lang="en-US" sz="2800" dirty="0" err="1"/>
              <a:t>stdlib.h</a:t>
            </a:r>
            <a:r>
              <a:rPr lang="en-US" sz="2800" dirty="0"/>
              <a:t>&gt;</a:t>
            </a:r>
          </a:p>
          <a:p>
            <a:pPr lvl="1"/>
            <a:r>
              <a:rPr lang="en-US" sz="2800" dirty="0"/>
              <a:t>used to represent sizes of objects in bytes</a:t>
            </a:r>
          </a:p>
          <a:p>
            <a:pPr lvl="1"/>
            <a:endParaRPr lang="en-US" sz="1000" dirty="0"/>
          </a:p>
          <a:p>
            <a:r>
              <a:rPr lang="en-US" b="1" dirty="0"/>
              <a:t>If</a:t>
            </a:r>
            <a:r>
              <a:rPr lang="en-US" dirty="0"/>
              <a:t> successful, a call to malloc(n) returns a</a:t>
            </a:r>
            <a:r>
              <a:rPr lang="en-US" dirty="0">
                <a:solidFill>
                  <a:schemeClr val="accent1"/>
                </a:solidFill>
              </a:rPr>
              <a:t> generic pointer (void *) </a:t>
            </a:r>
          </a:p>
          <a:p>
            <a:pPr lvl="1"/>
            <a:r>
              <a:rPr lang="en-US" dirty="0"/>
              <a:t>It points to a memory block of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/>
              <a:t> bytes on the heap</a:t>
            </a:r>
          </a:p>
          <a:p>
            <a:r>
              <a:rPr lang="en-US" dirty="0"/>
              <a:t>If not successful, NULL is returned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hape 671">
            <a:extLst>
              <a:ext uri="{FF2B5EF4-FFF2-40B4-BE49-F238E27FC236}">
                <a16:creationId xmlns:a16="http://schemas.microsoft.com/office/drawing/2014/main" id="{37086887-4DD6-4E0F-AE9B-274B33F53C12}"/>
              </a:ext>
            </a:extLst>
          </p:cNvPr>
          <p:cNvSpPr/>
          <p:nvPr/>
        </p:nvSpPr>
        <p:spPr>
          <a:xfrm>
            <a:off x="854525" y="8023304"/>
            <a:ext cx="8772123" cy="110799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* 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= malloc(100)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 // request 100 bytes</a:t>
            </a: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992B7-8ADF-4140-A793-8F96365DD7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7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eneric Poin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Generic </a:t>
            </a:r>
            <a:r>
              <a:rPr lang="en-US" dirty="0"/>
              <a:t>p</a:t>
            </a:r>
            <a:r>
              <a:rPr dirty="0"/>
              <a:t>ointers</a:t>
            </a:r>
            <a:r>
              <a:rPr lang="en-US" dirty="0"/>
              <a:t>: void*</a:t>
            </a:r>
            <a:endParaRPr dirty="0"/>
          </a:p>
        </p:txBody>
      </p:sp>
      <p:pic>
        <p:nvPicPr>
          <p:cNvPr id="1177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78" name="Purpo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Pointer to a memory block whose content is “un-typed”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for raw memory operations or in generic functions</a:t>
            </a:r>
          </a:p>
          <a:p>
            <a:r>
              <a:rPr lang="en-US" dirty="0"/>
              <a:t>Automatic casting when assigned to other pointer types</a:t>
            </a:r>
          </a:p>
          <a:p>
            <a:pPr marL="342900" lvl="1" indent="0">
              <a:buNone/>
            </a:pP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* pox = malloc(6 * 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sizeof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(int));</a:t>
            </a:r>
            <a:endParaRPr lang="en-US" sz="2800" dirty="0">
              <a:solidFill>
                <a:srgbClr val="7F87CF"/>
              </a:solidFill>
              <a:latin typeface="Consolas" panose="020B0609020204030204" pitchFamily="49" charset="0"/>
              <a:ea typeface="Courier"/>
              <a:cs typeface="Courier"/>
              <a:sym typeface="Helvetica Neue Light"/>
            </a:endParaRPr>
          </a:p>
          <a:p>
            <a:r>
              <a:rPr lang="en-US" dirty="0"/>
              <a:t>Requires casting before dereferencing for read / write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sym typeface="Courier"/>
              </a:rPr>
              <a:t>	 *(int *)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sym typeface="Courier"/>
              </a:rPr>
              <a:t>pv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sym typeface="Courier"/>
              </a:rPr>
              <a:t>;  // use 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sym typeface="Courier"/>
              </a:rPr>
              <a:t>pv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sym typeface="Courier"/>
              </a:rPr>
              <a:t> as an int *</a:t>
            </a:r>
            <a:endParaRPr lang="en-US" sz="2800" dirty="0">
              <a:solidFill>
                <a:srgbClr val="7F87CF"/>
              </a:solidFill>
              <a:latin typeface="Consolas" panose="020B0609020204030204" pitchFamily="49" charset="0"/>
              <a:sym typeface="Helvetica Neue Light"/>
            </a:endParaRPr>
          </a:p>
          <a:p>
            <a:r>
              <a:rPr lang="en-US" dirty="0"/>
              <a:t>NULL, a special pointer value useful for initializations, error handling</a:t>
            </a:r>
          </a:p>
          <a:p>
            <a:pPr marL="342900" lvl="1" indent="0">
              <a:buNone/>
            </a:pPr>
            <a:r>
              <a:rPr lang="en-US" dirty="0"/>
              <a:t>#define NULL ((void*)0)</a:t>
            </a:r>
          </a:p>
          <a:p>
            <a:pPr lvl="1"/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B6E81-48D9-480D-9EF4-81D17647B2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Can’t always get what you want</a:t>
            </a:r>
          </a:p>
        </p:txBody>
      </p:sp>
      <p:sp>
        <p:nvSpPr>
          <p:cNvPr id="669" name="Shape 66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 call to malloc() may fail</a:t>
            </a:r>
          </a:p>
          <a:p>
            <a:pPr lvl="1"/>
            <a:r>
              <a:rPr lang="en-US" dirty="0"/>
              <a:t>For example, if you are out of memory</a:t>
            </a:r>
          </a:p>
          <a:p>
            <a:r>
              <a:rPr lang="en-US" dirty="0"/>
              <a:t>In this case you get back a NULL value</a:t>
            </a:r>
          </a:p>
          <a:p>
            <a:pPr lvl="1"/>
            <a:r>
              <a:rPr lang="en-US" dirty="0"/>
              <a:t>Not much to do except report the error (and terminate nicely)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Idiom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51390C-C425-4823-9CBA-089B9AEAF9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67" name="Shape 667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68" name="Seal 3 SPOT28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Shape 671"/>
          <p:cNvSpPr/>
          <p:nvPr/>
        </p:nvSpPr>
        <p:spPr>
          <a:xfrm>
            <a:off x="754653" y="6498522"/>
            <a:ext cx="9823469" cy="258532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* 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malloc(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// request 100 bytes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if (p == NULL)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// </a:t>
            </a:r>
            <a:r>
              <a:rPr sz="2400"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report error and finish</a:t>
            </a: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perror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("Not enough memory"); 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   exit(1);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How Much Space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Much Space ?</a:t>
            </a:r>
          </a:p>
        </p:txBody>
      </p:sp>
      <p:sp>
        <p:nvSpPr>
          <p:cNvPr id="58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8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85" name="How do you determine the amount of space for some type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 need to tell malloc() how many </a:t>
            </a:r>
            <a:r>
              <a:rPr lang="en-US" b="1" dirty="0">
                <a:solidFill>
                  <a:srgbClr val="FF0000"/>
                </a:solidFill>
              </a:rPr>
              <a:t>bytes</a:t>
            </a:r>
            <a:r>
              <a:rPr lang="en-US" dirty="0"/>
              <a:t> you need</a:t>
            </a:r>
          </a:p>
          <a:p>
            <a:r>
              <a:rPr lang="en-US" dirty="0"/>
              <a:t>To request space for an array, need</a:t>
            </a:r>
          </a:p>
          <a:p>
            <a:pPr lvl="1"/>
            <a:r>
              <a:rPr lang="en-US" dirty="0"/>
              <a:t>Number of elements</a:t>
            </a:r>
          </a:p>
          <a:p>
            <a:pPr lvl="1"/>
            <a:r>
              <a:rPr lang="en-US" dirty="0"/>
              <a:t>A</a:t>
            </a:r>
            <a:r>
              <a:rPr dirty="0"/>
              <a:t>mount of space for </a:t>
            </a:r>
            <a:r>
              <a:rPr lang="en-US" dirty="0"/>
              <a:t>each array element</a:t>
            </a:r>
            <a:endParaRPr dirty="0"/>
          </a:p>
          <a:p>
            <a:pPr lvl="2"/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>
                <a:solidFill>
                  <a:srgbClr val="0433FF"/>
                </a:solidFill>
              </a:rPr>
              <a:t>T</a:t>
            </a:r>
            <a:r>
              <a:rPr lang="en-US" dirty="0"/>
              <a:t>) returns n</a:t>
            </a:r>
            <a:r>
              <a:rPr dirty="0"/>
              <a:t>umber of bytes </a:t>
            </a:r>
            <a:r>
              <a:rPr lang="en-US" dirty="0"/>
              <a:t>needed for </a:t>
            </a:r>
            <a:r>
              <a:rPr dirty="0"/>
              <a:t>a value of type </a:t>
            </a:r>
            <a:r>
              <a:rPr dirty="0">
                <a:solidFill>
                  <a:srgbClr val="0433FF"/>
                </a:solidFill>
              </a:rPr>
              <a:t>T</a:t>
            </a:r>
            <a:endParaRPr lang="en-US" dirty="0">
              <a:solidFill>
                <a:srgbClr val="0433FF"/>
              </a:solidFill>
            </a:endParaRPr>
          </a:p>
          <a:p>
            <a:r>
              <a:rPr lang="en-US" dirty="0"/>
              <a:t>Example</a:t>
            </a:r>
            <a:endParaRPr lang="en-US" dirty="0">
              <a:solidFill>
                <a:srgbClr val="0433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433FF"/>
              </a:solidFill>
            </a:endParaRPr>
          </a:p>
        </p:txBody>
      </p:sp>
      <p:sp>
        <p:nvSpPr>
          <p:cNvPr id="8" name="Shape 671">
            <a:extLst>
              <a:ext uri="{FF2B5EF4-FFF2-40B4-BE49-F238E27FC236}">
                <a16:creationId xmlns:a16="http://schemas.microsoft.com/office/drawing/2014/main" id="{22E68804-913C-43AA-A6A3-71A439673B55}"/>
              </a:ext>
            </a:extLst>
          </p:cNvPr>
          <p:cNvSpPr/>
          <p:nvPr/>
        </p:nvSpPr>
        <p:spPr>
          <a:xfrm>
            <a:off x="647700" y="6335383"/>
            <a:ext cx="11751972" cy="1846659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* 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ox = 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malloc(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6 *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sizeof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(int)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// request space for 6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ints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if (p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ox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== NULL)</a:t>
            </a: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report error and finish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77123-461E-4436-ABDB-40D70F8976B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9376</TotalTime>
  <Words>1701</Words>
  <Application>Microsoft Macintosh PowerPoint</Application>
  <PresentationFormat>Custom</PresentationFormat>
  <Paragraphs>293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Consolas</vt:lpstr>
      <vt:lpstr>Courier</vt:lpstr>
      <vt:lpstr>Helvetica</vt:lpstr>
      <vt:lpstr>Helvetica Neue</vt:lpstr>
      <vt:lpstr>Helvetica Neue Light</vt:lpstr>
      <vt:lpstr>Lucida Grande</vt:lpstr>
      <vt:lpstr>Marker Felt</vt:lpstr>
      <vt:lpstr>White</vt:lpstr>
      <vt:lpstr>A C Primer (6): Dynamic Memory Allocation</vt:lpstr>
      <vt:lpstr>Recall the memory model...</vt:lpstr>
      <vt:lpstr>Static/global memory pool</vt:lpstr>
      <vt:lpstr>Stack</vt:lpstr>
      <vt:lpstr>Heap</vt:lpstr>
      <vt:lpstr>Requesting memory on the heap</vt:lpstr>
      <vt:lpstr>Generic pointers: void*</vt:lpstr>
      <vt:lpstr>Can’t always get what you want</vt:lpstr>
      <vt:lpstr>How Much Space ?</vt:lpstr>
      <vt:lpstr>Another way</vt:lpstr>
      <vt:lpstr>Adjusting the size</vt:lpstr>
      <vt:lpstr>Deallocation</vt:lpstr>
      <vt:lpstr>Two key rules</vt:lpstr>
      <vt:lpstr>Pointers and arrays</vt:lpstr>
      <vt:lpstr>Example: use pointer as array</vt:lpstr>
      <vt:lpstr>Array of pointers</vt:lpstr>
      <vt:lpstr>Example: command line arguments</vt:lpstr>
      <vt:lpstr>Example: allocating 2d dynamical array</vt:lpstr>
      <vt:lpstr>Example: allocating 2d dynamical array (take 2)</vt:lpstr>
      <vt:lpstr>Example: allocating 2d dynamical array (take 3)</vt:lpstr>
      <vt:lpstr>PowerPoint Presentation</vt:lpstr>
      <vt:lpstr>Pointers taking the address of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 Primer (Part II)</dc:title>
  <dc:creator>zshi</dc:creator>
  <cp:lastModifiedBy>Wei, Wei</cp:lastModifiedBy>
  <cp:revision>760</cp:revision>
  <dcterms:modified xsi:type="dcterms:W3CDTF">2023-08-25T14:02:55Z</dcterms:modified>
</cp:coreProperties>
</file>