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970DA6-3D97-481B-9DC0-FB10A6185430}">
  <a:tblStyle styleId="{B2970DA6-3D97-481B-9DC0-FB10A61854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5, 2019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38238" y="674688"/>
            <a:ext cx="4583112" cy="3438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884039" y="4346727"/>
            <a:ext cx="5089922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12.34.0.0/16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12.34.158.0/24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12.34.0.1 →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12.34.2.4 →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12.34.158.8 → 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Places that are close to the attacker adopt the route first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i="0" sz="36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i="0" sz="2800" u="none" cap="none" strike="noStrike">
                <a:solidFill>
                  <a:schemeClr val="dk1"/>
                </a:solidFill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i="0" sz="24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i="0" sz="24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i="0" sz="2000" u="none" cap="none" strike="noStrike">
                <a:solidFill>
                  <a:schemeClr val="dk1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BGP security</a:t>
            </a:r>
            <a:br>
              <a:rPr lang="en-US"/>
            </a:br>
            <a:r>
              <a:rPr lang="en-US" sz="2700"/>
              <a:t>Border Gateway Protocol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BGP Prefix Hijacking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AS announces itself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 origin of a prefix it doesn’t own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 being close to the origin of a prefix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Attracts the prefix’s traffic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drop it  (blackholing)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reroute it to prefix (interception)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Prefix Hijacking</a:t>
            </a:r>
            <a:endParaRPr/>
          </a:p>
        </p:txBody>
      </p:sp>
      <p:grpSp>
        <p:nvGrpSpPr>
          <p:cNvPr id="320" name="Google Shape;320;p23"/>
          <p:cNvGrpSpPr/>
          <p:nvPr/>
        </p:nvGrpSpPr>
        <p:grpSpPr>
          <a:xfrm>
            <a:off x="482600" y="2536825"/>
            <a:ext cx="8447088" cy="3986213"/>
            <a:chOff x="516" y="945"/>
            <a:chExt cx="5004" cy="3195"/>
          </a:xfrm>
        </p:grpSpPr>
        <p:pic>
          <p:nvPicPr>
            <p:cNvPr id="321" name="Google Shape;32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" y="1338"/>
              <a:ext cx="1668" cy="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07" y="945"/>
              <a:ext cx="1671" cy="1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53" y="2517"/>
              <a:ext cx="1671" cy="1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3"/>
            <p:cNvSpPr txBox="1"/>
            <p:nvPr/>
          </p:nvSpPr>
          <p:spPr>
            <a:xfrm>
              <a:off x="2854" y="3048"/>
              <a:ext cx="109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25" name="Google Shape;32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9" y="2647"/>
              <a:ext cx="813" cy="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6" y="3501"/>
              <a:ext cx="525" cy="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04" y="2086"/>
              <a:ext cx="813" cy="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5" y="2922"/>
              <a:ext cx="525" cy="4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9" name="Google Shape;329;p23"/>
            <p:cNvCxnSpPr/>
            <p:nvPr/>
          </p:nvCxnSpPr>
          <p:spPr>
            <a:xfrm flipH="1" rot="10800000">
              <a:off x="837" y="3240"/>
              <a:ext cx="118" cy="29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3"/>
            <p:cNvCxnSpPr/>
            <p:nvPr/>
          </p:nvCxnSpPr>
          <p:spPr>
            <a:xfrm flipH="1" rot="10800000">
              <a:off x="1035" y="2439"/>
              <a:ext cx="81" cy="27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3"/>
            <p:cNvCxnSpPr/>
            <p:nvPr/>
          </p:nvCxnSpPr>
          <p:spPr>
            <a:xfrm flipH="1" rot="10800000">
              <a:off x="2187" y="1566"/>
              <a:ext cx="837" cy="1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3"/>
            <p:cNvCxnSpPr/>
            <p:nvPr/>
          </p:nvCxnSpPr>
          <p:spPr>
            <a:xfrm>
              <a:off x="1953" y="2368"/>
              <a:ext cx="891" cy="46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3"/>
            <p:cNvCxnSpPr/>
            <p:nvPr/>
          </p:nvCxnSpPr>
          <p:spPr>
            <a:xfrm>
              <a:off x="4473" y="1736"/>
              <a:ext cx="396" cy="40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 flipH="1">
              <a:off x="4086" y="2691"/>
              <a:ext cx="540" cy="3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4869" y="2717"/>
              <a:ext cx="225" cy="28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3"/>
            <p:cNvCxnSpPr/>
            <p:nvPr/>
          </p:nvCxnSpPr>
          <p:spPr>
            <a:xfrm>
              <a:off x="5256" y="3329"/>
              <a:ext cx="0" cy="2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>
              <a:off x="774" y="3924"/>
              <a:ext cx="0" cy="2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 flipH="1">
              <a:off x="3348" y="2142"/>
              <a:ext cx="22" cy="51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23"/>
            <p:cNvSpPr txBox="1"/>
            <p:nvPr/>
          </p:nvSpPr>
          <p:spPr>
            <a:xfrm>
              <a:off x="716" y="3562"/>
              <a:ext cx="18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950" y="2823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337" y="1798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3623" y="1455"/>
              <a:ext cx="18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4703" y="2275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5144" y="2985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23"/>
            <p:cNvSpPr txBox="1"/>
            <p:nvPr/>
          </p:nvSpPr>
          <p:spPr>
            <a:xfrm>
              <a:off x="3254" y="2994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6" name="Google Shape;346;p23"/>
          <p:cNvSpPr txBox="1"/>
          <p:nvPr/>
        </p:nvSpPr>
        <p:spPr>
          <a:xfrm>
            <a:off x="7191375" y="5824538"/>
            <a:ext cx="1971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12.34.0.0/16</a:t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7463" y="2274888"/>
            <a:ext cx="8875712" cy="3962400"/>
          </a:xfrm>
          <a:custGeom>
            <a:rect b="b" l="l" r="r" t="t"/>
            <a:pathLst>
              <a:path extrusionOk="0" h="2496" w="5591">
                <a:moveTo>
                  <a:pt x="244" y="2320"/>
                </a:moveTo>
                <a:cubicBezTo>
                  <a:pt x="214" y="2408"/>
                  <a:pt x="184" y="2496"/>
                  <a:pt x="225" y="2227"/>
                </a:cubicBezTo>
                <a:cubicBezTo>
                  <a:pt x="266" y="1958"/>
                  <a:pt x="0" y="1046"/>
                  <a:pt x="488" y="705"/>
                </a:cubicBezTo>
                <a:cubicBezTo>
                  <a:pt x="976" y="364"/>
                  <a:pt x="2438" y="255"/>
                  <a:pt x="3155" y="179"/>
                </a:cubicBezTo>
                <a:cubicBezTo>
                  <a:pt x="3872" y="103"/>
                  <a:pt x="4383" y="0"/>
                  <a:pt x="4789" y="248"/>
                </a:cubicBezTo>
                <a:cubicBezTo>
                  <a:pt x="5195" y="496"/>
                  <a:pt x="5457" y="1431"/>
                  <a:pt x="5591" y="1669"/>
                </a:cubicBezTo>
              </a:path>
            </a:pathLst>
          </a:cu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5487988" y="5235575"/>
            <a:ext cx="2813050" cy="1160463"/>
          </a:xfrm>
          <a:custGeom>
            <a:rect b="b" l="l" r="r" t="t"/>
            <a:pathLst>
              <a:path extrusionOk="0" h="731" w="1772">
                <a:moveTo>
                  <a:pt x="0" y="731"/>
                </a:moveTo>
                <a:cubicBezTo>
                  <a:pt x="397" y="439"/>
                  <a:pt x="794" y="148"/>
                  <a:pt x="1089" y="74"/>
                </a:cubicBezTo>
                <a:cubicBezTo>
                  <a:pt x="1384" y="0"/>
                  <a:pt x="1578" y="143"/>
                  <a:pt x="1772" y="287"/>
                </a:cubicBezTo>
              </a:path>
            </a:pathLst>
          </a:cu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1144588" y="6154738"/>
            <a:ext cx="1971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12.34.0.0/16</a:t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781175" y="4497388"/>
            <a:ext cx="1023938" cy="1611312"/>
          </a:xfrm>
          <a:custGeom>
            <a:rect b="b" l="l" r="r" t="t"/>
            <a:pathLst>
              <a:path extrusionOk="0" h="1015" w="645">
                <a:moveTo>
                  <a:pt x="645" y="0"/>
                </a:moveTo>
                <a:cubicBezTo>
                  <a:pt x="513" y="113"/>
                  <a:pt x="382" y="226"/>
                  <a:pt x="275" y="395"/>
                </a:cubicBezTo>
                <a:cubicBezTo>
                  <a:pt x="168" y="564"/>
                  <a:pt x="84" y="789"/>
                  <a:pt x="0" y="1015"/>
                </a:cubicBezTo>
              </a:path>
            </a:pathLst>
          </a:custGeom>
          <a:noFill/>
          <a:ln cap="flat" cmpd="sng" w="50800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943600" y="2398713"/>
            <a:ext cx="2903538" cy="2454275"/>
          </a:xfrm>
          <a:custGeom>
            <a:rect b="b" l="l" r="r" t="t"/>
            <a:pathLst>
              <a:path extrusionOk="0" h="1428" w="1785">
                <a:moveTo>
                  <a:pt x="0" y="32"/>
                </a:moveTo>
                <a:cubicBezTo>
                  <a:pt x="304" y="16"/>
                  <a:pt x="609" y="0"/>
                  <a:pt x="827" y="63"/>
                </a:cubicBezTo>
                <a:cubicBezTo>
                  <a:pt x="1045" y="126"/>
                  <a:pt x="1149" y="180"/>
                  <a:pt x="1309" y="408"/>
                </a:cubicBezTo>
                <a:cubicBezTo>
                  <a:pt x="1469" y="636"/>
                  <a:pt x="1627" y="1032"/>
                  <a:pt x="1785" y="1428"/>
                </a:cubicBezTo>
              </a:path>
            </a:pathLst>
          </a:cu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457200" y="13885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Originating someone else’s prefix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fraction of the Internet believes it?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457200" y="4180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Sub-Prefix Hijacking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457200" y="5387975"/>
            <a:ext cx="845820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Originating a more-specific prefix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Every AS picks the bogus route for that prefix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Traffic follows the longest matching prefix</a:t>
            </a:r>
            <a:endParaRPr/>
          </a:p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454025" y="1193800"/>
            <a:ext cx="8447088" cy="3986213"/>
            <a:chOff x="516" y="945"/>
            <a:chExt cx="5004" cy="3195"/>
          </a:xfrm>
        </p:grpSpPr>
        <p:pic>
          <p:nvPicPr>
            <p:cNvPr id="362" name="Google Shape;36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" y="1338"/>
              <a:ext cx="1668" cy="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07" y="945"/>
              <a:ext cx="1671" cy="1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53" y="2517"/>
              <a:ext cx="1671" cy="1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24"/>
            <p:cNvSpPr txBox="1"/>
            <p:nvPr/>
          </p:nvSpPr>
          <p:spPr>
            <a:xfrm>
              <a:off x="2854" y="3048"/>
              <a:ext cx="109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66" name="Google Shape;36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9" y="2647"/>
              <a:ext cx="813" cy="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6" y="3501"/>
              <a:ext cx="525" cy="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04" y="2086"/>
              <a:ext cx="813" cy="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5" y="2922"/>
              <a:ext cx="525" cy="4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0" name="Google Shape;370;p24"/>
            <p:cNvCxnSpPr/>
            <p:nvPr/>
          </p:nvCxnSpPr>
          <p:spPr>
            <a:xfrm flipH="1" rot="10800000">
              <a:off x="837" y="3240"/>
              <a:ext cx="118" cy="29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4"/>
            <p:cNvCxnSpPr/>
            <p:nvPr/>
          </p:nvCxnSpPr>
          <p:spPr>
            <a:xfrm flipH="1" rot="10800000">
              <a:off x="1035" y="2439"/>
              <a:ext cx="81" cy="27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4"/>
            <p:cNvCxnSpPr/>
            <p:nvPr/>
          </p:nvCxnSpPr>
          <p:spPr>
            <a:xfrm flipH="1" rot="10800000">
              <a:off x="2187" y="1566"/>
              <a:ext cx="837" cy="1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4"/>
            <p:cNvCxnSpPr/>
            <p:nvPr/>
          </p:nvCxnSpPr>
          <p:spPr>
            <a:xfrm>
              <a:off x="1953" y="2368"/>
              <a:ext cx="891" cy="46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4"/>
            <p:cNvCxnSpPr/>
            <p:nvPr/>
          </p:nvCxnSpPr>
          <p:spPr>
            <a:xfrm>
              <a:off x="4473" y="1736"/>
              <a:ext cx="396" cy="40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4"/>
            <p:cNvCxnSpPr/>
            <p:nvPr/>
          </p:nvCxnSpPr>
          <p:spPr>
            <a:xfrm flipH="1">
              <a:off x="4086" y="2691"/>
              <a:ext cx="540" cy="3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4"/>
            <p:cNvCxnSpPr/>
            <p:nvPr/>
          </p:nvCxnSpPr>
          <p:spPr>
            <a:xfrm>
              <a:off x="4869" y="2717"/>
              <a:ext cx="225" cy="28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4"/>
            <p:cNvCxnSpPr/>
            <p:nvPr/>
          </p:nvCxnSpPr>
          <p:spPr>
            <a:xfrm>
              <a:off x="5256" y="3329"/>
              <a:ext cx="0" cy="2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4"/>
            <p:cNvCxnSpPr/>
            <p:nvPr/>
          </p:nvCxnSpPr>
          <p:spPr>
            <a:xfrm>
              <a:off x="774" y="3924"/>
              <a:ext cx="0" cy="2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4"/>
            <p:cNvCxnSpPr/>
            <p:nvPr/>
          </p:nvCxnSpPr>
          <p:spPr>
            <a:xfrm flipH="1">
              <a:off x="3348" y="2142"/>
              <a:ext cx="22" cy="51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" name="Google Shape;380;p24"/>
            <p:cNvSpPr txBox="1"/>
            <p:nvPr/>
          </p:nvSpPr>
          <p:spPr>
            <a:xfrm>
              <a:off x="716" y="3562"/>
              <a:ext cx="18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950" y="2823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1337" y="1798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3623" y="1455"/>
              <a:ext cx="18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4703" y="2275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5144" y="2985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3254" y="2994"/>
              <a:ext cx="18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7" name="Google Shape;387;p24"/>
          <p:cNvSpPr txBox="1"/>
          <p:nvPr/>
        </p:nvSpPr>
        <p:spPr>
          <a:xfrm>
            <a:off x="7143750" y="4481513"/>
            <a:ext cx="1971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12.34.0.0/16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5459413" y="3892550"/>
            <a:ext cx="2813050" cy="1160463"/>
          </a:xfrm>
          <a:custGeom>
            <a:rect b="b" l="l" r="r" t="t"/>
            <a:pathLst>
              <a:path extrusionOk="0" h="731" w="1772">
                <a:moveTo>
                  <a:pt x="0" y="731"/>
                </a:moveTo>
                <a:cubicBezTo>
                  <a:pt x="397" y="439"/>
                  <a:pt x="794" y="148"/>
                  <a:pt x="1089" y="74"/>
                </a:cubicBezTo>
                <a:cubicBezTo>
                  <a:pt x="1384" y="0"/>
                  <a:pt x="1578" y="143"/>
                  <a:pt x="1772" y="287"/>
                </a:cubicBezTo>
              </a:path>
            </a:pathLst>
          </a:cu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998538" y="4792663"/>
            <a:ext cx="232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12.34.158.0/24</a:t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-49213" y="922338"/>
            <a:ext cx="8875713" cy="3962400"/>
          </a:xfrm>
          <a:custGeom>
            <a:rect b="b" l="l" r="r" t="t"/>
            <a:pathLst>
              <a:path extrusionOk="0" h="2496" w="5591">
                <a:moveTo>
                  <a:pt x="244" y="2320"/>
                </a:moveTo>
                <a:cubicBezTo>
                  <a:pt x="214" y="2408"/>
                  <a:pt x="184" y="2496"/>
                  <a:pt x="225" y="2227"/>
                </a:cubicBezTo>
                <a:cubicBezTo>
                  <a:pt x="266" y="1958"/>
                  <a:pt x="0" y="1046"/>
                  <a:pt x="488" y="705"/>
                </a:cubicBezTo>
                <a:cubicBezTo>
                  <a:pt x="976" y="364"/>
                  <a:pt x="2438" y="255"/>
                  <a:pt x="3155" y="179"/>
                </a:cubicBezTo>
                <a:cubicBezTo>
                  <a:pt x="3872" y="103"/>
                  <a:pt x="4383" y="0"/>
                  <a:pt x="4789" y="248"/>
                </a:cubicBezTo>
                <a:cubicBezTo>
                  <a:pt x="5195" y="496"/>
                  <a:pt x="5457" y="1431"/>
                  <a:pt x="5591" y="1669"/>
                </a:cubicBezTo>
              </a:path>
            </a:pathLst>
          </a:cu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320675" y="903288"/>
            <a:ext cx="8632825" cy="3913187"/>
          </a:xfrm>
          <a:custGeom>
            <a:rect b="b" l="l" r="r" t="t"/>
            <a:pathLst>
              <a:path extrusionOk="0" h="2465" w="5438">
                <a:moveTo>
                  <a:pt x="5438" y="1638"/>
                </a:moveTo>
                <a:cubicBezTo>
                  <a:pt x="5223" y="1211"/>
                  <a:pt x="5009" y="785"/>
                  <a:pt x="4655" y="530"/>
                </a:cubicBezTo>
                <a:cubicBezTo>
                  <a:pt x="4301" y="275"/>
                  <a:pt x="4000" y="128"/>
                  <a:pt x="3316" y="105"/>
                </a:cubicBezTo>
                <a:cubicBezTo>
                  <a:pt x="2632" y="82"/>
                  <a:pt x="1096" y="0"/>
                  <a:pt x="548" y="393"/>
                </a:cubicBezTo>
                <a:cubicBezTo>
                  <a:pt x="0" y="786"/>
                  <a:pt x="14" y="1625"/>
                  <a:pt x="29" y="2465"/>
                </a:cubicBezTo>
              </a:path>
            </a:pathLst>
          </a:custGeom>
          <a:noFill/>
          <a:ln cap="flat" cmpd="sng" w="50800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1647825" y="3181350"/>
            <a:ext cx="2587625" cy="1558925"/>
          </a:xfrm>
          <a:custGeom>
            <a:rect b="b" l="l" r="r" t="t"/>
            <a:pathLst>
              <a:path extrusionOk="0" h="982" w="1630">
                <a:moveTo>
                  <a:pt x="1534" y="350"/>
                </a:moveTo>
                <a:cubicBezTo>
                  <a:pt x="1582" y="351"/>
                  <a:pt x="1630" y="353"/>
                  <a:pt x="1471" y="313"/>
                </a:cubicBezTo>
                <a:cubicBezTo>
                  <a:pt x="1312" y="273"/>
                  <a:pt x="827" y="0"/>
                  <a:pt x="582" y="112"/>
                </a:cubicBezTo>
                <a:cubicBezTo>
                  <a:pt x="337" y="224"/>
                  <a:pt x="97" y="836"/>
                  <a:pt x="0" y="982"/>
                </a:cubicBezTo>
              </a:path>
            </a:pathLst>
          </a:custGeom>
          <a:noFill/>
          <a:ln cap="flat" cmpd="sng" w="50800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Defense Challenges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Malicious routes do not propagate to source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Source cannot observe the problem easily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Even if source can observe the problem it is hard to fix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automatic fix – source’s announcements count as much as anyone else’s once they leave the 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Must go through human channels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Interception attacks are very hard to detect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Source of attacks is not just maliciousness – often it is misconfiguration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title"/>
          </p:nvPr>
        </p:nvSpPr>
        <p:spPr>
          <a:xfrm>
            <a:off x="457200" y="-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2/24/2008, YouTube Outage</a:t>
            </a:r>
            <a:endParaRPr/>
          </a:p>
        </p:txBody>
      </p:sp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457200" y="1036637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YouTube (AS 36561)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site www.youtube.com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Address block 208.65.152.0/22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Pakistan Telecom (AS 17557)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Receives government order to block access to YouTube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Starts announcing 208.65.153.0/24 to provider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 packets to YouTube get dropped on the floor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Mistakes were made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 17557: announcing to everyone, not just cust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 3491: not filtering routes announced by AS 17557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(will come back to this later)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Lasted 100 minutes for some, 2 hours for others</a:t>
            </a:r>
            <a:endParaRPr/>
          </a:p>
        </p:txBody>
      </p:sp>
      <p:sp>
        <p:nvSpPr>
          <p:cNvPr id="408" name="Google Shape;408;p2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Timeline (UTC Time)</a:t>
            </a:r>
            <a:endParaRPr/>
          </a:p>
        </p:txBody>
      </p:sp>
      <p:sp>
        <p:nvSpPr>
          <p:cNvPr id="416" name="Google Shape;41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18:47:45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 First evidence of hijacked /24 route propagating in Asia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18:48:00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Several big trans-Pacific providers carrying the route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18:49:30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Bogus route fully propagated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20:07:25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YouTube starts advertising the /24 to attract traffic back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20:08:30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Many (but not all) providers are using the valid route</a:t>
            </a:r>
            <a:endParaRPr/>
          </a:p>
        </p:txBody>
      </p:sp>
      <p:sp>
        <p:nvSpPr>
          <p:cNvPr id="417" name="Google Shape;417;p27"/>
          <p:cNvSpPr txBox="1"/>
          <p:nvPr/>
        </p:nvSpPr>
        <p:spPr>
          <a:xfrm>
            <a:off x="1136650" y="6348413"/>
            <a:ext cx="68278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http://research.dyn.com/2008/02/pakistan-hijacks-youtube-1/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Timeline (UTC Time)</a:t>
            </a:r>
            <a:endParaRPr/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457200" y="1629834"/>
            <a:ext cx="8229600" cy="50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20:18:43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YouTube starts announcing two more-specific /25 routes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20:19:37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Some more providers start using the /25 routes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20:50:59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AS 17557 starts prepending (“3491 17557 17557”)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Prepending makes routes longer, less desirable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20:59:39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AS 3491 disconnects AS 17557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21:00:00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All is well, videos of cats flushing toilets are available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Lessons From the Example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BGP is incredibly vulnerable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Local actions have serious global consequences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Propagating misinformation is surprisingly easy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Fixing the problem required vigilance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Monitoring to detect and diagnose the problem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Immediate action to (try to) attract the traffic back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Longer-term cooperation to block/disable the attack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Preventing these problems is even harder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 all ASes to perform defensive filtering?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Automatically detect and stop bogus route?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 proof of ownership of the address block?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Solution Techniques</a:t>
            </a:r>
            <a:endParaRPr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457200" y="1417638"/>
            <a:ext cx="8229600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Defensive filtering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Know your neighbors (Learning usual IP prefixes)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Anomaly detection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Suspect the unexpected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Checking against registries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Establish ground truth for prefix origination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May not be up to date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Signing and verifying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Prevent bogus AS PATHs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Data-plane verification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Ensure the path is actually followed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Defensive Filtering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31"/>
          <p:cNvSpPr txBox="1"/>
          <p:nvPr>
            <p:ph idx="1" type="body"/>
          </p:nvPr>
        </p:nvSpPr>
        <p:spPr>
          <a:xfrm>
            <a:off x="457200" y="1515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Filter announcements from customers that are not for customer prefixes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Filter announcements from customers that have a large AS on the path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Keep history of prefix origins and prefer bindings that are long-lived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Could do the same for adjacencies in AS paths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violates the basic idea of routing – resiliency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Doesn’t work on closeness attacks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but not everyone perform defensive filtering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BGP Works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5168" y="1269468"/>
            <a:ext cx="8475133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73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AS-level (autonomous system, collection of networks under single administrative org)</a:t>
            </a:r>
            <a:endParaRPr sz="2000"/>
          </a:p>
          <a:p>
            <a:pPr indent="-292735" lvl="0" marL="34290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Relationships between ASes (usually private info)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Customer/provider (customers pay to providers)</a:t>
            </a:r>
            <a:br>
              <a:rPr lang="en-US" sz="2000"/>
            </a:br>
            <a:r>
              <a:rPr lang="en-US" sz="2000"/>
              <a:t>e.g. USC to Centurylink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Peer-to-peer (peers do not pay each other)</a:t>
            </a:r>
            <a:br>
              <a:rPr lang="en-US" sz="2000"/>
            </a:br>
            <a:r>
              <a:rPr lang="en-US" sz="2000"/>
              <a:t>e.g. USC to UCLA</a:t>
            </a:r>
            <a:endParaRPr sz="2000"/>
          </a:p>
          <a:p>
            <a:pPr indent="-292735" lvl="0" marL="34290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AS announces routes it knows including entire AS path to the destination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 routes announced to customers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Customer and own routes announced to providers and peers</a:t>
            </a:r>
            <a:endParaRPr sz="2000"/>
          </a:p>
          <a:p>
            <a:pPr indent="-292735" lvl="0" marL="34290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AS can choose which routes to adopt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Preference given to customer routes, then peer, then provider</a:t>
            </a:r>
            <a:endParaRPr sz="2000"/>
          </a:p>
          <a:p>
            <a:pPr indent="-260222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Preference given to short routes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457200" y="124036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BGP session runs over TCP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TCP connection between neighboring routers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BGP messages sent over TCP connection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Makes BGP vulnerable to attacks on TCP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kinds of attacks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Against confidentiality: eavesdropping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Against integrity: tampering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Against performance: denial-of-service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defenses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Message authentication or encryption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Limiting access to physical path between routers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Defensive filtering to block unexpected packets</a:t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482598" y="1095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3600">
                <a:solidFill>
                  <a:schemeClr val="dk1"/>
                </a:solidFill>
              </a:rPr>
              <a:t>Attacking BGP Sessions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Denial-of-Service Attacks, Part 1</a:t>
            </a:r>
            <a:endParaRPr/>
          </a:p>
        </p:txBody>
      </p:sp>
      <p:sp>
        <p:nvSpPr>
          <p:cNvPr id="464" name="Google Shape;46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Overload the link between the routers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To cause packet loss and delay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… disrupting the performance of the BGP session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Relatively easy to do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send traffic between end hosts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 long as the packets traverse the link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(which you can figure out from traceroute)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defend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Give higher priority to BGP packets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E.g., by putting packets in separate queue</a:t>
            </a:r>
            <a:endParaRPr/>
          </a:p>
        </p:txBody>
      </p:sp>
      <p:pic>
        <p:nvPicPr>
          <p:cNvPr id="465" name="Google Shape;4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0" y="4737100"/>
            <a:ext cx="838200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663" y="4738688"/>
            <a:ext cx="838200" cy="4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33"/>
          <p:cNvCxnSpPr/>
          <p:nvPr/>
        </p:nvCxnSpPr>
        <p:spPr>
          <a:xfrm>
            <a:off x="7031038" y="4951413"/>
            <a:ext cx="9350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3"/>
          <p:cNvSpPr/>
          <p:nvPr/>
        </p:nvSpPr>
        <p:spPr>
          <a:xfrm>
            <a:off x="6634163" y="4171950"/>
            <a:ext cx="1798637" cy="601663"/>
          </a:xfrm>
          <a:custGeom>
            <a:rect b="b" l="l" r="r" t="t"/>
            <a:pathLst>
              <a:path extrusionOk="0" h="379" w="1133">
                <a:moveTo>
                  <a:pt x="0" y="360"/>
                </a:moveTo>
                <a:cubicBezTo>
                  <a:pt x="143" y="180"/>
                  <a:pt x="287" y="0"/>
                  <a:pt x="476" y="3"/>
                </a:cubicBezTo>
                <a:cubicBezTo>
                  <a:pt x="665" y="6"/>
                  <a:pt x="899" y="192"/>
                  <a:pt x="1133" y="37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7421563" y="3736975"/>
            <a:ext cx="1474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BGP session</a:t>
            </a:r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6762750" y="5172075"/>
            <a:ext cx="1485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link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Denial-of-Service Attacks, Part 2</a:t>
            </a:r>
            <a:endParaRPr/>
          </a:p>
        </p:txBody>
      </p:sp>
      <p:sp>
        <p:nvSpPr>
          <p:cNvPr id="478" name="Google Shape;47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Third party sends bogus TCP packets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FIN/RST to close the session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SYN flooding to overload the router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Leads to disruptions in BGP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Session reset, causing transient routing changes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Route-flapping, changing routes back and forth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Reasons why it may be hard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Spoofing TCP packets the right way is hard</a:t>
            </a:r>
            <a:endParaRPr sz="1800"/>
          </a:p>
          <a:p>
            <a:pPr indent="-2159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Difficult to send FIN/RST with the right TCP header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Packet filters may block the SYN flooding</a:t>
            </a:r>
            <a:endParaRPr sz="1800"/>
          </a:p>
          <a:p>
            <a:pPr indent="-2159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Filter packets to BGP port from unexpected source</a:t>
            </a:r>
            <a:endParaRPr sz="1800"/>
          </a:p>
          <a:p>
            <a:pPr indent="-2159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… or destined to router from unexpected source</a:t>
            </a:r>
            <a:endParaRPr sz="1800"/>
          </a:p>
          <a:p>
            <a:pPr indent="-2159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Turn on SYN cookies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Exploiting the IP TTL Field</a:t>
            </a:r>
            <a:endParaRPr/>
          </a:p>
        </p:txBody>
      </p:sp>
      <p:sp>
        <p:nvSpPr>
          <p:cNvPr id="486" name="Google Shape;486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BGP speakers are usually one hop apart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To thwart an attacker, can check that the packets carrying the BGP message have not traveled far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Time-to-Live (TTL) field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Decremented once per hop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Avoids packets staying in network forever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Generalized TTL Security Mechanism </a:t>
            </a:r>
            <a:r>
              <a:rPr lang="en-US" sz="2000"/>
              <a:t>(RFC 3682)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Send BGP packets with initial TTL of 255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Receiving BGP speaker checks that TTL is 254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… and flags and/or discards all other packets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Hard for third-party to inject packets remotely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RPKI</a:t>
            </a:r>
            <a:endParaRPr/>
          </a:p>
        </p:txBody>
      </p:sp>
      <p:sp>
        <p:nvSpPr>
          <p:cNvPr id="494" name="Google Shape;494;p36"/>
          <p:cNvSpPr txBox="1"/>
          <p:nvPr>
            <p:ph idx="1" type="body"/>
          </p:nvPr>
        </p:nvSpPr>
        <p:spPr>
          <a:xfrm>
            <a:off x="457200" y="13263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pubic-key infrastructure (RPKI)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origin validation in routes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Cannot validate path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organization that sells you an IP range also issues you a </a:t>
            </a:r>
            <a:r>
              <a:rPr b="1" lang="en-US"/>
              <a:t>certificate</a:t>
            </a:r>
            <a:r>
              <a:rPr lang="en-US"/>
              <a:t> that you hold this range (no identity information)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Binds your address range to your public key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advertise routes you include a ROA (Route Origin Authorization), showing which ASes can advertise this route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Signed with your private key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BGPSEC</a:t>
            </a:r>
            <a:endParaRPr/>
          </a:p>
        </p:txBody>
      </p:sp>
      <p:sp>
        <p:nvSpPr>
          <p:cNvPr id="502" name="Google Shape;502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 everything you announce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Origin and AS_PATH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your private key to sign (same key as in RPKI):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Prefix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AS_PATH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Your AS number, neighbor’s AS number pair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everything when you get announcements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signed announcements only toward neighbors that support BGPSEC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BGPSEC – Open problems</a:t>
            </a:r>
            <a:endParaRPr/>
          </a:p>
        </p:txBody>
      </p:sp>
      <p:sp>
        <p:nvSpPr>
          <p:cNvPr id="510" name="Google Shape;510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Replay is possible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Added timers to route announcements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Short timers increase overhead, long timers leave you open to attack longer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Really large signatures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15 x overhead of regular BGP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Really problematic at convergence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Disable optimizations such as update packing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Validating route announcements is expensive computationally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Much more than processing BGP updates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If each router uses a separate public key BGPSEC enables others to learn about internal ISP topology</a:t>
            </a:r>
            <a:endParaRPr sz="2590"/>
          </a:p>
          <a:p>
            <a:pPr indent="-14478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144780" lvl="1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– no relationships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>
            <a:stCxn id="100" idx="6"/>
            <a:endCxn id="101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7" name="Google Shape;107;p15"/>
          <p:cNvCxnSpPr>
            <a:stCxn id="101" idx="7"/>
            <a:endCxn id="102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15"/>
          <p:cNvCxnSpPr>
            <a:stCxn id="100" idx="5"/>
            <a:endCxn id="103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9" name="Google Shape;109;p15"/>
          <p:cNvCxnSpPr>
            <a:stCxn id="103" idx="6"/>
            <a:endCxn id="104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15"/>
          <p:cNvCxnSpPr>
            <a:stCxn id="104" idx="7"/>
            <a:endCxn id="105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5"/>
          <p:cNvCxnSpPr>
            <a:stCxn id="105" idx="0"/>
            <a:endCxn id="102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2" name="Google Shape;112;p15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 rot="-2675241">
            <a:off x="4817838" y="4080346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076962" y="2593759"/>
            <a:ext cx="1641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FEBA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5"/>
          <p:cNvGraphicFramePr/>
          <p:nvPr/>
        </p:nvGraphicFramePr>
        <p:xfrm>
          <a:off x="1537215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875775"/>
                <a:gridCol w="620900"/>
                <a:gridCol w="5815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Google Shape;119;p15"/>
          <p:cNvGraphicFramePr/>
          <p:nvPr/>
        </p:nvGraphicFramePr>
        <p:xfrm>
          <a:off x="1181615" y="5213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875775"/>
                <a:gridCol w="620900"/>
                <a:gridCol w="5815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4216400" y="5176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875775"/>
                <a:gridCol w="620900"/>
                <a:gridCol w="5815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1" name="Google Shape;121;p15"/>
          <p:cNvGraphicFramePr/>
          <p:nvPr/>
        </p:nvGraphicFramePr>
        <p:xfrm>
          <a:off x="6421591" y="3441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875775"/>
                <a:gridCol w="620900"/>
                <a:gridCol w="5815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15"/>
          <p:cNvSpPr txBox="1"/>
          <p:nvPr/>
        </p:nvSpPr>
        <p:spPr>
          <a:xfrm>
            <a:off x="62895" y="3353557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5"/>
          <p:cNvGraphicFramePr/>
          <p:nvPr/>
        </p:nvGraphicFramePr>
        <p:xfrm>
          <a:off x="6421591" y="1514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875775"/>
                <a:gridCol w="620900"/>
                <a:gridCol w="5815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– with relationships 1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6"/>
          <p:cNvCxnSpPr>
            <a:stCxn id="129" idx="6"/>
            <a:endCxn id="130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16"/>
          <p:cNvCxnSpPr>
            <a:stCxn id="130" idx="7"/>
            <a:endCxn id="131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16"/>
          <p:cNvCxnSpPr>
            <a:stCxn id="129" idx="5"/>
            <a:endCxn id="132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16"/>
          <p:cNvCxnSpPr>
            <a:stCxn id="132" idx="6"/>
            <a:endCxn id="133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16"/>
          <p:cNvCxnSpPr>
            <a:stCxn id="133" idx="7"/>
            <a:endCxn id="134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16"/>
          <p:cNvCxnSpPr>
            <a:stCxn id="134" idx="0"/>
            <a:endCxn id="131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16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 rot="-2675241">
            <a:off x="4817838" y="4080346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227233" y="2825750"/>
            <a:ext cx="1641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FEBA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762001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8" name="Google Shape;148;p16"/>
          <p:cNvSpPr txBox="1"/>
          <p:nvPr/>
        </p:nvSpPr>
        <p:spPr>
          <a:xfrm>
            <a:off x="34673" y="3311224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545667" y="-4092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527686" y="2932669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96394" y="3906902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010145" y="222833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603995" y="4160523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979828" y="326498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988388" y="2497668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491206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7" name="Google Shape;157;p16"/>
          <p:cNvGraphicFramePr/>
          <p:nvPr/>
        </p:nvGraphicFramePr>
        <p:xfrm>
          <a:off x="3583443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16"/>
          <p:cNvGraphicFramePr/>
          <p:nvPr/>
        </p:nvGraphicFramePr>
        <p:xfrm>
          <a:off x="6227233" y="3583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6290596" y="1491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– with relationships 2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7"/>
          <p:cNvCxnSpPr>
            <a:stCxn id="165" idx="6"/>
            <a:endCxn id="166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2" name="Google Shape;172;p17"/>
          <p:cNvCxnSpPr>
            <a:stCxn id="166" idx="7"/>
            <a:endCxn id="167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3" name="Google Shape;173;p17"/>
          <p:cNvCxnSpPr>
            <a:stCxn id="165" idx="5"/>
            <a:endCxn id="168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4" name="Google Shape;174;p17"/>
          <p:cNvCxnSpPr>
            <a:stCxn id="168" idx="6"/>
            <a:endCxn id="169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5" name="Google Shape;175;p17"/>
          <p:cNvCxnSpPr>
            <a:stCxn id="169" idx="7"/>
            <a:endCxn id="170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" name="Google Shape;176;p17"/>
          <p:cNvCxnSpPr>
            <a:stCxn id="170" idx="0"/>
            <a:endCxn id="167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7" name="Google Shape;177;p17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 rot="-2675241">
            <a:off x="4817838" y="4080346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227233" y="2825750"/>
            <a:ext cx="1641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FEBA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762001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Google Shape;184;p17"/>
          <p:cNvSpPr txBox="1"/>
          <p:nvPr/>
        </p:nvSpPr>
        <p:spPr>
          <a:xfrm>
            <a:off x="34673" y="3311224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545667" y="-4092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527686" y="2932669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896394" y="3906902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5010145" y="2228334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603995" y="4160523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4979828" y="326498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988388" y="2497668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17"/>
          <p:cNvGraphicFramePr/>
          <p:nvPr/>
        </p:nvGraphicFramePr>
        <p:xfrm>
          <a:off x="491206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3" name="Google Shape;193;p17"/>
          <p:cNvGraphicFramePr/>
          <p:nvPr/>
        </p:nvGraphicFramePr>
        <p:xfrm>
          <a:off x="3583443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4" name="Google Shape;194;p17"/>
          <p:cNvGraphicFramePr/>
          <p:nvPr/>
        </p:nvGraphicFramePr>
        <p:xfrm>
          <a:off x="6227233" y="3583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5" name="Google Shape;195;p17"/>
          <p:cNvGraphicFramePr/>
          <p:nvPr/>
        </p:nvGraphicFramePr>
        <p:xfrm>
          <a:off x="6290596" y="1491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– with relationships 3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8"/>
          <p:cNvCxnSpPr>
            <a:stCxn id="201" idx="6"/>
            <a:endCxn id="202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18"/>
          <p:cNvCxnSpPr>
            <a:stCxn id="202" idx="7"/>
            <a:endCxn id="203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18"/>
          <p:cNvCxnSpPr>
            <a:stCxn id="201" idx="5"/>
            <a:endCxn id="204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18"/>
          <p:cNvCxnSpPr>
            <a:stCxn id="204" idx="6"/>
            <a:endCxn id="205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18"/>
          <p:cNvCxnSpPr>
            <a:stCxn id="205" idx="7"/>
            <a:endCxn id="206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18"/>
          <p:cNvCxnSpPr>
            <a:stCxn id="206" idx="0"/>
            <a:endCxn id="203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3" name="Google Shape;213;p18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18"/>
          <p:cNvGraphicFramePr/>
          <p:nvPr/>
        </p:nvGraphicFramePr>
        <p:xfrm>
          <a:off x="762001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8" name="Google Shape;218;p18"/>
          <p:cNvSpPr txBox="1"/>
          <p:nvPr/>
        </p:nvSpPr>
        <p:spPr>
          <a:xfrm>
            <a:off x="34673" y="3311224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5545667" y="-4092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527686" y="2932669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1896394" y="3906902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5010145" y="2228334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3603995" y="4160523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4979828" y="326498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5988388" y="2497668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18"/>
          <p:cNvGraphicFramePr/>
          <p:nvPr/>
        </p:nvGraphicFramePr>
        <p:xfrm>
          <a:off x="491206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7" name="Google Shape;227;p18"/>
          <p:cNvGraphicFramePr/>
          <p:nvPr/>
        </p:nvGraphicFramePr>
        <p:xfrm>
          <a:off x="3583443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8" name="Google Shape;228;p18"/>
          <p:cNvGraphicFramePr/>
          <p:nvPr/>
        </p:nvGraphicFramePr>
        <p:xfrm>
          <a:off x="6290596" y="1491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Example – with relationships 3</a:t>
            </a:r>
            <a:br>
              <a:rPr lang="en-US" sz="3959"/>
            </a:br>
            <a:r>
              <a:rPr lang="en-US" sz="3959"/>
              <a:t>and prefixes</a:t>
            </a:r>
            <a:endParaRPr sz="3959"/>
          </a:p>
        </p:txBody>
      </p:sp>
      <p:sp>
        <p:nvSpPr>
          <p:cNvPr id="234" name="Google Shape;234;p19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9"/>
          <p:cNvCxnSpPr>
            <a:stCxn id="234" idx="6"/>
            <a:endCxn id="235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1" name="Google Shape;241;p19"/>
          <p:cNvCxnSpPr>
            <a:stCxn id="235" idx="7"/>
            <a:endCxn id="236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19"/>
          <p:cNvCxnSpPr>
            <a:stCxn id="234" idx="5"/>
            <a:endCxn id="237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19"/>
          <p:cNvCxnSpPr>
            <a:stCxn id="237" idx="6"/>
            <a:endCxn id="238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Google Shape;244;p19"/>
          <p:cNvCxnSpPr>
            <a:stCxn id="238" idx="7"/>
            <a:endCxn id="239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Google Shape;245;p19"/>
          <p:cNvCxnSpPr>
            <a:stCxn id="239" idx="0"/>
            <a:endCxn id="236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6" name="Google Shape;246;p19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491207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1286800"/>
                <a:gridCol w="663225"/>
                <a:gridCol w="606775"/>
                <a:gridCol w="567400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1.2.3.0/24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19"/>
          <p:cNvSpPr txBox="1"/>
          <p:nvPr/>
        </p:nvSpPr>
        <p:spPr>
          <a:xfrm>
            <a:off x="34673" y="3311224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545667" y="-4092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2527686" y="2932669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1896394" y="3906902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5010145" y="2228334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603995" y="4160523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4979828" y="326498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5988388" y="2497668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19"/>
          <p:cNvGraphicFramePr/>
          <p:nvPr/>
        </p:nvGraphicFramePr>
        <p:xfrm>
          <a:off x="5997085" y="1104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1286800"/>
                <a:gridCol w="663225"/>
                <a:gridCol w="553150"/>
                <a:gridCol w="62102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1.2.3.0/24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0" name="Google Shape;260;p19"/>
          <p:cNvGraphicFramePr/>
          <p:nvPr/>
        </p:nvGraphicFramePr>
        <p:xfrm>
          <a:off x="235518" y="5078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1286800"/>
                <a:gridCol w="663225"/>
                <a:gridCol w="606775"/>
                <a:gridCol w="567400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1.2.3.0/24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1" name="Google Shape;261;p19"/>
          <p:cNvGraphicFramePr/>
          <p:nvPr/>
        </p:nvGraphicFramePr>
        <p:xfrm>
          <a:off x="4188178" y="5055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1286800"/>
                <a:gridCol w="663225"/>
                <a:gridCol w="550475"/>
                <a:gridCol w="623700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1.2.3.0/24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BGP Works – more details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Routers from neighbor ASes exchange periodic updates using TCP sessions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a TCP session dies (e.g., RST) or HELLO messages are absent assume all routes announced by neighbor are not valid anymore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Withdraw your announcements of those routes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Creates a rippling effect in the Internet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1"/>
          <p:cNvGraphicFramePr/>
          <p:nvPr/>
        </p:nvGraphicFramePr>
        <p:xfrm>
          <a:off x="3693510" y="5204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3" name="Google Shape;273;p21"/>
          <p:cNvGraphicFramePr/>
          <p:nvPr/>
        </p:nvGraphicFramePr>
        <p:xfrm>
          <a:off x="6337300" y="3679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4" name="Google Shape;274;p21"/>
          <p:cNvSpPr txBox="1"/>
          <p:nvPr>
            <p:ph type="title"/>
          </p:nvPr>
        </p:nvSpPr>
        <p:spPr>
          <a:xfrm>
            <a:off x="457200" y="841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– withdrawal</a:t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889000" y="3153833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3073400" y="2497666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5592233" y="184149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803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216400" y="4279900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5592233" y="2978149"/>
            <a:ext cx="635000" cy="656167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1"/>
          <p:cNvCxnSpPr>
            <a:stCxn id="275" idx="6"/>
            <a:endCxn id="276" idx="2"/>
          </p:cNvCxnSpPr>
          <p:nvPr/>
        </p:nvCxnSpPr>
        <p:spPr>
          <a:xfrm flipH="1" rot="10800000">
            <a:off x="1524000" y="2825817"/>
            <a:ext cx="1549500" cy="656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2" name="Google Shape;282;p21"/>
          <p:cNvCxnSpPr>
            <a:stCxn id="276" idx="7"/>
            <a:endCxn id="277" idx="2"/>
          </p:cNvCxnSpPr>
          <p:nvPr/>
        </p:nvCxnSpPr>
        <p:spPr>
          <a:xfrm flipH="1" rot="10800000">
            <a:off x="3615406" y="2169559"/>
            <a:ext cx="1976700" cy="42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3" name="Google Shape;283;p21"/>
          <p:cNvCxnSpPr>
            <a:stCxn id="275" idx="5"/>
            <a:endCxn id="278" idx="1"/>
          </p:cNvCxnSpPr>
          <p:nvPr/>
        </p:nvCxnSpPr>
        <p:spPr>
          <a:xfrm>
            <a:off x="1431006" y="3713907"/>
            <a:ext cx="465300" cy="662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4" name="Google Shape;284;p21"/>
          <p:cNvCxnSpPr>
            <a:stCxn id="278" idx="6"/>
            <a:endCxn id="279" idx="2"/>
          </p:cNvCxnSpPr>
          <p:nvPr/>
        </p:nvCxnSpPr>
        <p:spPr>
          <a:xfrm>
            <a:off x="2438400" y="4607983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Google Shape;285;p21"/>
          <p:cNvCxnSpPr>
            <a:stCxn id="279" idx="7"/>
            <a:endCxn id="280" idx="3"/>
          </p:cNvCxnSpPr>
          <p:nvPr/>
        </p:nvCxnSpPr>
        <p:spPr>
          <a:xfrm flipH="1" rot="10800000">
            <a:off x="4758406" y="3538093"/>
            <a:ext cx="926700" cy="83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Google Shape;286;p21"/>
          <p:cNvCxnSpPr>
            <a:stCxn id="280" idx="0"/>
            <a:endCxn id="277" idx="4"/>
          </p:cNvCxnSpPr>
          <p:nvPr/>
        </p:nvCxnSpPr>
        <p:spPr>
          <a:xfrm rot="10800000">
            <a:off x="5909733" y="2497549"/>
            <a:ext cx="0" cy="48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7" name="Google Shape;287;p21"/>
          <p:cNvSpPr txBox="1"/>
          <p:nvPr/>
        </p:nvSpPr>
        <p:spPr>
          <a:xfrm rot="-1243493">
            <a:off x="1483221" y="2784501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 rot="-7382056">
            <a:off x="842264" y="4150143"/>
            <a:ext cx="1011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 rot="-660564">
            <a:off x="3667663" y="2005755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2461525" y="4674952"/>
            <a:ext cx="1319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 rot="-2675241">
            <a:off x="4817838" y="3941847"/>
            <a:ext cx="1319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withdraw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6227233" y="2825750"/>
            <a:ext cx="1641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 withdraw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21"/>
          <p:cNvGraphicFramePr/>
          <p:nvPr/>
        </p:nvGraphicFramePr>
        <p:xfrm>
          <a:off x="762001" y="1473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Google Shape;294;p21"/>
          <p:cNvSpPr txBox="1"/>
          <p:nvPr/>
        </p:nvSpPr>
        <p:spPr>
          <a:xfrm>
            <a:off x="34673" y="3311224"/>
            <a:ext cx="826105" cy="36933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5545667" y="-4092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527686" y="2932669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1896394" y="3906902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5010145" y="2228334"/>
            <a:ext cx="616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3603995" y="4160523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4979828" y="3264984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5988388" y="2497668"/>
            <a:ext cx="61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p21"/>
          <p:cNvGraphicFramePr/>
          <p:nvPr/>
        </p:nvGraphicFramePr>
        <p:xfrm>
          <a:off x="491206" y="5108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3" name="Google Shape;303;p21"/>
          <p:cNvGraphicFramePr/>
          <p:nvPr/>
        </p:nvGraphicFramePr>
        <p:xfrm>
          <a:off x="3653998" y="516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21"/>
          <p:cNvGraphicFramePr/>
          <p:nvPr/>
        </p:nvGraphicFramePr>
        <p:xfrm>
          <a:off x="6283677" y="3668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5" name="Google Shape;305;p21"/>
          <p:cNvGraphicFramePr/>
          <p:nvPr/>
        </p:nvGraphicFramePr>
        <p:xfrm>
          <a:off x="6290596" y="1491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6" name="Google Shape;306;p21"/>
          <p:cNvGraphicFramePr/>
          <p:nvPr/>
        </p:nvGraphicFramePr>
        <p:xfrm>
          <a:off x="6290596" y="1527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{B2970DA6-3D97-481B-9DC0-FB10A6185430}</a:tableStyleId>
              </a:tblPr>
              <a:tblGrid>
                <a:gridCol w="939575"/>
                <a:gridCol w="666100"/>
                <a:gridCol w="623875"/>
                <a:gridCol w="623875"/>
              </a:tblGrid>
              <a:tr h="3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1.2.3.4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