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39850" y="914400"/>
            <a:ext cx="4179888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1045846" y="4353094"/>
            <a:ext cx="4770985" cy="3479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925" lIns="81850" spcFirstLastPara="1" rIns="81850" wrap="square" tIns="4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Thomas Finn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08 FEB 19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view traffic: tcpdump -i eth0 -tt -nn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341438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48200" y="1341438"/>
            <a:ext cx="4038600" cy="218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4648200" y="3679825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3429000" y="61722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25450" y="1838325"/>
            <a:ext cx="8431213" cy="2627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Denial of Service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3366FF"/>
                </a:solidFill>
              </a:rPr>
              <a:t>Ch 7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High-level Attack Categorization</a:t>
            </a:r>
            <a:endParaRPr/>
          </a:p>
        </p:txBody>
      </p:sp>
      <p:sp>
        <p:nvSpPr>
          <p:cNvPr id="331" name="Google Shape;331;p24"/>
          <p:cNvSpPr txBox="1"/>
          <p:nvPr>
            <p:ph idx="1" type="body"/>
          </p:nvPr>
        </p:nvSpPr>
        <p:spPr>
          <a:xfrm>
            <a:off x="457200" y="1600200"/>
            <a:ext cx="8229600" cy="4915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Floods 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Exhaust bandwidth or CPU or some other limited resource</a:t>
            </a:r>
            <a:endParaRPr sz="1800"/>
          </a:p>
          <a:p>
            <a:pPr indent="-2794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Congestion control exploits 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Make legitimate traffic back off and take long time to ramp up</a:t>
            </a:r>
            <a:endParaRPr sz="1800"/>
          </a:p>
          <a:p>
            <a:pPr indent="-2794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Unexpected header values, invalid content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Crash OS or application</a:t>
            </a:r>
            <a:endParaRPr sz="1800"/>
          </a:p>
          <a:p>
            <a:pPr indent="-2794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Invalid fragments, large packets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Crash OS</a:t>
            </a:r>
            <a:endParaRPr sz="1800"/>
          </a:p>
          <a:p>
            <a:pPr indent="-2794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Impersonation attacks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Take over the target’s DNS name or BGP prefix and draw all their inbound traffic to yourself</a:t>
            </a:r>
            <a:endParaRPr sz="1800"/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1800"/>
          </a:p>
          <a:p>
            <a:pPr indent="-1333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UDP or ICMP ECHO (Ping) Flood</a:t>
            </a:r>
            <a:endParaRPr/>
          </a:p>
        </p:txBody>
      </p:sp>
      <p:sp>
        <p:nvSpPr>
          <p:cNvPr id="337" name="Google Shape;337;p25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Attacker sends lots of UDP or ICMP packets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Exhaust the bandwidth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Usually UDP and ICMP make a small part of inbound traffic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We could devise filters that would remove attack and some legitimate traffic (</a:t>
            </a:r>
            <a:r>
              <a:rPr lang="en-US" sz="2400">
                <a:solidFill>
                  <a:srgbClr val="0000FF"/>
                </a:solidFill>
              </a:rPr>
              <a:t>collateral damage</a:t>
            </a:r>
            <a:r>
              <a:rPr lang="en-US" sz="2400"/>
              <a:t>)</a:t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Usually spoofed traffic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6129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TCP SYN Flood</a:t>
            </a:r>
            <a:endParaRPr/>
          </a:p>
        </p:txBody>
      </p:sp>
      <p:sp>
        <p:nvSpPr>
          <p:cNvPr id="343" name="Google Shape;343;p26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Attacker sends lots of TCP SYN packets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Victim sends an ack, allocates space in memory, attacker never replies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Goal is to fill up memory before entries time out and get deleted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Usually spoofed traffic, or else the attacker’s OS would send a RST and free up memory at the target</a:t>
            </a:r>
            <a:endParaRPr sz="2400"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TCP SYN Flood</a:t>
            </a:r>
            <a:endParaRPr/>
          </a:p>
        </p:txBody>
      </p:sp>
      <p:pic>
        <p:nvPicPr>
          <p:cNvPr id="349" name="Google Shape;349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27634" r="-27634" t="0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Small-Packet Floods</a:t>
            </a:r>
            <a:endParaRPr/>
          </a:p>
        </p:txBody>
      </p:sp>
      <p:sp>
        <p:nvSpPr>
          <p:cNvPr id="355" name="Google Shape;355;p28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Overwhelm routers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Create a lot of packets per second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Exhaust CPU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Most routers can’t handle full bandwidth’s load of small packets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real solution, must filter packets somehow to reduce router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Shrew Attack</a:t>
            </a:r>
            <a:endParaRPr/>
          </a:p>
        </p:txBody>
      </p:sp>
      <p:sp>
        <p:nvSpPr>
          <p:cNvPr id="361" name="Google Shape;361;p29"/>
          <p:cNvSpPr txBox="1"/>
          <p:nvPr>
            <p:ph idx="1" type="body"/>
          </p:nvPr>
        </p:nvSpPr>
        <p:spPr>
          <a:xfrm>
            <a:off x="457200" y="1447800"/>
            <a:ext cx="8229600" cy="499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Periodically slam the victim with short, high-volume pulses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Lead to congestion drops on legitimate client’s TCP traffic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TCP backs off to 1 packet per RTT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Attacker slams again after a few RTTs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Solution requires </a:t>
            </a:r>
            <a:br>
              <a:rPr lang="en-US" sz="2800"/>
            </a:br>
            <a:r>
              <a:rPr lang="en-US" sz="2800"/>
              <a:t>TCP protocol </a:t>
            </a:r>
            <a:br>
              <a:rPr lang="en-US" sz="2800"/>
            </a:br>
            <a:r>
              <a:rPr lang="en-US" sz="2800"/>
              <a:t>changes 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Tough to </a:t>
            </a:r>
            <a:br>
              <a:rPr lang="en-US" sz="2400"/>
            </a:br>
            <a:r>
              <a:rPr lang="en-US" sz="2400"/>
              <a:t>implement since all</a:t>
            </a:r>
            <a:br>
              <a:rPr lang="en-US" sz="2400"/>
            </a:br>
            <a:r>
              <a:rPr lang="en-US" sz="2400"/>
              <a:t>clients must be </a:t>
            </a:r>
            <a:br>
              <a:rPr lang="en-US" sz="2400"/>
            </a:br>
            <a:r>
              <a:rPr lang="en-US" sz="2400"/>
              <a:t>changed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62" name="Google Shape;3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5948" y="3832750"/>
            <a:ext cx="5398052" cy="2940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Flash-Crowd Attack</a:t>
            </a:r>
            <a:endParaRPr/>
          </a:p>
        </p:txBody>
      </p:sp>
      <p:sp>
        <p:nvSpPr>
          <p:cNvPr id="368" name="Google Shape;368;p30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Aka application-level flood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Generate legitimate application traffic to the victim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E.g., DNS requests, Web requests, SIP requests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Usually not spoofed but could be if traffic is over UDP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If enough bots are used no client appears too aggressive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Really hard to filter since both traffic and client behavior seem identical between attackers and legitimate users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/>
          <p:nvPr>
            <p:ph type="title"/>
          </p:nvPr>
        </p:nvSpPr>
        <p:spPr>
          <a:xfrm>
            <a:off x="457200" y="15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But I Have a Firewall!</a:t>
            </a:r>
            <a:endParaRPr/>
          </a:p>
        </p:txBody>
      </p:sp>
      <p:sp>
        <p:nvSpPr>
          <p:cNvPr id="374" name="Google Shape;374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375" name="Google Shape;375;p31"/>
          <p:cNvCxnSpPr/>
          <p:nvPr/>
        </p:nvCxnSpPr>
        <p:spPr>
          <a:xfrm flipH="1" rot="10800000">
            <a:off x="6197600" y="4089400"/>
            <a:ext cx="4572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6" name="Google Shape;376;p31"/>
          <p:cNvSpPr/>
          <p:nvPr/>
        </p:nvSpPr>
        <p:spPr>
          <a:xfrm>
            <a:off x="3581400" y="4495800"/>
            <a:ext cx="3200400" cy="990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7" name="Google Shape;377;p31"/>
          <p:cNvCxnSpPr/>
          <p:nvPr/>
        </p:nvCxnSpPr>
        <p:spPr>
          <a:xfrm flipH="1">
            <a:off x="5181600" y="40386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8" name="Google Shape;3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3352800"/>
            <a:ext cx="534988" cy="81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4724400"/>
            <a:ext cx="534988" cy="81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5791200"/>
            <a:ext cx="534988" cy="81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648200"/>
            <a:ext cx="534988" cy="814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31"/>
          <p:cNvCxnSpPr/>
          <p:nvPr/>
        </p:nvCxnSpPr>
        <p:spPr>
          <a:xfrm rot="10800000">
            <a:off x="2819400" y="49530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31"/>
          <p:cNvCxnSpPr/>
          <p:nvPr/>
        </p:nvCxnSpPr>
        <p:spPr>
          <a:xfrm>
            <a:off x="6781800" y="4953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4" name="Google Shape;384;p31"/>
          <p:cNvCxnSpPr/>
          <p:nvPr/>
        </p:nvCxnSpPr>
        <p:spPr>
          <a:xfrm>
            <a:off x="5334000" y="5486400"/>
            <a:ext cx="76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5" name="Google Shape;38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3224213"/>
            <a:ext cx="534988" cy="81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1"/>
          <p:cNvSpPr/>
          <p:nvPr/>
        </p:nvSpPr>
        <p:spPr>
          <a:xfrm rot="2040313">
            <a:off x="228600" y="2819400"/>
            <a:ext cx="2209800" cy="1600200"/>
          </a:xfrm>
          <a:prstGeom prst="rightArrow">
            <a:avLst>
              <a:gd fmla="val 50000" name="adj1"/>
              <a:gd fmla="val 34524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p31"/>
          <p:cNvCxnSpPr/>
          <p:nvPr/>
        </p:nvCxnSpPr>
        <p:spPr>
          <a:xfrm rot="10800000">
            <a:off x="3429000" y="3937000"/>
            <a:ext cx="685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Horizontal brick" id="388" name="Google Shape;388;p31"/>
          <p:cNvSpPr/>
          <p:nvPr/>
        </p:nvSpPr>
        <p:spPr>
          <a:xfrm>
            <a:off x="2895600" y="3200400"/>
            <a:ext cx="1143000" cy="76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593725" y="1438275"/>
            <a:ext cx="25161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matter!</a:t>
            </a:r>
            <a:endParaRPr/>
          </a:p>
        </p:txBody>
      </p:sp>
      <p:sp>
        <p:nvSpPr>
          <p:cNvPr id="390" name="Google Shape;390;p31"/>
          <p:cNvSpPr txBox="1"/>
          <p:nvPr/>
        </p:nvSpPr>
        <p:spPr>
          <a:xfrm>
            <a:off x="3962400" y="1371600"/>
            <a:ext cx="49530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the attacker slips his traffic into legitimate traffic</a:t>
            </a:r>
            <a:endParaRPr/>
          </a:p>
        </p:txBody>
      </p:sp>
      <p:cxnSp>
        <p:nvCxnSpPr>
          <p:cNvPr id="391" name="Google Shape;391;p31"/>
          <p:cNvCxnSpPr/>
          <p:nvPr/>
        </p:nvCxnSpPr>
        <p:spPr>
          <a:xfrm>
            <a:off x="1447800" y="2667000"/>
            <a:ext cx="1143000" cy="685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92" name="Google Shape;392;p31"/>
          <p:cNvGrpSpPr/>
          <p:nvPr/>
        </p:nvGrpSpPr>
        <p:grpSpPr>
          <a:xfrm>
            <a:off x="3733800" y="3559227"/>
            <a:ext cx="2209800" cy="2079573"/>
            <a:chOff x="2352" y="2242"/>
            <a:chExt cx="1392" cy="1310"/>
          </a:xfrm>
        </p:grpSpPr>
        <p:sp>
          <p:nvSpPr>
            <p:cNvPr id="393" name="Google Shape;393;p31"/>
            <p:cNvSpPr/>
            <p:nvPr/>
          </p:nvSpPr>
          <p:spPr>
            <a:xfrm>
              <a:off x="2352" y="2544"/>
              <a:ext cx="1392" cy="1008"/>
            </a:xfrm>
            <a:prstGeom prst="rightArrow">
              <a:avLst>
                <a:gd fmla="val 50000" name="adj1"/>
                <a:gd fmla="val 34524" name="adj2"/>
              </a:avLst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4" name="Google Shape;394;p31"/>
            <p:cNvCxnSpPr/>
            <p:nvPr/>
          </p:nvCxnSpPr>
          <p:spPr>
            <a:xfrm rot="-1920323">
              <a:off x="2496" y="2400"/>
              <a:ext cx="720" cy="432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95" name="Google Shape;395;p31"/>
          <p:cNvSpPr txBox="1"/>
          <p:nvPr/>
        </p:nvSpPr>
        <p:spPr>
          <a:xfrm>
            <a:off x="3962400" y="2316163"/>
            <a:ext cx="49530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he attacks the firewall</a:t>
            </a:r>
            <a:endParaRPr/>
          </a:p>
        </p:txBody>
      </p:sp>
      <p:sp>
        <p:nvSpPr>
          <p:cNvPr id="396" name="Google Shape;396;p31"/>
          <p:cNvSpPr/>
          <p:nvPr/>
        </p:nvSpPr>
        <p:spPr>
          <a:xfrm rot="1851836">
            <a:off x="800100" y="1600200"/>
            <a:ext cx="2133600" cy="3124200"/>
          </a:xfrm>
          <a:prstGeom prst="rightArrow">
            <a:avLst>
              <a:gd fmla="val 50000" name="adj1"/>
              <a:gd fmla="val 25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But I Use a VPN!</a:t>
            </a:r>
            <a:endParaRPr/>
          </a:p>
        </p:txBody>
      </p:sp>
      <p:sp>
        <p:nvSpPr>
          <p:cNvPr id="402" name="Google Shape;402;p32"/>
          <p:cNvSpPr txBox="1"/>
          <p:nvPr>
            <p:ph idx="1" type="body"/>
          </p:nvPr>
        </p:nvSpPr>
        <p:spPr>
          <a:xfrm>
            <a:off x="457200" y="1341438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   </a:t>
            </a:r>
            <a:endParaRPr/>
          </a:p>
        </p:txBody>
      </p:sp>
      <p:pic>
        <p:nvPicPr>
          <p:cNvPr id="403" name="Google Shape;403;p3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084638"/>
            <a:ext cx="8001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Google Shape;404;p32"/>
          <p:cNvCxnSpPr/>
          <p:nvPr/>
        </p:nvCxnSpPr>
        <p:spPr>
          <a:xfrm>
            <a:off x="1371600" y="4800600"/>
            <a:ext cx="533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5" name="Google Shape;405;p32"/>
          <p:cNvSpPr txBox="1"/>
          <p:nvPr/>
        </p:nvSpPr>
        <p:spPr>
          <a:xfrm>
            <a:off x="533400" y="1438275"/>
            <a:ext cx="25161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matter!</a:t>
            </a:r>
            <a:endParaRPr/>
          </a:p>
        </p:txBody>
      </p:sp>
      <p:sp>
        <p:nvSpPr>
          <p:cNvPr id="406" name="Google Shape;406;p32"/>
          <p:cNvSpPr/>
          <p:nvPr/>
        </p:nvSpPr>
        <p:spPr>
          <a:xfrm rot="5400000">
            <a:off x="4495800" y="1981200"/>
            <a:ext cx="533400" cy="5715000"/>
          </a:xfrm>
          <a:prstGeom prst="can">
            <a:avLst>
              <a:gd fmla="val 13006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4191000"/>
            <a:ext cx="733425" cy="1119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32"/>
          <p:cNvCxnSpPr/>
          <p:nvPr/>
        </p:nvCxnSpPr>
        <p:spPr>
          <a:xfrm>
            <a:off x="7010400" y="4800600"/>
            <a:ext cx="762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9" name="Google Shape;409;p32"/>
          <p:cNvSpPr txBox="1"/>
          <p:nvPr/>
        </p:nvSpPr>
        <p:spPr>
          <a:xfrm>
            <a:off x="533400" y="1906588"/>
            <a:ext cx="698976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attacker can fill your tunnel with garbage</a:t>
            </a:r>
            <a:endParaRPr/>
          </a:p>
        </p:txBody>
      </p:sp>
      <p:sp>
        <p:nvSpPr>
          <p:cNvPr id="410" name="Google Shape;410;p32"/>
          <p:cNvSpPr/>
          <p:nvPr/>
        </p:nvSpPr>
        <p:spPr>
          <a:xfrm rot="-3411563">
            <a:off x="2628900" y="4838700"/>
            <a:ext cx="1828800" cy="1600200"/>
          </a:xfrm>
          <a:prstGeom prst="rightArrow">
            <a:avLst>
              <a:gd fmla="val 50000" name="adj1"/>
              <a:gd fmla="val 28571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541338" y="2363788"/>
            <a:ext cx="58959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Sure, you’ll detect it and discard it . . .</a:t>
            </a:r>
            <a:endParaRPr/>
          </a:p>
        </p:txBody>
      </p:sp>
      <p:sp>
        <p:nvSpPr>
          <p:cNvPr id="412" name="Google Shape;412;p32"/>
          <p:cNvSpPr txBox="1"/>
          <p:nvPr/>
        </p:nvSpPr>
        <p:spPr>
          <a:xfrm>
            <a:off x="533400" y="2743200"/>
            <a:ext cx="83820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you’ll be so busy doing so that you’ll have no time for your real work</a:t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>
            <a:off x="5943600" y="3987800"/>
            <a:ext cx="1828800" cy="1600200"/>
          </a:xfrm>
          <a:prstGeom prst="rightArrow">
            <a:avLst>
              <a:gd fmla="val 50000" name="adj1"/>
              <a:gd fmla="val 28571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But I’m Heavily Provisioned</a:t>
            </a:r>
            <a:endParaRPr/>
          </a:p>
        </p:txBody>
      </p:sp>
      <p:sp>
        <p:nvSpPr>
          <p:cNvPr id="419" name="Google Shape;419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420" name="Google Shape;4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6413" y="4519613"/>
            <a:ext cx="534987" cy="81438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3"/>
          <p:cNvSpPr txBox="1"/>
          <p:nvPr/>
        </p:nvSpPr>
        <p:spPr>
          <a:xfrm>
            <a:off x="457200" y="1266825"/>
            <a:ext cx="25161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matter!</a:t>
            </a:r>
            <a:endParaRPr/>
          </a:p>
        </p:txBody>
      </p:sp>
      <p:cxnSp>
        <p:nvCxnSpPr>
          <p:cNvPr id="422" name="Google Shape;422;p33"/>
          <p:cNvCxnSpPr/>
          <p:nvPr/>
        </p:nvCxnSpPr>
        <p:spPr>
          <a:xfrm rot="10800000">
            <a:off x="4648200" y="4953000"/>
            <a:ext cx="228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33"/>
          <p:cNvSpPr/>
          <p:nvPr/>
        </p:nvSpPr>
        <p:spPr>
          <a:xfrm>
            <a:off x="4267200" y="4114800"/>
            <a:ext cx="2209800" cy="1600200"/>
          </a:xfrm>
          <a:prstGeom prst="rightArrow">
            <a:avLst>
              <a:gd fmla="val 50000" name="adj1"/>
              <a:gd fmla="val 34524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600" y="4419600"/>
            <a:ext cx="9906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3"/>
          <p:cNvSpPr/>
          <p:nvPr/>
        </p:nvSpPr>
        <p:spPr>
          <a:xfrm>
            <a:off x="3886200" y="3886200"/>
            <a:ext cx="2743200" cy="182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0925" y="2590800"/>
            <a:ext cx="240347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3"/>
          <p:cNvSpPr txBox="1"/>
          <p:nvPr/>
        </p:nvSpPr>
        <p:spPr>
          <a:xfrm>
            <a:off x="457200" y="1752600"/>
            <a:ext cx="53340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attacker can probably get enough resources to overcome any level of resources you buy</a:t>
            </a:r>
            <a:endParaRPr/>
          </a:p>
        </p:txBody>
      </p:sp>
      <p:sp>
        <p:nvSpPr>
          <p:cNvPr id="428" name="Google Shape;428;p33"/>
          <p:cNvSpPr/>
          <p:nvPr/>
        </p:nvSpPr>
        <p:spPr>
          <a:xfrm>
            <a:off x="3352800" y="2514600"/>
            <a:ext cx="3276600" cy="4343400"/>
          </a:xfrm>
          <a:prstGeom prst="rightArrow">
            <a:avLst>
              <a:gd fmla="val 50000" name="adj1"/>
              <a:gd fmla="val 25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Denial of Service Attacks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Unlike other forms of computer attacks, goal isn’t access or theft of information or services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goal is to stop the service from operating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Char char="–"/>
            </a:pPr>
            <a:r>
              <a:rPr lang="en-US"/>
              <a:t>To deny service to legitimate users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Char char="–"/>
            </a:pPr>
            <a:r>
              <a:rPr lang="en-US"/>
              <a:t>Slowing down may be good enough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is usually a temporary effect that passes as soon as the attack stops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Typical Attack Modus Operandi</a:t>
            </a:r>
            <a:endParaRPr/>
          </a:p>
        </p:txBody>
      </p:sp>
      <p:pic>
        <p:nvPicPr>
          <p:cNvPr descr="modus" id="434" name="Google Shape;4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913" y="1143000"/>
            <a:ext cx="7786687" cy="5507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Attack Toolkits</a:t>
            </a:r>
            <a:endParaRPr/>
          </a:p>
        </p:txBody>
      </p:sp>
      <p:sp>
        <p:nvSpPr>
          <p:cNvPr id="440" name="Google Shape;440;p35"/>
          <p:cNvSpPr txBox="1"/>
          <p:nvPr>
            <p:ph idx="1" type="body"/>
          </p:nvPr>
        </p:nvSpPr>
        <p:spPr>
          <a:xfrm>
            <a:off x="228600" y="1219200"/>
            <a:ext cx="8991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Widely available on the net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Easily downloaded along with source code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Easily deployed and used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Automated code for: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Scanning – detection of vulnerable machines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Exploit – breaking into the machine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Infection – placing the attack code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Rootkits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Hide the attack code, restart it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Keep open backdoors for attacker access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DDoS attack code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DDoS Attack Code</a:t>
            </a:r>
            <a:endParaRPr/>
          </a:p>
        </p:txBody>
      </p:sp>
      <p:sp>
        <p:nvSpPr>
          <p:cNvPr id="446" name="Google Shape;446;p36"/>
          <p:cNvSpPr txBox="1"/>
          <p:nvPr>
            <p:ph idx="1" type="body"/>
          </p:nvPr>
        </p:nvSpPr>
        <p:spPr>
          <a:xfrm>
            <a:off x="457200" y="11430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Attacker can customize:</a:t>
            </a:r>
            <a:endParaRPr sz="1800"/>
          </a:p>
          <a:p>
            <a:pPr indent="-293369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Type of attack </a:t>
            </a:r>
            <a:endParaRPr sz="1800"/>
          </a:p>
          <a:p>
            <a:pPr indent="-2540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UDP flood, ICMP flood, TCP SYN flood, Smurf attack (broadcast ping flood)</a:t>
            </a:r>
            <a:endParaRPr sz="1800"/>
          </a:p>
          <a:p>
            <a:pPr indent="-2540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Web server request flood, authentication request flood, DNS flood</a:t>
            </a:r>
            <a:endParaRPr sz="1800"/>
          </a:p>
          <a:p>
            <a:pPr indent="-293369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Victim IP address</a:t>
            </a:r>
            <a:endParaRPr sz="1800"/>
          </a:p>
          <a:p>
            <a:pPr indent="-293369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Duration</a:t>
            </a:r>
            <a:endParaRPr sz="1800"/>
          </a:p>
          <a:p>
            <a:pPr indent="-293369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Packet size</a:t>
            </a:r>
            <a:endParaRPr sz="1800"/>
          </a:p>
          <a:p>
            <a:pPr indent="-293369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Source IP spoofing</a:t>
            </a:r>
            <a:endParaRPr sz="1800"/>
          </a:p>
          <a:p>
            <a:pPr indent="-293369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Dynamics (constant rate or pulsing)</a:t>
            </a:r>
            <a:endParaRPr sz="1800"/>
          </a:p>
          <a:p>
            <a:pPr indent="-293369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Communication between master and slaves (used to be via custom protocol, then via IRC, nowadays via P2P or stealthy messages to Web servers)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Try To DoS A Server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2" name="Google Shape;452;p37"/>
          <p:cNvSpPr txBox="1"/>
          <p:nvPr>
            <p:ph idx="1" type="body"/>
          </p:nvPr>
        </p:nvSpPr>
        <p:spPr>
          <a:xfrm>
            <a:off x="381000" y="12192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Log on to DeterLab and then log on to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attacker.exp[1-4].USC430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Try </a:t>
            </a:r>
            <a:r>
              <a:rPr lang="en-US" sz="2800">
                <a:solidFill>
                  <a:srgbClr val="0000FF"/>
                </a:solidFill>
              </a:rPr>
              <a:t>wget server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Can you get a reply?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Now try the following command: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2400">
                <a:solidFill>
                  <a:srgbClr val="0000FF"/>
                </a:solidFill>
              </a:rPr>
              <a:t>flooder --dst 10.1.2.2 </a:t>
            </a:r>
            <a:r>
              <a:rPr lang="en-US" sz="2400">
                <a:solidFill>
                  <a:srgbClr val="0000FF"/>
                </a:solidFill>
                <a:latin typeface="MS PGothic"/>
                <a:ea typeface="MS PGothic"/>
                <a:cs typeface="MS PGothic"/>
                <a:sym typeface="MS PGothic"/>
              </a:rPr>
              <a:t>–</a:t>
            </a:r>
            <a:r>
              <a:rPr lang="en-US" sz="2400">
                <a:solidFill>
                  <a:srgbClr val="0000FF"/>
                </a:solidFill>
              </a:rPr>
              <a:t>highrate 1000000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Try wget server again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Can you get a reply?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453" name="Google Shape;4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936" y="4198924"/>
            <a:ext cx="23368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Is DDoS Hard to Solve?</a:t>
            </a:r>
            <a:endParaRPr/>
          </a:p>
        </p:txBody>
      </p:sp>
      <p:sp>
        <p:nvSpPr>
          <p:cNvPr id="459" name="Google Shape;459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/>
              <a:t>A simple form of attack</a:t>
            </a:r>
            <a:endParaRPr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/>
              <a:t>Designed to prey on the Internet’s strengths</a:t>
            </a:r>
            <a:endParaRPr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/>
              <a:t>Easy availability of attack machines</a:t>
            </a:r>
            <a:endParaRPr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/>
              <a:t>Attack can look like normal traffic</a:t>
            </a:r>
            <a:endParaRPr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/>
              <a:t>Lack of Internet enforcement tools</a:t>
            </a:r>
            <a:endParaRPr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/>
              <a:t>Hard to get cooperation from others</a:t>
            </a:r>
            <a:endParaRPr/>
          </a:p>
          <a:p>
            <a:pPr indent="-6096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/>
              <a:t>Effective solutions hard to deploy</a:t>
            </a:r>
            <a:endParaRPr/>
          </a:p>
          <a:p>
            <a:pPr indent="-431800" lvl="0" marL="609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Simplicity Of Attack</a:t>
            </a:r>
            <a:endParaRPr/>
          </a:p>
        </p:txBody>
      </p:sp>
      <p:sp>
        <p:nvSpPr>
          <p:cNvPr id="465" name="Google Shape;465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Basically, just send someone a lot of traffic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More complicated versions can add refinements, but that’s the crux of it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need to find new vulnerabilities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need to worry about timing, tracing, etc.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Toolkits are readily available to allow the novice to perform DDoS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Even distributed parts are very simple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Preys On Internet’s Strengths</a:t>
            </a:r>
            <a:endParaRPr/>
          </a:p>
        </p:txBody>
      </p:sp>
      <p:sp>
        <p:nvSpPr>
          <p:cNvPr id="471" name="Google Shape;471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Internet was designed to deliver lots of traffic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From lots of places, to lots of places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DDoS attackers want to deliver lots of traffic from lots of places to one place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Any individual packet can look proper to the Internet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Without sophisticated analysis, even the entire flow can appear proper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Internet Resource Utilization</a:t>
            </a:r>
            <a:endParaRPr/>
          </a:p>
        </p:txBody>
      </p:sp>
      <p:sp>
        <p:nvSpPr>
          <p:cNvPr id="477" name="Google Shape;477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Internet was not designed to monitor resource utilization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Most of it follows first come, first served model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Many network services work the same way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And many key underlying mechanisms do, too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Thus, if a villain can get to the important resources first, he can often deny them to good users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2"/>
          <p:cNvSpPr txBox="1"/>
          <p:nvPr>
            <p:ph type="title"/>
          </p:nvPr>
        </p:nvSpPr>
        <p:spPr>
          <a:xfrm>
            <a:off x="228600" y="228600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Availability Of Attack Machines</a:t>
            </a:r>
            <a:endParaRPr/>
          </a:p>
        </p:txBody>
      </p:sp>
      <p:sp>
        <p:nvSpPr>
          <p:cNvPr id="483" name="Google Shape;483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DDoS is feasible because attackers can enlist many machines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Attackers can enlist many machines because many machines are readily vulnerable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Not hard to find 1,000 crackable machines on the Internet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Particularly if you don’t care which 1,000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Botnets numbering hundreds of thousands of hosts have been discovered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Can’t We Fix These Vulnerabilities?</a:t>
            </a:r>
            <a:endParaRPr/>
          </a:p>
        </p:txBody>
      </p:sp>
      <p:sp>
        <p:nvSpPr>
          <p:cNvPr id="489" name="Google Shape;489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DDoS attacks don’t really harm the attacking machines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Many people don’t protect their machines even when the attacks can harm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Why will they start protecting their machines just to help others?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Altruism has not yet proven to be a compelling argument for for network security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Can a Service Be Denied?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Lots of ways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Crash the machine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Or put it into an infinite loop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Crash routers on the path to the machine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Use up a key machine resource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Use up a key network resource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Deny another service needed for this one (DNS)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Using up resources is the most common approach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4"/>
          <p:cNvSpPr txBox="1"/>
          <p:nvPr>
            <p:ph type="title"/>
          </p:nvPr>
        </p:nvSpPr>
        <p:spPr>
          <a:xfrm>
            <a:off x="381000" y="228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4. Attacks Resemble Normal Traffic </a:t>
            </a:r>
            <a:endParaRPr/>
          </a:p>
        </p:txBody>
      </p:sp>
      <p:sp>
        <p:nvSpPr>
          <p:cNvPr id="495" name="Google Shape;495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DDoS attack can consist of vast number of requests for a web server’s home page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need for attacker to use particular packets or packet contents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So neat filtering/signature tools may not help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Attacker can be arbitrarily sophisticated at mirroring legitimate traffic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In principle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Not often done because dumb attacks work so well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5. Lack Of Enforcement Tools</a:t>
            </a:r>
            <a:endParaRPr/>
          </a:p>
        </p:txBody>
      </p:sp>
      <p:sp>
        <p:nvSpPr>
          <p:cNvPr id="501" name="Google Shape;501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DDoS attackers have never been caught by tracing or observing attack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Only by old-fashioned detective 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Really, only when they’re dumb enough to boast about their success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Internet offers no help in tracing a single attack stream, much less multiple ones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Even if you trace them, a clever attacker leaves no clues of his identity on those machines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6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the Internet Lacking?</a:t>
            </a:r>
            <a:endParaRPr/>
          </a:p>
        </p:txBody>
      </p:sp>
      <p:sp>
        <p:nvSpPr>
          <p:cNvPr id="507" name="Google Shape;507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validation of IP source address (allows spoofing)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enforcement of amount of resources used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method of tracking attack flows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Or those controlling attack flows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method of assigning responsibility for bad packets or packet streams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mechanism or tools for determining who corrupted a machine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7"/>
          <p:cNvSpPr txBox="1"/>
          <p:nvPr>
            <p:ph type="title"/>
          </p:nvPr>
        </p:nvSpPr>
        <p:spPr>
          <a:xfrm>
            <a:off x="457200" y="802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6. Poor Cooperation In the Internet</a:t>
            </a:r>
            <a:endParaRPr/>
          </a:p>
        </p:txBody>
      </p:sp>
      <p:sp>
        <p:nvSpPr>
          <p:cNvPr id="513" name="Google Shape;513;p47"/>
          <p:cNvSpPr txBox="1"/>
          <p:nvPr>
            <p:ph idx="1" type="body"/>
          </p:nvPr>
        </p:nvSpPr>
        <p:spPr>
          <a:xfrm>
            <a:off x="457200" y="11890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It’s hard to get anyone to help you stop or trace or prevent an attack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Even your ISP might not be too cooperative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Anyone upstream of your ISP is less likely to be cooperative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ISPs more likely to cooperate with each other, though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Even if cooperation occurs, it occurs at human timescales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The attack might be over by the time you figure out who to call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7.  Effective Solutions Hard To Deploy</a:t>
            </a:r>
            <a:endParaRPr/>
          </a:p>
        </p:txBody>
      </p:sp>
      <p:sp>
        <p:nvSpPr>
          <p:cNvPr id="519" name="Google Shape;519;p48"/>
          <p:cNvSpPr txBox="1"/>
          <p:nvPr>
            <p:ph idx="1" type="body"/>
          </p:nvPr>
        </p:nvSpPr>
        <p:spPr>
          <a:xfrm>
            <a:off x="228600" y="1051144"/>
            <a:ext cx="8915400" cy="559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easiest place to deploy defensive systems is near your own machine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Defenses there might not work well (firewall example)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There are effective research solutions 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But they require deployment near attackers or in the Internet core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Or, worse, in many places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working solution is useless without deployment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Hard to get anything deployed if deploying site </a:t>
            </a:r>
            <a:br>
              <a:rPr lang="en-US" sz="2400"/>
            </a:br>
            <a:r>
              <a:rPr lang="en-US" sz="2400"/>
              <a:t>gets no direct advantage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Defenses Against DDoS</a:t>
            </a:r>
            <a:endParaRPr/>
          </a:p>
        </p:txBody>
      </p:sp>
      <p:sp>
        <p:nvSpPr>
          <p:cNvPr id="525" name="Google Shape;525;p49"/>
          <p:cNvSpPr txBox="1"/>
          <p:nvPr>
            <p:ph idx="1" type="body"/>
          </p:nvPr>
        </p:nvSpPr>
        <p:spPr>
          <a:xfrm>
            <a:off x="228600" y="1051144"/>
            <a:ext cx="8915400" cy="559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few operational defenses in use today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Many research defenses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in active use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require large changes to the Internet and may never </a:t>
            </a:r>
            <a:br>
              <a:rPr lang="en-US" sz="2000"/>
            </a:br>
            <a:r>
              <a:rPr lang="en-US" sz="2000"/>
              <a:t>be in use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DDoS is still a big problem that is costly to solve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 look next into big categories of defense approaches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Many solutions in each category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Resource Limitations</a:t>
            </a:r>
            <a:endParaRPr/>
          </a:p>
        </p:txBody>
      </p:sp>
      <p:sp>
        <p:nvSpPr>
          <p:cNvPr id="531" name="Google Shape;531;p50"/>
          <p:cNvSpPr txBox="1"/>
          <p:nvPr>
            <p:ph idx="1" type="body"/>
          </p:nvPr>
        </p:nvSpPr>
        <p:spPr>
          <a:xfrm>
            <a:off x="457200" y="1219200"/>
            <a:ext cx="8229600" cy="551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Don’t allow an individual attack machine to use many of target’s resources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Each client gets a fair share</a:t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Requires: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Authentication (establish client identity), or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Making the client do some work first to “pay” for service</a:t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Authentication is hard if there is IP spoofing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Could be possible if TCP is used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Or we need separate authentication solution</a:t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Existing clients must be changed to handle special work</a:t>
            </a:r>
            <a:endParaRPr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Hiding From the Attacker</a:t>
            </a:r>
            <a:endParaRPr/>
          </a:p>
        </p:txBody>
      </p:sp>
      <p:sp>
        <p:nvSpPr>
          <p:cNvPr id="537" name="Google Shape;537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Make it hard for anyone but legitimate clients to deliver messages at all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E.g., keep server’s identity obscure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possible solution for some potential targets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But not for others, like public web servers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To the extent that approach relies on secrecy, it’s fragile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Security through obscurity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Resource Multiplication</a:t>
            </a:r>
            <a:endParaRPr/>
          </a:p>
        </p:txBody>
      </p:sp>
      <p:sp>
        <p:nvSpPr>
          <p:cNvPr id="543" name="Google Shape;543;p52"/>
          <p:cNvSpPr txBox="1"/>
          <p:nvPr>
            <p:ph idx="1" type="body"/>
          </p:nvPr>
        </p:nvSpPr>
        <p:spPr>
          <a:xfrm>
            <a:off x="381000" y="9906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As attacker demands more resources, supply them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Essentially, never allow resources to be depleted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Not always possible, usually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Not clear that defender can keep ahead of the attacker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But still a good step against limited attacks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This is a large part of today’s operational solutions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Large clouds with lots of bandwidth and processing power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3"/>
          <p:cNvSpPr txBox="1"/>
          <p:nvPr>
            <p:ph type="title"/>
          </p:nvPr>
        </p:nvSpPr>
        <p:spPr>
          <a:xfrm>
            <a:off x="457200" y="715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Trace and Stop Attacks</a:t>
            </a:r>
            <a:endParaRPr/>
          </a:p>
        </p:txBody>
      </p:sp>
      <p:sp>
        <p:nvSpPr>
          <p:cNvPr id="549" name="Google Shape;549;p53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6692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2"/>
              <a:buChar char="•"/>
            </a:pPr>
            <a:r>
              <a:rPr lang="en-US" sz="2682">
                <a:latin typeface="Calibri"/>
                <a:ea typeface="Calibri"/>
                <a:cs typeface="Calibri"/>
                <a:sym typeface="Calibri"/>
              </a:rPr>
              <a:t>Figure out which machines attacks come from</a:t>
            </a:r>
            <a:endParaRPr sz="2682"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66978" rtl="0" algn="l">
              <a:lnSpc>
                <a:spcPct val="80000"/>
              </a:lnSpc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2"/>
              <a:buChar char="–"/>
            </a:pPr>
            <a:r>
              <a:rPr lang="en-US" sz="2682">
                <a:latin typeface="Calibri"/>
                <a:ea typeface="Calibri"/>
                <a:cs typeface="Calibri"/>
                <a:sym typeface="Calibri"/>
              </a:rPr>
              <a:t>Go to those machines (or near them) and stop the attacks</a:t>
            </a:r>
            <a:endParaRPr sz="2682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566928" rtl="0" algn="l">
              <a:lnSpc>
                <a:spcPct val="80000"/>
              </a:lnSpc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2"/>
              <a:buChar char="•"/>
            </a:pPr>
            <a:r>
              <a:rPr lang="en-US" sz="2682">
                <a:latin typeface="Calibri"/>
                <a:ea typeface="Calibri"/>
                <a:cs typeface="Calibri"/>
                <a:sym typeface="Calibri"/>
              </a:rPr>
              <a:t>Tracing is trivial if IP source addresses aren’t spoofed</a:t>
            </a:r>
            <a:endParaRPr sz="2682"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793242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877"/>
              <a:buChar char="–"/>
            </a:pPr>
            <a:r>
              <a:rPr lang="en-US" sz="2682">
                <a:latin typeface="Calibri"/>
                <a:ea typeface="Calibri"/>
                <a:cs typeface="Calibri"/>
                <a:sym typeface="Calibri"/>
              </a:rPr>
              <a:t>Tracing may be possible even if they are spoofed, but it is much harder</a:t>
            </a:r>
            <a:endParaRPr sz="2682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566928" rtl="0" algn="l">
              <a:lnSpc>
                <a:spcPct val="80000"/>
              </a:lnSpc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2"/>
              <a:buChar char="•"/>
            </a:pPr>
            <a:r>
              <a:rPr lang="en-US" sz="2682">
                <a:latin typeface="Calibri"/>
                <a:ea typeface="Calibri"/>
                <a:cs typeface="Calibri"/>
                <a:sym typeface="Calibri"/>
              </a:rPr>
              <a:t>May not have ability/authority to do anything once you’ve found the attack machines</a:t>
            </a:r>
            <a:endParaRPr sz="2682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566928" rtl="0" algn="l">
              <a:lnSpc>
                <a:spcPct val="80000"/>
              </a:lnSpc>
              <a:spcBef>
                <a:spcPts val="536"/>
              </a:spcBef>
              <a:spcAft>
                <a:spcPts val="0"/>
              </a:spcAft>
              <a:buClr>
                <a:schemeClr val="dk1"/>
              </a:buClr>
              <a:buSzPts val="2682"/>
              <a:buChar char="•"/>
            </a:pPr>
            <a:r>
              <a:rPr lang="en-US" sz="2682">
                <a:latin typeface="Calibri"/>
                <a:ea typeface="Calibri"/>
                <a:cs typeface="Calibri"/>
                <a:sym typeface="Calibri"/>
              </a:rPr>
              <a:t>Not too helpful if attacker has a vast supply of machines </a:t>
            </a:r>
            <a:endParaRPr sz="2682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Simple Denial of Service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6692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One machine tries to bring down another machine</a:t>
            </a:r>
            <a:endParaRPr/>
          </a:p>
          <a:p>
            <a:pPr indent="-457200" lvl="0" marL="56692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There is a fundamental problem for the attacker:</a:t>
            </a:r>
            <a:endParaRPr/>
          </a:p>
          <a:p>
            <a:pPr indent="-457200" lvl="1" marL="793242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The attack machine must be “more powerful” than the target machine to overload it OR</a:t>
            </a:r>
            <a:endParaRPr/>
          </a:p>
          <a:p>
            <a:pPr indent="-457200" lvl="1" marL="793242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Attacker uses approaches other than flooding, e.g., exploit vulnerability at the target</a:t>
            </a:r>
            <a:endParaRPr sz="2400"/>
          </a:p>
          <a:p>
            <a:pPr indent="-457200" lvl="0" marL="56692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target machine might be a powerful server</a:t>
            </a:r>
            <a:endParaRPr/>
          </a:p>
          <a:p>
            <a:pPr indent="-457200" lvl="1" marL="96697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Hard to flood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4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Filtering Attack Streams</a:t>
            </a:r>
            <a:endParaRPr/>
          </a:p>
        </p:txBody>
      </p:sp>
      <p:sp>
        <p:nvSpPr>
          <p:cNvPr id="555" name="Google Shape;555;p54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basis for </a:t>
            </a:r>
            <a:r>
              <a:rPr b="1" lang="en-US" sz="2800"/>
              <a:t>most</a:t>
            </a:r>
            <a:r>
              <a:rPr lang="en-US" sz="2800"/>
              <a:t> defensive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Addresses the core of the problem by limiting the amount of work presented to target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Key question is: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What do you drop?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Good solutions drop all (and only) attack traffic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Less good solutions drop some (or all) of everything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5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Filtering Vs. Rate Limiting</a:t>
            </a:r>
            <a:endParaRPr/>
          </a:p>
        </p:txBody>
      </p:sp>
      <p:sp>
        <p:nvSpPr>
          <p:cNvPr id="561" name="Google Shape;561;p55"/>
          <p:cNvSpPr txBox="1"/>
          <p:nvPr>
            <p:ph idx="1" type="body"/>
          </p:nvPr>
        </p:nvSpPr>
        <p:spPr>
          <a:xfrm>
            <a:off x="457200" y="12192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Filtering drops packets with particular characteristics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If you get the characteristics right, you do little collateral damage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At odds with the desire to drop all attack traffic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Rate limiting drops packets on basis of amount of traffic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Can thus assure target is not overwhelmed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</a:pPr>
            <a:r>
              <a:rPr lang="en-US" sz="2400"/>
              <a:t>But may drop some good traffic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You can combine them 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Drop traffic for which you are sure is suspicious, rate-limit the rest</a:t>
            </a:r>
            <a:endParaRPr sz="2400"/>
          </a:p>
          <a:p>
            <a:pPr indent="0" lvl="1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6"/>
          <p:cNvSpPr txBox="1"/>
          <p:nvPr>
            <p:ph type="title"/>
          </p:nvPr>
        </p:nvSpPr>
        <p:spPr>
          <a:xfrm>
            <a:off x="914400" y="3386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Where Do You Filter?</a:t>
            </a:r>
            <a:endParaRPr/>
          </a:p>
        </p:txBody>
      </p:sp>
      <p:sp>
        <p:nvSpPr>
          <p:cNvPr id="567" name="Google Shape;567;p5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grpSp>
        <p:nvGrpSpPr>
          <p:cNvPr id="568" name="Google Shape;568;p56"/>
          <p:cNvGrpSpPr/>
          <p:nvPr/>
        </p:nvGrpSpPr>
        <p:grpSpPr>
          <a:xfrm>
            <a:off x="1754026" y="1409399"/>
            <a:ext cx="5653085" cy="4972419"/>
            <a:chOff x="2480" y="1927"/>
            <a:chExt cx="1195" cy="1051"/>
          </a:xfrm>
        </p:grpSpPr>
        <p:grpSp>
          <p:nvGrpSpPr>
            <p:cNvPr id="569" name="Google Shape;569;p56"/>
            <p:cNvGrpSpPr/>
            <p:nvPr/>
          </p:nvGrpSpPr>
          <p:grpSpPr>
            <a:xfrm>
              <a:off x="2480" y="1927"/>
              <a:ext cx="1195" cy="1051"/>
              <a:chOff x="896" y="103"/>
              <a:chExt cx="1195" cy="1051"/>
            </a:xfrm>
          </p:grpSpPr>
          <p:sp>
            <p:nvSpPr>
              <p:cNvPr id="570" name="Google Shape;570;p56"/>
              <p:cNvSpPr/>
              <p:nvPr/>
            </p:nvSpPr>
            <p:spPr>
              <a:xfrm rot="-1779725">
                <a:off x="1530" y="869"/>
                <a:ext cx="164" cy="187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56"/>
              <p:cNvSpPr/>
              <p:nvPr/>
            </p:nvSpPr>
            <p:spPr>
              <a:xfrm rot="-1779725">
                <a:off x="1203" y="243"/>
                <a:ext cx="164" cy="186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56"/>
              <p:cNvSpPr/>
              <p:nvPr/>
            </p:nvSpPr>
            <p:spPr>
              <a:xfrm rot="-1779725">
                <a:off x="1004" y="426"/>
                <a:ext cx="97" cy="110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56"/>
              <p:cNvSpPr/>
              <p:nvPr/>
            </p:nvSpPr>
            <p:spPr>
              <a:xfrm rot="-1779725">
                <a:off x="1152" y="858"/>
                <a:ext cx="98" cy="110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56"/>
              <p:cNvSpPr/>
              <p:nvPr/>
            </p:nvSpPr>
            <p:spPr>
              <a:xfrm rot="-1779725">
                <a:off x="1021" y="706"/>
                <a:ext cx="164" cy="186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56"/>
              <p:cNvSpPr/>
              <p:nvPr/>
            </p:nvSpPr>
            <p:spPr>
              <a:xfrm rot="-1779725">
                <a:off x="1087" y="316"/>
                <a:ext cx="164" cy="186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56"/>
              <p:cNvSpPr/>
              <p:nvPr/>
            </p:nvSpPr>
            <p:spPr>
              <a:xfrm rot="-1779725">
                <a:off x="1891" y="601"/>
                <a:ext cx="164" cy="187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56"/>
              <p:cNvSpPr/>
              <p:nvPr/>
            </p:nvSpPr>
            <p:spPr>
              <a:xfrm rot="-1779725">
                <a:off x="1791" y="707"/>
                <a:ext cx="165" cy="186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56"/>
              <p:cNvSpPr/>
              <p:nvPr/>
            </p:nvSpPr>
            <p:spPr>
              <a:xfrm rot="-1779725">
                <a:off x="960" y="495"/>
                <a:ext cx="298" cy="338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56"/>
              <p:cNvSpPr/>
              <p:nvPr/>
            </p:nvSpPr>
            <p:spPr>
              <a:xfrm rot="-1779725">
                <a:off x="1133" y="414"/>
                <a:ext cx="566" cy="642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56"/>
              <p:cNvSpPr/>
              <p:nvPr/>
            </p:nvSpPr>
            <p:spPr>
              <a:xfrm rot="-1779725">
                <a:off x="1073" y="642"/>
                <a:ext cx="117" cy="171"/>
              </a:xfrm>
              <a:custGeom>
                <a:rect b="b" l="l" r="r" t="t"/>
                <a:pathLst>
                  <a:path extrusionOk="0" h="320" w="248">
                    <a:moveTo>
                      <a:pt x="212" y="0"/>
                    </a:moveTo>
                    <a:lnTo>
                      <a:pt x="0" y="280"/>
                    </a:lnTo>
                    <a:lnTo>
                      <a:pt x="105" y="320"/>
                    </a:lnTo>
                    <a:lnTo>
                      <a:pt x="248" y="28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56"/>
              <p:cNvSpPr/>
              <p:nvPr/>
            </p:nvSpPr>
            <p:spPr>
              <a:xfrm rot="-1779725">
                <a:off x="1342" y="372"/>
                <a:ext cx="566" cy="641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56"/>
              <p:cNvSpPr/>
              <p:nvPr/>
            </p:nvSpPr>
            <p:spPr>
              <a:xfrm rot="-1779725">
                <a:off x="1759" y="326"/>
                <a:ext cx="198" cy="224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56"/>
              <p:cNvSpPr/>
              <p:nvPr/>
            </p:nvSpPr>
            <p:spPr>
              <a:xfrm rot="-1779725">
                <a:off x="1843" y="682"/>
                <a:ext cx="131" cy="149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56"/>
              <p:cNvSpPr/>
              <p:nvPr/>
            </p:nvSpPr>
            <p:spPr>
              <a:xfrm rot="-1779725">
                <a:off x="1654" y="319"/>
                <a:ext cx="131" cy="149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56"/>
              <p:cNvSpPr/>
              <p:nvPr/>
            </p:nvSpPr>
            <p:spPr>
              <a:xfrm rot="-1779725">
                <a:off x="1799" y="476"/>
                <a:ext cx="198" cy="224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56"/>
              <p:cNvSpPr/>
              <p:nvPr/>
            </p:nvSpPr>
            <p:spPr>
              <a:xfrm rot="-1779725">
                <a:off x="1071" y="338"/>
                <a:ext cx="299" cy="338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56"/>
              <p:cNvSpPr/>
              <p:nvPr/>
            </p:nvSpPr>
            <p:spPr>
              <a:xfrm rot="-1779725">
                <a:off x="1367" y="241"/>
                <a:ext cx="299" cy="339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56"/>
              <p:cNvSpPr/>
              <p:nvPr/>
            </p:nvSpPr>
            <p:spPr>
              <a:xfrm rot="-1779725">
                <a:off x="1216" y="248"/>
                <a:ext cx="299" cy="338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56"/>
              <p:cNvSpPr/>
              <p:nvPr/>
            </p:nvSpPr>
            <p:spPr>
              <a:xfrm rot="-1779725">
                <a:off x="1318" y="665"/>
                <a:ext cx="299" cy="338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56"/>
              <p:cNvSpPr/>
              <p:nvPr/>
            </p:nvSpPr>
            <p:spPr>
              <a:xfrm rot="-1779725">
                <a:off x="1160" y="240"/>
                <a:ext cx="746" cy="727"/>
              </a:xfrm>
              <a:custGeom>
                <a:rect b="b" l="l" r="r" t="t"/>
                <a:pathLst>
                  <a:path extrusionOk="0" h="1363" w="1582">
                    <a:moveTo>
                      <a:pt x="373" y="0"/>
                    </a:moveTo>
                    <a:lnTo>
                      <a:pt x="660" y="169"/>
                    </a:lnTo>
                    <a:lnTo>
                      <a:pt x="1006" y="125"/>
                    </a:lnTo>
                    <a:lnTo>
                      <a:pt x="1227" y="453"/>
                    </a:lnTo>
                    <a:lnTo>
                      <a:pt x="1285" y="479"/>
                    </a:lnTo>
                    <a:lnTo>
                      <a:pt x="1440" y="582"/>
                    </a:lnTo>
                    <a:lnTo>
                      <a:pt x="1480" y="666"/>
                    </a:lnTo>
                    <a:lnTo>
                      <a:pt x="1582" y="817"/>
                    </a:lnTo>
                    <a:lnTo>
                      <a:pt x="1565" y="866"/>
                    </a:lnTo>
                    <a:lnTo>
                      <a:pt x="1325" y="1310"/>
                    </a:lnTo>
                    <a:lnTo>
                      <a:pt x="1157" y="1363"/>
                    </a:lnTo>
                    <a:lnTo>
                      <a:pt x="607" y="1314"/>
                    </a:lnTo>
                    <a:lnTo>
                      <a:pt x="567" y="1243"/>
                    </a:lnTo>
                    <a:lnTo>
                      <a:pt x="204" y="1163"/>
                    </a:lnTo>
                    <a:lnTo>
                      <a:pt x="137" y="1194"/>
                    </a:lnTo>
                    <a:lnTo>
                      <a:pt x="0" y="461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1" name="Google Shape;591;p56"/>
            <p:cNvSpPr txBox="1"/>
            <p:nvPr/>
          </p:nvSpPr>
          <p:spPr>
            <a:xfrm>
              <a:off x="2687" y="2313"/>
              <a:ext cx="38" cy="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92" name="Google Shape;592;p56"/>
          <p:cNvCxnSpPr/>
          <p:nvPr/>
        </p:nvCxnSpPr>
        <p:spPr>
          <a:xfrm flipH="1">
            <a:off x="7391400" y="1981200"/>
            <a:ext cx="228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3" name="Google Shape;593;p56"/>
          <p:cNvCxnSpPr/>
          <p:nvPr/>
        </p:nvCxnSpPr>
        <p:spPr>
          <a:xfrm flipH="1">
            <a:off x="7620000" y="2286000"/>
            <a:ext cx="5334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4" name="Google Shape;594;p56"/>
          <p:cNvCxnSpPr/>
          <p:nvPr/>
        </p:nvCxnSpPr>
        <p:spPr>
          <a:xfrm rot="10800000">
            <a:off x="7467600" y="2590800"/>
            <a:ext cx="6096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5" name="Google Shape;595;p56"/>
          <p:cNvCxnSpPr/>
          <p:nvPr/>
        </p:nvCxnSpPr>
        <p:spPr>
          <a:xfrm flipH="1">
            <a:off x="6477000" y="2590800"/>
            <a:ext cx="7620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6" name="Google Shape;596;p56"/>
          <p:cNvCxnSpPr/>
          <p:nvPr/>
        </p:nvCxnSpPr>
        <p:spPr>
          <a:xfrm flipH="1">
            <a:off x="5638800" y="1828800"/>
            <a:ext cx="1524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7" name="Google Shape;597;p56"/>
          <p:cNvCxnSpPr/>
          <p:nvPr/>
        </p:nvCxnSpPr>
        <p:spPr>
          <a:xfrm>
            <a:off x="5029200" y="1858963"/>
            <a:ext cx="457200" cy="2746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8" name="Google Shape;598;p56"/>
          <p:cNvCxnSpPr/>
          <p:nvPr/>
        </p:nvCxnSpPr>
        <p:spPr>
          <a:xfrm flipH="1">
            <a:off x="5410200" y="2286000"/>
            <a:ext cx="15240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9" name="Google Shape;599;p56"/>
          <p:cNvCxnSpPr/>
          <p:nvPr/>
        </p:nvCxnSpPr>
        <p:spPr>
          <a:xfrm>
            <a:off x="2103438" y="1752600"/>
            <a:ext cx="182562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0" name="Google Shape;600;p56"/>
          <p:cNvCxnSpPr/>
          <p:nvPr/>
        </p:nvCxnSpPr>
        <p:spPr>
          <a:xfrm>
            <a:off x="1447800" y="1752600"/>
            <a:ext cx="6858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1" name="Google Shape;601;p56"/>
          <p:cNvCxnSpPr/>
          <p:nvPr/>
        </p:nvCxnSpPr>
        <p:spPr>
          <a:xfrm>
            <a:off x="1447800" y="2133600"/>
            <a:ext cx="457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2" name="Google Shape;602;p56"/>
          <p:cNvCxnSpPr/>
          <p:nvPr/>
        </p:nvCxnSpPr>
        <p:spPr>
          <a:xfrm flipH="1" rot="10800000">
            <a:off x="1600200" y="2362200"/>
            <a:ext cx="4572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3" name="Google Shape;603;p56"/>
          <p:cNvCxnSpPr/>
          <p:nvPr/>
        </p:nvCxnSpPr>
        <p:spPr>
          <a:xfrm>
            <a:off x="990600" y="2819400"/>
            <a:ext cx="4572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4" name="Google Shape;604;p56"/>
          <p:cNvCxnSpPr/>
          <p:nvPr/>
        </p:nvCxnSpPr>
        <p:spPr>
          <a:xfrm flipH="1" rot="10800000">
            <a:off x="990600" y="3124200"/>
            <a:ext cx="228600" cy="7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5" name="Google Shape;605;p56"/>
          <p:cNvCxnSpPr/>
          <p:nvPr/>
        </p:nvCxnSpPr>
        <p:spPr>
          <a:xfrm>
            <a:off x="2438400" y="2286000"/>
            <a:ext cx="6858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6" name="Google Shape;606;p56"/>
          <p:cNvCxnSpPr/>
          <p:nvPr/>
        </p:nvCxnSpPr>
        <p:spPr>
          <a:xfrm flipH="1" rot="10800000">
            <a:off x="1752600" y="3048000"/>
            <a:ext cx="1295400" cy="7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7" name="Google Shape;607;p56"/>
          <p:cNvCxnSpPr/>
          <p:nvPr/>
        </p:nvCxnSpPr>
        <p:spPr>
          <a:xfrm>
            <a:off x="1676400" y="3962400"/>
            <a:ext cx="5334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8" name="Google Shape;608;p56"/>
          <p:cNvCxnSpPr/>
          <p:nvPr/>
        </p:nvCxnSpPr>
        <p:spPr>
          <a:xfrm>
            <a:off x="990600" y="3657600"/>
            <a:ext cx="3048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p56"/>
          <p:cNvCxnSpPr/>
          <p:nvPr/>
        </p:nvCxnSpPr>
        <p:spPr>
          <a:xfrm flipH="1" rot="10800000">
            <a:off x="1066800" y="3962400"/>
            <a:ext cx="3048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0" name="Google Shape;610;p56"/>
          <p:cNvCxnSpPr/>
          <p:nvPr/>
        </p:nvCxnSpPr>
        <p:spPr>
          <a:xfrm flipH="1" rot="10800000">
            <a:off x="990600" y="4038600"/>
            <a:ext cx="4572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p56"/>
          <p:cNvCxnSpPr/>
          <p:nvPr/>
        </p:nvCxnSpPr>
        <p:spPr>
          <a:xfrm flipH="1" rot="10800000">
            <a:off x="1066800" y="5029200"/>
            <a:ext cx="6096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2" name="Google Shape;612;p56"/>
          <p:cNvCxnSpPr/>
          <p:nvPr/>
        </p:nvCxnSpPr>
        <p:spPr>
          <a:xfrm flipH="1" rot="10800000">
            <a:off x="1371600" y="5105400"/>
            <a:ext cx="3810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3" name="Google Shape;613;p56"/>
          <p:cNvCxnSpPr/>
          <p:nvPr/>
        </p:nvCxnSpPr>
        <p:spPr>
          <a:xfrm flipH="1" rot="10800000">
            <a:off x="1828800" y="5105400"/>
            <a:ext cx="762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4" name="Google Shape;614;p56"/>
          <p:cNvCxnSpPr/>
          <p:nvPr/>
        </p:nvCxnSpPr>
        <p:spPr>
          <a:xfrm flipH="1" rot="10800000">
            <a:off x="2133600" y="4343400"/>
            <a:ext cx="2286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5" name="Google Shape;615;p56"/>
          <p:cNvCxnSpPr/>
          <p:nvPr/>
        </p:nvCxnSpPr>
        <p:spPr>
          <a:xfrm flipH="1" rot="10800000">
            <a:off x="2667000" y="5791200"/>
            <a:ext cx="3810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6" name="Google Shape;616;p56"/>
          <p:cNvCxnSpPr/>
          <p:nvPr/>
        </p:nvCxnSpPr>
        <p:spPr>
          <a:xfrm rot="10800000">
            <a:off x="3124200" y="5791200"/>
            <a:ext cx="1524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7" name="Google Shape;617;p56"/>
          <p:cNvCxnSpPr/>
          <p:nvPr/>
        </p:nvCxnSpPr>
        <p:spPr>
          <a:xfrm flipH="1" rot="10800000">
            <a:off x="3200400" y="5334000"/>
            <a:ext cx="3810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8" name="Google Shape;618;p56"/>
          <p:cNvCxnSpPr/>
          <p:nvPr/>
        </p:nvCxnSpPr>
        <p:spPr>
          <a:xfrm rot="10800000">
            <a:off x="3657600" y="5410200"/>
            <a:ext cx="7620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9" name="Google Shape;619;p56"/>
          <p:cNvCxnSpPr/>
          <p:nvPr/>
        </p:nvCxnSpPr>
        <p:spPr>
          <a:xfrm rot="10800000">
            <a:off x="4495800" y="5334000"/>
            <a:ext cx="762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p56"/>
          <p:cNvCxnSpPr/>
          <p:nvPr/>
        </p:nvCxnSpPr>
        <p:spPr>
          <a:xfrm flipH="1" rot="10800000">
            <a:off x="4343400" y="6172200"/>
            <a:ext cx="762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56"/>
          <p:cNvCxnSpPr/>
          <p:nvPr/>
        </p:nvCxnSpPr>
        <p:spPr>
          <a:xfrm rot="10800000">
            <a:off x="4572000" y="6172200"/>
            <a:ext cx="3048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2" name="Google Shape;622;p56"/>
          <p:cNvCxnSpPr/>
          <p:nvPr/>
        </p:nvCxnSpPr>
        <p:spPr>
          <a:xfrm flipH="1" rot="10800000">
            <a:off x="5638800" y="5943600"/>
            <a:ext cx="762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3" name="Google Shape;623;p56"/>
          <p:cNvCxnSpPr/>
          <p:nvPr/>
        </p:nvCxnSpPr>
        <p:spPr>
          <a:xfrm rot="10800000">
            <a:off x="5867400" y="6019800"/>
            <a:ext cx="2286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4" name="Google Shape;624;p56"/>
          <p:cNvCxnSpPr/>
          <p:nvPr/>
        </p:nvCxnSpPr>
        <p:spPr>
          <a:xfrm rot="10800000">
            <a:off x="6248400" y="5105400"/>
            <a:ext cx="533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5" name="Google Shape;625;p56"/>
          <p:cNvCxnSpPr/>
          <p:nvPr/>
        </p:nvCxnSpPr>
        <p:spPr>
          <a:xfrm flipH="1">
            <a:off x="6934200" y="5105400"/>
            <a:ext cx="152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p56"/>
          <p:cNvCxnSpPr/>
          <p:nvPr/>
        </p:nvCxnSpPr>
        <p:spPr>
          <a:xfrm flipH="1">
            <a:off x="7010400" y="5334000"/>
            <a:ext cx="5334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56"/>
          <p:cNvCxnSpPr/>
          <p:nvPr/>
        </p:nvCxnSpPr>
        <p:spPr>
          <a:xfrm rot="10800000">
            <a:off x="7162800" y="5638800"/>
            <a:ext cx="457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8" name="Google Shape;628;p56"/>
          <p:cNvCxnSpPr/>
          <p:nvPr/>
        </p:nvCxnSpPr>
        <p:spPr>
          <a:xfrm rot="10800000">
            <a:off x="7086600" y="5715000"/>
            <a:ext cx="3810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9" name="Google Shape;629;p56"/>
          <p:cNvCxnSpPr/>
          <p:nvPr/>
        </p:nvCxnSpPr>
        <p:spPr>
          <a:xfrm rot="10800000">
            <a:off x="6934200" y="57150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0" name="Google Shape;630;p56"/>
          <p:cNvCxnSpPr/>
          <p:nvPr/>
        </p:nvCxnSpPr>
        <p:spPr>
          <a:xfrm flipH="1">
            <a:off x="6248400" y="3505200"/>
            <a:ext cx="838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1" name="Google Shape;631;p56"/>
          <p:cNvCxnSpPr/>
          <p:nvPr/>
        </p:nvCxnSpPr>
        <p:spPr>
          <a:xfrm flipH="1">
            <a:off x="7391400" y="3124200"/>
            <a:ext cx="1524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2" name="Google Shape;632;p56"/>
          <p:cNvCxnSpPr/>
          <p:nvPr/>
        </p:nvCxnSpPr>
        <p:spPr>
          <a:xfrm rot="10800000">
            <a:off x="7543800" y="3429000"/>
            <a:ext cx="228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3" name="Google Shape;633;p56"/>
          <p:cNvCxnSpPr/>
          <p:nvPr/>
        </p:nvCxnSpPr>
        <p:spPr>
          <a:xfrm flipH="1" rot="10800000">
            <a:off x="5867400" y="5105400"/>
            <a:ext cx="1524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4" name="Google Shape;63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763" y="3810000"/>
            <a:ext cx="350837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3962400"/>
            <a:ext cx="533400" cy="16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6" name="Google Shape;636;p56"/>
          <p:cNvCxnSpPr/>
          <p:nvPr/>
        </p:nvCxnSpPr>
        <p:spPr>
          <a:xfrm flipH="1">
            <a:off x="5410200" y="2971800"/>
            <a:ext cx="762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7" name="Google Shape;637;p56"/>
          <p:cNvCxnSpPr/>
          <p:nvPr/>
        </p:nvCxnSpPr>
        <p:spPr>
          <a:xfrm flipH="1">
            <a:off x="6172200" y="3124200"/>
            <a:ext cx="762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8" name="Google Shape;638;p56"/>
          <p:cNvCxnSpPr/>
          <p:nvPr/>
        </p:nvCxnSpPr>
        <p:spPr>
          <a:xfrm>
            <a:off x="5410200" y="3505200"/>
            <a:ext cx="609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9" name="Google Shape;639;p56"/>
          <p:cNvCxnSpPr/>
          <p:nvPr/>
        </p:nvCxnSpPr>
        <p:spPr>
          <a:xfrm>
            <a:off x="6096000" y="4191000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0" name="Google Shape;640;p56"/>
          <p:cNvCxnSpPr/>
          <p:nvPr/>
        </p:nvCxnSpPr>
        <p:spPr>
          <a:xfrm flipH="1">
            <a:off x="5410200" y="4114800"/>
            <a:ext cx="5334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1" name="Google Shape;641;p56"/>
          <p:cNvCxnSpPr/>
          <p:nvPr/>
        </p:nvCxnSpPr>
        <p:spPr>
          <a:xfrm rot="10800000">
            <a:off x="5486400" y="4800600"/>
            <a:ext cx="457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2" name="Google Shape;642;p56"/>
          <p:cNvCxnSpPr/>
          <p:nvPr/>
        </p:nvCxnSpPr>
        <p:spPr>
          <a:xfrm rot="10800000">
            <a:off x="4876800" y="41148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3" name="Google Shape;643;p56"/>
          <p:cNvCxnSpPr/>
          <p:nvPr/>
        </p:nvCxnSpPr>
        <p:spPr>
          <a:xfrm flipH="1">
            <a:off x="4724400" y="3429000"/>
            <a:ext cx="4572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4" name="Google Shape;644;p56"/>
          <p:cNvCxnSpPr/>
          <p:nvPr/>
        </p:nvCxnSpPr>
        <p:spPr>
          <a:xfrm rot="10800000">
            <a:off x="4648200" y="2590800"/>
            <a:ext cx="5334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5" name="Google Shape;645;p56"/>
          <p:cNvCxnSpPr/>
          <p:nvPr/>
        </p:nvCxnSpPr>
        <p:spPr>
          <a:xfrm flipH="1">
            <a:off x="4495800" y="4191000"/>
            <a:ext cx="30480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6" name="Google Shape;646;p56"/>
          <p:cNvCxnSpPr/>
          <p:nvPr/>
        </p:nvCxnSpPr>
        <p:spPr>
          <a:xfrm rot="10800000">
            <a:off x="4038600" y="3352800"/>
            <a:ext cx="5334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7" name="Google Shape;647;p56"/>
          <p:cNvCxnSpPr/>
          <p:nvPr/>
        </p:nvCxnSpPr>
        <p:spPr>
          <a:xfrm flipH="1">
            <a:off x="3962400" y="2743200"/>
            <a:ext cx="381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8" name="Google Shape;648;p56"/>
          <p:cNvCxnSpPr/>
          <p:nvPr/>
        </p:nvCxnSpPr>
        <p:spPr>
          <a:xfrm flipH="1" rot="10800000">
            <a:off x="3733800" y="3581400"/>
            <a:ext cx="1524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9" name="Google Shape;649;p56"/>
          <p:cNvCxnSpPr/>
          <p:nvPr/>
        </p:nvCxnSpPr>
        <p:spPr>
          <a:xfrm flipH="1">
            <a:off x="3657600" y="4648200"/>
            <a:ext cx="76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0" name="Google Shape;650;p56"/>
          <p:cNvCxnSpPr/>
          <p:nvPr/>
        </p:nvCxnSpPr>
        <p:spPr>
          <a:xfrm>
            <a:off x="3886200" y="4648200"/>
            <a:ext cx="457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1" name="Google Shape;651;p56"/>
          <p:cNvCxnSpPr/>
          <p:nvPr/>
        </p:nvCxnSpPr>
        <p:spPr>
          <a:xfrm flipH="1" rot="10800000">
            <a:off x="3886200" y="4191000"/>
            <a:ext cx="6858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2" name="Google Shape;652;p56"/>
          <p:cNvCxnSpPr/>
          <p:nvPr/>
        </p:nvCxnSpPr>
        <p:spPr>
          <a:xfrm flipH="1" rot="10800000">
            <a:off x="3200400" y="3352800"/>
            <a:ext cx="5334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3" name="Google Shape;653;p56"/>
          <p:cNvCxnSpPr/>
          <p:nvPr/>
        </p:nvCxnSpPr>
        <p:spPr>
          <a:xfrm>
            <a:off x="3962400" y="4495800"/>
            <a:ext cx="11430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4" name="Google Shape;654;p56"/>
          <p:cNvCxnSpPr/>
          <p:nvPr/>
        </p:nvCxnSpPr>
        <p:spPr>
          <a:xfrm rot="10800000">
            <a:off x="3352800" y="2819400"/>
            <a:ext cx="381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5" name="Google Shape;655;p56"/>
          <p:cNvCxnSpPr/>
          <p:nvPr/>
        </p:nvCxnSpPr>
        <p:spPr>
          <a:xfrm flipH="1">
            <a:off x="2590800" y="4038600"/>
            <a:ext cx="304800" cy="7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p56"/>
          <p:cNvCxnSpPr/>
          <p:nvPr/>
        </p:nvCxnSpPr>
        <p:spPr>
          <a:xfrm>
            <a:off x="3200400" y="4114800"/>
            <a:ext cx="3810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7" name="Google Shape;657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9475" y="37338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400" y="44958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600" y="31242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3400" y="24384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38100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7200" y="49530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3800" y="31242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0" y="26670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81400" y="41910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9000" y="49530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1475" y="37338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38862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26670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3600" y="4724400"/>
            <a:ext cx="36512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1" name="Google Shape;671;p56"/>
          <p:cNvCxnSpPr/>
          <p:nvPr/>
        </p:nvCxnSpPr>
        <p:spPr>
          <a:xfrm>
            <a:off x="2438400" y="4343400"/>
            <a:ext cx="99060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2" name="Google Shape;672;p56"/>
          <p:cNvCxnSpPr/>
          <p:nvPr/>
        </p:nvCxnSpPr>
        <p:spPr>
          <a:xfrm rot="10800000">
            <a:off x="6324600" y="4038600"/>
            <a:ext cx="1143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3" name="Google Shape;673;p56"/>
          <p:cNvCxnSpPr/>
          <p:nvPr/>
        </p:nvCxnSpPr>
        <p:spPr>
          <a:xfrm>
            <a:off x="8001000" y="403860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55626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58674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60198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56388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38862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4937125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30480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22098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24384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21336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600" y="3352800"/>
            <a:ext cx="533400" cy="1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56"/>
          <p:cNvSpPr/>
          <p:nvPr/>
        </p:nvSpPr>
        <p:spPr>
          <a:xfrm>
            <a:off x="7391400" y="3505200"/>
            <a:ext cx="685800" cy="1066800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56"/>
          <p:cNvSpPr txBox="1"/>
          <p:nvPr/>
        </p:nvSpPr>
        <p:spPr>
          <a:xfrm>
            <a:off x="7772400" y="4914900"/>
            <a:ext cx="13716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 the target</a:t>
            </a:r>
            <a:endParaRPr/>
          </a:p>
        </p:txBody>
      </p:sp>
      <p:sp>
        <p:nvSpPr>
          <p:cNvPr id="687" name="Google Shape;687;p56"/>
          <p:cNvSpPr txBox="1"/>
          <p:nvPr/>
        </p:nvSpPr>
        <p:spPr>
          <a:xfrm>
            <a:off x="2971800" y="1219200"/>
            <a:ext cx="13716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core</a:t>
            </a:r>
            <a:endParaRPr/>
          </a:p>
        </p:txBody>
      </p:sp>
      <p:sp>
        <p:nvSpPr>
          <p:cNvPr id="688" name="Google Shape;688;p56"/>
          <p:cNvSpPr/>
          <p:nvPr/>
        </p:nvSpPr>
        <p:spPr>
          <a:xfrm>
            <a:off x="1828800" y="1752600"/>
            <a:ext cx="685800" cy="1066800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56"/>
          <p:cNvSpPr/>
          <p:nvPr/>
        </p:nvSpPr>
        <p:spPr>
          <a:xfrm>
            <a:off x="3581400" y="2286000"/>
            <a:ext cx="2133600" cy="3200400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56"/>
          <p:cNvSpPr/>
          <p:nvPr/>
        </p:nvSpPr>
        <p:spPr>
          <a:xfrm>
            <a:off x="7391400" y="3505200"/>
            <a:ext cx="685800" cy="1066800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56"/>
          <p:cNvSpPr txBox="1"/>
          <p:nvPr/>
        </p:nvSpPr>
        <p:spPr>
          <a:xfrm>
            <a:off x="8467" y="838200"/>
            <a:ext cx="2209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 source</a:t>
            </a:r>
            <a:endParaRPr/>
          </a:p>
        </p:txBody>
      </p:sp>
      <p:sp>
        <p:nvSpPr>
          <p:cNvPr id="692" name="Google Shape;692;p56"/>
          <p:cNvSpPr/>
          <p:nvPr/>
        </p:nvSpPr>
        <p:spPr>
          <a:xfrm>
            <a:off x="1828800" y="1752600"/>
            <a:ext cx="685800" cy="1066800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56"/>
          <p:cNvSpPr/>
          <p:nvPr/>
        </p:nvSpPr>
        <p:spPr>
          <a:xfrm>
            <a:off x="3581400" y="2286000"/>
            <a:ext cx="2133600" cy="3200400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56"/>
          <p:cNvSpPr/>
          <p:nvPr/>
        </p:nvSpPr>
        <p:spPr>
          <a:xfrm>
            <a:off x="1981200" y="1524000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56"/>
          <p:cNvSpPr/>
          <p:nvPr/>
        </p:nvSpPr>
        <p:spPr>
          <a:xfrm>
            <a:off x="1295400" y="1600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56"/>
          <p:cNvSpPr/>
          <p:nvPr/>
        </p:nvSpPr>
        <p:spPr>
          <a:xfrm>
            <a:off x="1219200" y="1981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56"/>
          <p:cNvSpPr/>
          <p:nvPr/>
        </p:nvSpPr>
        <p:spPr>
          <a:xfrm>
            <a:off x="1371600" y="2514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56"/>
          <p:cNvSpPr/>
          <p:nvPr/>
        </p:nvSpPr>
        <p:spPr>
          <a:xfrm>
            <a:off x="762000" y="26670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56"/>
          <p:cNvSpPr/>
          <p:nvPr/>
        </p:nvSpPr>
        <p:spPr>
          <a:xfrm>
            <a:off x="762000" y="3124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56"/>
          <p:cNvSpPr/>
          <p:nvPr/>
        </p:nvSpPr>
        <p:spPr>
          <a:xfrm>
            <a:off x="7620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56"/>
          <p:cNvSpPr/>
          <p:nvPr/>
        </p:nvSpPr>
        <p:spPr>
          <a:xfrm>
            <a:off x="838200" y="4495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56"/>
          <p:cNvSpPr/>
          <p:nvPr/>
        </p:nvSpPr>
        <p:spPr>
          <a:xfrm>
            <a:off x="838200" y="4038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56"/>
          <p:cNvSpPr/>
          <p:nvPr/>
        </p:nvSpPr>
        <p:spPr>
          <a:xfrm>
            <a:off x="838200" y="5181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56"/>
          <p:cNvSpPr/>
          <p:nvPr/>
        </p:nvSpPr>
        <p:spPr>
          <a:xfrm>
            <a:off x="1219200" y="5638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56"/>
          <p:cNvSpPr/>
          <p:nvPr/>
        </p:nvSpPr>
        <p:spPr>
          <a:xfrm>
            <a:off x="1752600" y="5638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56"/>
          <p:cNvSpPr/>
          <p:nvPr/>
        </p:nvSpPr>
        <p:spPr>
          <a:xfrm>
            <a:off x="2590800" y="6019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56"/>
          <p:cNvSpPr/>
          <p:nvPr/>
        </p:nvSpPr>
        <p:spPr>
          <a:xfrm>
            <a:off x="3124200" y="60960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56"/>
          <p:cNvSpPr/>
          <p:nvPr/>
        </p:nvSpPr>
        <p:spPr>
          <a:xfrm>
            <a:off x="4191000" y="6400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56"/>
          <p:cNvSpPr/>
          <p:nvPr/>
        </p:nvSpPr>
        <p:spPr>
          <a:xfrm>
            <a:off x="4800600" y="6400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6"/>
          <p:cNvSpPr/>
          <p:nvPr/>
        </p:nvSpPr>
        <p:spPr>
          <a:xfrm>
            <a:off x="5562600" y="6400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56"/>
          <p:cNvSpPr/>
          <p:nvPr/>
        </p:nvSpPr>
        <p:spPr>
          <a:xfrm>
            <a:off x="6019800" y="6400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56"/>
          <p:cNvSpPr/>
          <p:nvPr/>
        </p:nvSpPr>
        <p:spPr>
          <a:xfrm>
            <a:off x="6858000" y="6172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6"/>
          <p:cNvSpPr/>
          <p:nvPr/>
        </p:nvSpPr>
        <p:spPr>
          <a:xfrm>
            <a:off x="7391400" y="58674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6"/>
          <p:cNvSpPr/>
          <p:nvPr/>
        </p:nvSpPr>
        <p:spPr>
          <a:xfrm>
            <a:off x="7620000" y="57150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6"/>
          <p:cNvSpPr/>
          <p:nvPr/>
        </p:nvSpPr>
        <p:spPr>
          <a:xfrm>
            <a:off x="7543800" y="5181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6"/>
          <p:cNvSpPr/>
          <p:nvPr/>
        </p:nvSpPr>
        <p:spPr>
          <a:xfrm>
            <a:off x="7010400" y="4876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6"/>
          <p:cNvSpPr/>
          <p:nvPr/>
        </p:nvSpPr>
        <p:spPr>
          <a:xfrm>
            <a:off x="7467600" y="29464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56"/>
          <p:cNvSpPr/>
          <p:nvPr/>
        </p:nvSpPr>
        <p:spPr>
          <a:xfrm>
            <a:off x="7772400" y="3276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56"/>
          <p:cNvSpPr/>
          <p:nvPr/>
        </p:nvSpPr>
        <p:spPr>
          <a:xfrm>
            <a:off x="8077200" y="26670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56"/>
          <p:cNvSpPr/>
          <p:nvPr/>
        </p:nvSpPr>
        <p:spPr>
          <a:xfrm>
            <a:off x="8153400" y="2133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56"/>
          <p:cNvSpPr/>
          <p:nvPr/>
        </p:nvSpPr>
        <p:spPr>
          <a:xfrm>
            <a:off x="7543800" y="1752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56"/>
          <p:cNvSpPr/>
          <p:nvPr/>
        </p:nvSpPr>
        <p:spPr>
          <a:xfrm>
            <a:off x="5715000" y="1600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56"/>
          <p:cNvSpPr/>
          <p:nvPr/>
        </p:nvSpPr>
        <p:spPr>
          <a:xfrm>
            <a:off x="4876800" y="16764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7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Filtering Location Choices</a:t>
            </a:r>
            <a:endParaRPr/>
          </a:p>
        </p:txBody>
      </p:sp>
      <p:sp>
        <p:nvSpPr>
          <p:cNvPr id="729" name="Google Shape;729;p57"/>
          <p:cNvSpPr txBox="1"/>
          <p:nvPr>
            <p:ph idx="1" type="body"/>
          </p:nvPr>
        </p:nvSpPr>
        <p:spPr>
          <a:xfrm>
            <a:off x="457200" y="140741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Near target</a:t>
            </a:r>
            <a:endParaRPr sz="1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Easier to detect attack</a:t>
            </a:r>
            <a:endParaRPr sz="1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Sees everything</a:t>
            </a:r>
            <a:endParaRPr sz="1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May be hard to prevent collateral damage</a:t>
            </a:r>
            <a:endParaRPr sz="1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May be hard to handle attack volume</a:t>
            </a:r>
            <a:endParaRPr sz="1800">
              <a:solidFill>
                <a:srgbClr val="C0C0C0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Near source</a:t>
            </a:r>
            <a:endParaRPr sz="1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May be hard to detect attack</a:t>
            </a:r>
            <a:endParaRPr sz="1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Doesn’t see everything</a:t>
            </a:r>
            <a:endParaRPr sz="1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Easier to prevent collateral damage</a:t>
            </a:r>
            <a:endParaRPr sz="1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Easier to handle attack volume</a:t>
            </a:r>
            <a:endParaRPr sz="1800">
              <a:solidFill>
                <a:srgbClr val="C0C0C0"/>
              </a:solidFill>
            </a:endParaRPr>
          </a:p>
          <a:p>
            <a:pPr indent="-2794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 core</a:t>
            </a:r>
            <a:endParaRPr sz="1800"/>
          </a:p>
          <a:p>
            <a:pPr indent="-293369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Easier to handle attack volume</a:t>
            </a:r>
            <a:endParaRPr sz="1800"/>
          </a:p>
          <a:p>
            <a:pPr indent="-293369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Sees everything (with sufficient deployment)</a:t>
            </a:r>
            <a:endParaRPr sz="1800"/>
          </a:p>
          <a:p>
            <a:pPr indent="-293369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May be hard to prevent collateral damage</a:t>
            </a:r>
            <a:endParaRPr sz="1800"/>
          </a:p>
          <a:p>
            <a:pPr indent="-293369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May be hard to detect attack</a:t>
            </a:r>
            <a:endParaRPr sz="1800"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8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Do You Detect/Filter Attacks?</a:t>
            </a:r>
            <a:endParaRPr/>
          </a:p>
        </p:txBody>
      </p:sp>
      <p:sp>
        <p:nvSpPr>
          <p:cNvPr id="735" name="Google Shape;735;p58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Have database of attack signatures</a:t>
            </a:r>
            <a:endParaRPr sz="1800"/>
          </a:p>
          <a:p>
            <a:pPr indent="-2794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Detect anomalous behavior</a:t>
            </a:r>
            <a:endParaRPr sz="1800"/>
          </a:p>
          <a:p>
            <a:pPr indent="-293369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By measuring some parameters for a long time and setting a baseline</a:t>
            </a:r>
            <a:endParaRPr sz="1800"/>
          </a:p>
          <a:p>
            <a:pPr indent="-2540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Detecting when their values are abnormally high</a:t>
            </a:r>
            <a:endParaRPr sz="1800"/>
          </a:p>
          <a:p>
            <a:pPr indent="-293369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By defining which behavior must be obeyed starting from some protocol specification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Devise filters that encompass most of anomalous traffic</a:t>
            </a:r>
            <a:endParaRPr sz="1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Drop everything but give priority to legitimate-looking traffic</a:t>
            </a:r>
            <a:endParaRPr sz="1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It has some parameter values</a:t>
            </a:r>
            <a:endParaRPr sz="1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It has certain behavior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18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9"/>
          <p:cNvSpPr txBox="1"/>
          <p:nvPr>
            <p:ph type="title"/>
          </p:nvPr>
        </p:nvSpPr>
        <p:spPr>
          <a:xfrm>
            <a:off x="457200" y="1607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DDoS Defense Challenges</a:t>
            </a:r>
            <a:endParaRPr/>
          </a:p>
        </p:txBody>
      </p:sp>
      <p:sp>
        <p:nvSpPr>
          <p:cNvPr id="741" name="Google Shape;741;p59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Need for a distributed response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Economic and social factors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Lack of detailed attack information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Lack of defense system benchmarks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Difficulty of large-scale testing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Moving target</a:t>
            </a:r>
            <a:endParaRPr/>
          </a:p>
          <a:p>
            <a:pPr indent="-16129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0"/>
          <p:cNvSpPr txBox="1"/>
          <p:nvPr>
            <p:ph type="title"/>
          </p:nvPr>
        </p:nvSpPr>
        <p:spPr>
          <a:xfrm>
            <a:off x="6096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Operational Defenses</a:t>
            </a:r>
            <a:endParaRPr/>
          </a:p>
        </p:txBody>
      </p:sp>
      <p:sp>
        <p:nvSpPr>
          <p:cNvPr id="747" name="Google Shape;747;p60"/>
          <p:cNvSpPr txBox="1"/>
          <p:nvPr>
            <p:ph idx="1" type="body"/>
          </p:nvPr>
        </p:nvSpPr>
        <p:spPr>
          <a:xfrm>
            <a:off x="609600" y="1143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Local device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Collect lots of statistics, learn baseline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Look for signatures or anomalies as signs of attack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Figure out what traffic is anomalous and filter it</a:t>
            </a:r>
            <a:endParaRPr sz="1800"/>
          </a:p>
          <a:p>
            <a:pPr indent="-2794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Remote-triggered black hole (RTBH)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 network under attack asks its ISP in automated way to blackhole all traffic to a given prefix</a:t>
            </a:r>
            <a:endParaRPr sz="1800"/>
          </a:p>
          <a:p>
            <a:pPr indent="-2794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Cloud-based defense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Distributed data-processing centers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Divert all of the target’s inbound traffic to the processing centers (distribute) and then analyze it there and remove attacks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Predominantly signature-based filtering</a:t>
            </a:r>
            <a:endParaRPr sz="1800"/>
          </a:p>
          <a:p>
            <a:pPr indent="-2476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Send clean traffic back to the target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1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TCP SYN Cookies</a:t>
            </a:r>
            <a:endParaRPr/>
          </a:p>
        </p:txBody>
      </p:sp>
      <p:sp>
        <p:nvSpPr>
          <p:cNvPr id="753" name="Google Shape;753;p61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Effective defense against TCP SYN flood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Victim encodes the information that would be saved in the connection table into the SEQ number for the server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SEQ = hash(information, server secret)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Memory is only reserved when final ACK comes and we check that it matches hash(information, server secret)+1</a:t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Only the server must change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But TCP options are not supported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And lost SYN ACKs are not repeated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6129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DDoS – Distributed DoS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 multiple machines to generate the workload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For any server of fixed power, enough attack machines working together can overload it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Enlist lots of machines and coordinate their attack on a single machine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Send any type of traffic, and the attack will work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If you want to be stealthy try to send traffic that looks like legitimate traffic</a:t>
            </a:r>
            <a:endParaRPr sz="24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Distributed Denial-of-Service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754026" y="1409399"/>
            <a:ext cx="5653085" cy="4972419"/>
            <a:chOff x="2480" y="1927"/>
            <a:chExt cx="1195" cy="1051"/>
          </a:xfrm>
        </p:grpSpPr>
        <p:grpSp>
          <p:nvGrpSpPr>
            <p:cNvPr id="137" name="Google Shape;137;p20"/>
            <p:cNvGrpSpPr/>
            <p:nvPr/>
          </p:nvGrpSpPr>
          <p:grpSpPr>
            <a:xfrm>
              <a:off x="2480" y="1927"/>
              <a:ext cx="1195" cy="1051"/>
              <a:chOff x="896" y="103"/>
              <a:chExt cx="1195" cy="1051"/>
            </a:xfrm>
          </p:grpSpPr>
          <p:sp>
            <p:nvSpPr>
              <p:cNvPr id="138" name="Google Shape;138;p20"/>
              <p:cNvSpPr/>
              <p:nvPr/>
            </p:nvSpPr>
            <p:spPr>
              <a:xfrm rot="-1779725">
                <a:off x="1530" y="869"/>
                <a:ext cx="164" cy="187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0"/>
              <p:cNvSpPr/>
              <p:nvPr/>
            </p:nvSpPr>
            <p:spPr>
              <a:xfrm rot="-1779725">
                <a:off x="1203" y="243"/>
                <a:ext cx="164" cy="186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0"/>
              <p:cNvSpPr/>
              <p:nvPr/>
            </p:nvSpPr>
            <p:spPr>
              <a:xfrm rot="-1779725">
                <a:off x="1004" y="426"/>
                <a:ext cx="97" cy="110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20"/>
              <p:cNvSpPr/>
              <p:nvPr/>
            </p:nvSpPr>
            <p:spPr>
              <a:xfrm rot="-1779725">
                <a:off x="1152" y="858"/>
                <a:ext cx="98" cy="110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20"/>
              <p:cNvSpPr/>
              <p:nvPr/>
            </p:nvSpPr>
            <p:spPr>
              <a:xfrm rot="-1779725">
                <a:off x="1021" y="706"/>
                <a:ext cx="164" cy="186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20"/>
              <p:cNvSpPr/>
              <p:nvPr/>
            </p:nvSpPr>
            <p:spPr>
              <a:xfrm rot="-1779725">
                <a:off x="1087" y="316"/>
                <a:ext cx="164" cy="186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20"/>
              <p:cNvSpPr/>
              <p:nvPr/>
            </p:nvSpPr>
            <p:spPr>
              <a:xfrm rot="-1779725">
                <a:off x="1891" y="601"/>
                <a:ext cx="164" cy="187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20"/>
              <p:cNvSpPr/>
              <p:nvPr/>
            </p:nvSpPr>
            <p:spPr>
              <a:xfrm rot="-1779725">
                <a:off x="1791" y="707"/>
                <a:ext cx="165" cy="186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 rot="-1779725">
                <a:off x="960" y="495"/>
                <a:ext cx="298" cy="338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 rot="-1779725">
                <a:off x="1133" y="414"/>
                <a:ext cx="566" cy="642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 rot="-1779725">
                <a:off x="1073" y="642"/>
                <a:ext cx="117" cy="171"/>
              </a:xfrm>
              <a:custGeom>
                <a:rect b="b" l="l" r="r" t="t"/>
                <a:pathLst>
                  <a:path extrusionOk="0" h="320" w="248">
                    <a:moveTo>
                      <a:pt x="212" y="0"/>
                    </a:moveTo>
                    <a:lnTo>
                      <a:pt x="0" y="280"/>
                    </a:lnTo>
                    <a:lnTo>
                      <a:pt x="105" y="320"/>
                    </a:lnTo>
                    <a:lnTo>
                      <a:pt x="248" y="28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20"/>
              <p:cNvSpPr/>
              <p:nvPr/>
            </p:nvSpPr>
            <p:spPr>
              <a:xfrm rot="-1779725">
                <a:off x="1342" y="372"/>
                <a:ext cx="566" cy="641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 rot="-1779725">
                <a:off x="1759" y="326"/>
                <a:ext cx="198" cy="224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20"/>
              <p:cNvSpPr/>
              <p:nvPr/>
            </p:nvSpPr>
            <p:spPr>
              <a:xfrm rot="-1779725">
                <a:off x="1843" y="682"/>
                <a:ext cx="131" cy="149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 rot="-1779725">
                <a:off x="1654" y="319"/>
                <a:ext cx="131" cy="149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0"/>
              <p:cNvSpPr/>
              <p:nvPr/>
            </p:nvSpPr>
            <p:spPr>
              <a:xfrm rot="-1779725">
                <a:off x="1799" y="476"/>
                <a:ext cx="198" cy="224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0"/>
              <p:cNvSpPr/>
              <p:nvPr/>
            </p:nvSpPr>
            <p:spPr>
              <a:xfrm rot="-1779725">
                <a:off x="1071" y="338"/>
                <a:ext cx="299" cy="338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0"/>
              <p:cNvSpPr/>
              <p:nvPr/>
            </p:nvSpPr>
            <p:spPr>
              <a:xfrm rot="-1779725">
                <a:off x="1367" y="241"/>
                <a:ext cx="299" cy="339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 rot="-1779725">
                <a:off x="1216" y="248"/>
                <a:ext cx="299" cy="338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 rot="-1779725">
                <a:off x="1318" y="665"/>
                <a:ext cx="299" cy="338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20"/>
              <p:cNvSpPr/>
              <p:nvPr/>
            </p:nvSpPr>
            <p:spPr>
              <a:xfrm rot="-1779725">
                <a:off x="1160" y="240"/>
                <a:ext cx="746" cy="727"/>
              </a:xfrm>
              <a:custGeom>
                <a:rect b="b" l="l" r="r" t="t"/>
                <a:pathLst>
                  <a:path extrusionOk="0" h="1363" w="1582">
                    <a:moveTo>
                      <a:pt x="373" y="0"/>
                    </a:moveTo>
                    <a:lnTo>
                      <a:pt x="660" y="169"/>
                    </a:lnTo>
                    <a:lnTo>
                      <a:pt x="1006" y="125"/>
                    </a:lnTo>
                    <a:lnTo>
                      <a:pt x="1227" y="453"/>
                    </a:lnTo>
                    <a:lnTo>
                      <a:pt x="1285" y="479"/>
                    </a:lnTo>
                    <a:lnTo>
                      <a:pt x="1440" y="582"/>
                    </a:lnTo>
                    <a:lnTo>
                      <a:pt x="1480" y="666"/>
                    </a:lnTo>
                    <a:lnTo>
                      <a:pt x="1582" y="817"/>
                    </a:lnTo>
                    <a:lnTo>
                      <a:pt x="1565" y="866"/>
                    </a:lnTo>
                    <a:lnTo>
                      <a:pt x="1325" y="1310"/>
                    </a:lnTo>
                    <a:lnTo>
                      <a:pt x="1157" y="1363"/>
                    </a:lnTo>
                    <a:lnTo>
                      <a:pt x="607" y="1314"/>
                    </a:lnTo>
                    <a:lnTo>
                      <a:pt x="567" y="1243"/>
                    </a:lnTo>
                    <a:lnTo>
                      <a:pt x="204" y="1163"/>
                    </a:lnTo>
                    <a:lnTo>
                      <a:pt x="137" y="1194"/>
                    </a:lnTo>
                    <a:lnTo>
                      <a:pt x="0" y="461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9" name="Google Shape;159;p20"/>
            <p:cNvSpPr txBox="1"/>
            <p:nvPr/>
          </p:nvSpPr>
          <p:spPr>
            <a:xfrm>
              <a:off x="2687" y="2313"/>
              <a:ext cx="38" cy="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60" name="Google Shape;160;p20"/>
          <p:cNvCxnSpPr/>
          <p:nvPr/>
        </p:nvCxnSpPr>
        <p:spPr>
          <a:xfrm flipH="1">
            <a:off x="7391400" y="1981200"/>
            <a:ext cx="228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0"/>
          <p:cNvCxnSpPr/>
          <p:nvPr/>
        </p:nvCxnSpPr>
        <p:spPr>
          <a:xfrm flipH="1">
            <a:off x="7620000" y="2286000"/>
            <a:ext cx="5334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0"/>
          <p:cNvCxnSpPr/>
          <p:nvPr/>
        </p:nvCxnSpPr>
        <p:spPr>
          <a:xfrm rot="10800000">
            <a:off x="7467600" y="2590800"/>
            <a:ext cx="6096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0"/>
          <p:cNvCxnSpPr/>
          <p:nvPr/>
        </p:nvCxnSpPr>
        <p:spPr>
          <a:xfrm flipH="1">
            <a:off x="6477000" y="2590800"/>
            <a:ext cx="7620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20"/>
          <p:cNvCxnSpPr/>
          <p:nvPr/>
        </p:nvCxnSpPr>
        <p:spPr>
          <a:xfrm flipH="1">
            <a:off x="5638800" y="1828800"/>
            <a:ext cx="1524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5029200" y="1858963"/>
            <a:ext cx="457200" cy="2746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0"/>
          <p:cNvCxnSpPr/>
          <p:nvPr/>
        </p:nvCxnSpPr>
        <p:spPr>
          <a:xfrm flipH="1">
            <a:off x="5410200" y="2286000"/>
            <a:ext cx="15240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20"/>
          <p:cNvCxnSpPr/>
          <p:nvPr/>
        </p:nvCxnSpPr>
        <p:spPr>
          <a:xfrm>
            <a:off x="2103438" y="1752600"/>
            <a:ext cx="182562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1447800" y="1752600"/>
            <a:ext cx="6858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20"/>
          <p:cNvCxnSpPr/>
          <p:nvPr/>
        </p:nvCxnSpPr>
        <p:spPr>
          <a:xfrm>
            <a:off x="1447800" y="2133600"/>
            <a:ext cx="457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20"/>
          <p:cNvCxnSpPr/>
          <p:nvPr/>
        </p:nvCxnSpPr>
        <p:spPr>
          <a:xfrm flipH="1" rot="10800000">
            <a:off x="1600200" y="2362200"/>
            <a:ext cx="4572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990600" y="2819400"/>
            <a:ext cx="4572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0"/>
          <p:cNvCxnSpPr/>
          <p:nvPr/>
        </p:nvCxnSpPr>
        <p:spPr>
          <a:xfrm flipH="1" rot="10800000">
            <a:off x="990600" y="3124200"/>
            <a:ext cx="228600" cy="7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20"/>
          <p:cNvCxnSpPr/>
          <p:nvPr/>
        </p:nvCxnSpPr>
        <p:spPr>
          <a:xfrm>
            <a:off x="2438400" y="2286000"/>
            <a:ext cx="6858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20"/>
          <p:cNvCxnSpPr/>
          <p:nvPr/>
        </p:nvCxnSpPr>
        <p:spPr>
          <a:xfrm flipH="1" rot="10800000">
            <a:off x="1752600" y="3048000"/>
            <a:ext cx="1295400" cy="7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20"/>
          <p:cNvCxnSpPr/>
          <p:nvPr/>
        </p:nvCxnSpPr>
        <p:spPr>
          <a:xfrm>
            <a:off x="1676400" y="3962400"/>
            <a:ext cx="5334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20"/>
          <p:cNvCxnSpPr/>
          <p:nvPr/>
        </p:nvCxnSpPr>
        <p:spPr>
          <a:xfrm>
            <a:off x="990600" y="3657600"/>
            <a:ext cx="3048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20"/>
          <p:cNvCxnSpPr/>
          <p:nvPr/>
        </p:nvCxnSpPr>
        <p:spPr>
          <a:xfrm flipH="1" rot="10800000">
            <a:off x="1066800" y="3962400"/>
            <a:ext cx="3048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20"/>
          <p:cNvCxnSpPr/>
          <p:nvPr/>
        </p:nvCxnSpPr>
        <p:spPr>
          <a:xfrm flipH="1" rot="10800000">
            <a:off x="990600" y="4038600"/>
            <a:ext cx="4572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20"/>
          <p:cNvCxnSpPr/>
          <p:nvPr/>
        </p:nvCxnSpPr>
        <p:spPr>
          <a:xfrm flipH="1" rot="10800000">
            <a:off x="1066800" y="5029200"/>
            <a:ext cx="6096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20"/>
          <p:cNvCxnSpPr/>
          <p:nvPr/>
        </p:nvCxnSpPr>
        <p:spPr>
          <a:xfrm flipH="1" rot="10800000">
            <a:off x="1371600" y="5105400"/>
            <a:ext cx="3810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20"/>
          <p:cNvCxnSpPr/>
          <p:nvPr/>
        </p:nvCxnSpPr>
        <p:spPr>
          <a:xfrm flipH="1" rot="10800000">
            <a:off x="1828800" y="5105400"/>
            <a:ext cx="762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20"/>
          <p:cNvCxnSpPr/>
          <p:nvPr/>
        </p:nvCxnSpPr>
        <p:spPr>
          <a:xfrm flipH="1" rot="10800000">
            <a:off x="2133600" y="4343400"/>
            <a:ext cx="2286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20"/>
          <p:cNvCxnSpPr/>
          <p:nvPr/>
        </p:nvCxnSpPr>
        <p:spPr>
          <a:xfrm flipH="1" rot="10800000">
            <a:off x="2667000" y="5791200"/>
            <a:ext cx="3810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20"/>
          <p:cNvCxnSpPr/>
          <p:nvPr/>
        </p:nvCxnSpPr>
        <p:spPr>
          <a:xfrm rot="10800000">
            <a:off x="3124200" y="5791200"/>
            <a:ext cx="1524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20"/>
          <p:cNvCxnSpPr/>
          <p:nvPr/>
        </p:nvCxnSpPr>
        <p:spPr>
          <a:xfrm flipH="1" rot="10800000">
            <a:off x="3200400" y="5334000"/>
            <a:ext cx="3810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20"/>
          <p:cNvCxnSpPr/>
          <p:nvPr/>
        </p:nvCxnSpPr>
        <p:spPr>
          <a:xfrm rot="10800000">
            <a:off x="3657600" y="5410200"/>
            <a:ext cx="7620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20"/>
          <p:cNvCxnSpPr/>
          <p:nvPr/>
        </p:nvCxnSpPr>
        <p:spPr>
          <a:xfrm rot="10800000">
            <a:off x="4495800" y="5334000"/>
            <a:ext cx="762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20"/>
          <p:cNvCxnSpPr/>
          <p:nvPr/>
        </p:nvCxnSpPr>
        <p:spPr>
          <a:xfrm flipH="1" rot="10800000">
            <a:off x="4343400" y="6172200"/>
            <a:ext cx="762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0"/>
          <p:cNvCxnSpPr/>
          <p:nvPr/>
        </p:nvCxnSpPr>
        <p:spPr>
          <a:xfrm rot="10800000">
            <a:off x="4572000" y="6172200"/>
            <a:ext cx="3048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20"/>
          <p:cNvCxnSpPr/>
          <p:nvPr/>
        </p:nvCxnSpPr>
        <p:spPr>
          <a:xfrm flipH="1" rot="10800000">
            <a:off x="5638800" y="5943600"/>
            <a:ext cx="762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20"/>
          <p:cNvCxnSpPr/>
          <p:nvPr/>
        </p:nvCxnSpPr>
        <p:spPr>
          <a:xfrm rot="10800000">
            <a:off x="5867400" y="6019800"/>
            <a:ext cx="2286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20"/>
          <p:cNvCxnSpPr/>
          <p:nvPr/>
        </p:nvCxnSpPr>
        <p:spPr>
          <a:xfrm rot="10800000">
            <a:off x="6248400" y="5105400"/>
            <a:ext cx="533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20"/>
          <p:cNvCxnSpPr/>
          <p:nvPr/>
        </p:nvCxnSpPr>
        <p:spPr>
          <a:xfrm flipH="1">
            <a:off x="6934200" y="5105400"/>
            <a:ext cx="152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20"/>
          <p:cNvCxnSpPr/>
          <p:nvPr/>
        </p:nvCxnSpPr>
        <p:spPr>
          <a:xfrm flipH="1">
            <a:off x="7010400" y="5334000"/>
            <a:ext cx="5334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20"/>
          <p:cNvCxnSpPr/>
          <p:nvPr/>
        </p:nvCxnSpPr>
        <p:spPr>
          <a:xfrm rot="10800000">
            <a:off x="7162800" y="5638800"/>
            <a:ext cx="457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20"/>
          <p:cNvCxnSpPr/>
          <p:nvPr/>
        </p:nvCxnSpPr>
        <p:spPr>
          <a:xfrm rot="10800000">
            <a:off x="7086600" y="5715000"/>
            <a:ext cx="3810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20"/>
          <p:cNvCxnSpPr/>
          <p:nvPr/>
        </p:nvCxnSpPr>
        <p:spPr>
          <a:xfrm rot="10800000">
            <a:off x="6934200" y="57150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20"/>
          <p:cNvCxnSpPr/>
          <p:nvPr/>
        </p:nvCxnSpPr>
        <p:spPr>
          <a:xfrm flipH="1">
            <a:off x="6248400" y="3505200"/>
            <a:ext cx="838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20"/>
          <p:cNvCxnSpPr/>
          <p:nvPr/>
        </p:nvCxnSpPr>
        <p:spPr>
          <a:xfrm flipH="1">
            <a:off x="7391400" y="3124200"/>
            <a:ext cx="1524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20"/>
          <p:cNvCxnSpPr/>
          <p:nvPr/>
        </p:nvCxnSpPr>
        <p:spPr>
          <a:xfrm rot="10800000">
            <a:off x="7543800" y="3429000"/>
            <a:ext cx="228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0"/>
          <p:cNvCxnSpPr/>
          <p:nvPr/>
        </p:nvCxnSpPr>
        <p:spPr>
          <a:xfrm flipH="1" rot="10800000">
            <a:off x="5867400" y="5105400"/>
            <a:ext cx="1524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763" y="3810000"/>
            <a:ext cx="350837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7600" y="3962400"/>
            <a:ext cx="533400" cy="16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0"/>
          <p:cNvCxnSpPr/>
          <p:nvPr/>
        </p:nvCxnSpPr>
        <p:spPr>
          <a:xfrm flipH="1">
            <a:off x="5410200" y="2971800"/>
            <a:ext cx="762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20"/>
          <p:cNvCxnSpPr/>
          <p:nvPr/>
        </p:nvCxnSpPr>
        <p:spPr>
          <a:xfrm flipH="1">
            <a:off x="6172200" y="3124200"/>
            <a:ext cx="762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20"/>
          <p:cNvCxnSpPr/>
          <p:nvPr/>
        </p:nvCxnSpPr>
        <p:spPr>
          <a:xfrm>
            <a:off x="5410200" y="3505200"/>
            <a:ext cx="609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20"/>
          <p:cNvCxnSpPr/>
          <p:nvPr/>
        </p:nvCxnSpPr>
        <p:spPr>
          <a:xfrm>
            <a:off x="6096000" y="4191000"/>
            <a:ext cx="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20"/>
          <p:cNvCxnSpPr/>
          <p:nvPr/>
        </p:nvCxnSpPr>
        <p:spPr>
          <a:xfrm flipH="1">
            <a:off x="5410200" y="4114800"/>
            <a:ext cx="5334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20"/>
          <p:cNvCxnSpPr/>
          <p:nvPr/>
        </p:nvCxnSpPr>
        <p:spPr>
          <a:xfrm rot="10800000">
            <a:off x="5486400" y="4800600"/>
            <a:ext cx="457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20"/>
          <p:cNvCxnSpPr/>
          <p:nvPr/>
        </p:nvCxnSpPr>
        <p:spPr>
          <a:xfrm rot="10800000">
            <a:off x="4876800" y="41148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0"/>
          <p:cNvCxnSpPr/>
          <p:nvPr/>
        </p:nvCxnSpPr>
        <p:spPr>
          <a:xfrm flipH="1">
            <a:off x="4724400" y="3429000"/>
            <a:ext cx="4572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0"/>
          <p:cNvCxnSpPr/>
          <p:nvPr/>
        </p:nvCxnSpPr>
        <p:spPr>
          <a:xfrm rot="10800000">
            <a:off x="4648200" y="2590800"/>
            <a:ext cx="5334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20"/>
          <p:cNvCxnSpPr/>
          <p:nvPr/>
        </p:nvCxnSpPr>
        <p:spPr>
          <a:xfrm flipH="1">
            <a:off x="4495800" y="4191000"/>
            <a:ext cx="30480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20"/>
          <p:cNvCxnSpPr/>
          <p:nvPr/>
        </p:nvCxnSpPr>
        <p:spPr>
          <a:xfrm rot="10800000">
            <a:off x="4038600" y="3352800"/>
            <a:ext cx="5334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20"/>
          <p:cNvCxnSpPr/>
          <p:nvPr/>
        </p:nvCxnSpPr>
        <p:spPr>
          <a:xfrm flipH="1">
            <a:off x="3962400" y="2743200"/>
            <a:ext cx="381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20"/>
          <p:cNvCxnSpPr/>
          <p:nvPr/>
        </p:nvCxnSpPr>
        <p:spPr>
          <a:xfrm flipH="1" rot="10800000">
            <a:off x="3733800" y="3581400"/>
            <a:ext cx="1524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0"/>
          <p:cNvCxnSpPr/>
          <p:nvPr/>
        </p:nvCxnSpPr>
        <p:spPr>
          <a:xfrm flipH="1">
            <a:off x="3657600" y="4648200"/>
            <a:ext cx="76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20"/>
          <p:cNvCxnSpPr/>
          <p:nvPr/>
        </p:nvCxnSpPr>
        <p:spPr>
          <a:xfrm>
            <a:off x="3886200" y="4648200"/>
            <a:ext cx="457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20"/>
          <p:cNvCxnSpPr/>
          <p:nvPr/>
        </p:nvCxnSpPr>
        <p:spPr>
          <a:xfrm flipH="1" rot="10800000">
            <a:off x="3886200" y="4191000"/>
            <a:ext cx="6858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20"/>
          <p:cNvCxnSpPr/>
          <p:nvPr/>
        </p:nvCxnSpPr>
        <p:spPr>
          <a:xfrm flipH="1" rot="10800000">
            <a:off x="3200400" y="3352800"/>
            <a:ext cx="5334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3962400" y="4495800"/>
            <a:ext cx="11430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20"/>
          <p:cNvCxnSpPr/>
          <p:nvPr/>
        </p:nvCxnSpPr>
        <p:spPr>
          <a:xfrm rot="10800000">
            <a:off x="3352800" y="2819400"/>
            <a:ext cx="381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20"/>
          <p:cNvCxnSpPr/>
          <p:nvPr/>
        </p:nvCxnSpPr>
        <p:spPr>
          <a:xfrm flipH="1">
            <a:off x="2590800" y="4038600"/>
            <a:ext cx="304800" cy="7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20"/>
          <p:cNvCxnSpPr/>
          <p:nvPr/>
        </p:nvCxnSpPr>
        <p:spPr>
          <a:xfrm>
            <a:off x="3200400" y="4114800"/>
            <a:ext cx="3810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5" name="Google Shape;22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9475" y="37338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400" y="44958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600" y="31242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3400" y="24384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38100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7200" y="49530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3800" y="31242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0" y="26670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81400" y="41910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9000" y="49530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1475" y="37338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38862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2667000"/>
            <a:ext cx="3651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3600" y="4724400"/>
            <a:ext cx="36512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0"/>
          <p:cNvCxnSpPr/>
          <p:nvPr/>
        </p:nvCxnSpPr>
        <p:spPr>
          <a:xfrm>
            <a:off x="2438400" y="4343400"/>
            <a:ext cx="99060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20"/>
          <p:cNvCxnSpPr/>
          <p:nvPr/>
        </p:nvCxnSpPr>
        <p:spPr>
          <a:xfrm rot="10800000">
            <a:off x="6324600" y="4038600"/>
            <a:ext cx="1143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20"/>
          <p:cNvCxnSpPr/>
          <p:nvPr/>
        </p:nvCxnSpPr>
        <p:spPr>
          <a:xfrm>
            <a:off x="8001000" y="403860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2" name="Google Shape;2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55626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58674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60198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56388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38862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4937125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30480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22098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24384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2133600"/>
            <a:ext cx="53340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600" y="3352800"/>
            <a:ext cx="533400" cy="16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20"/>
          <p:cNvCxnSpPr/>
          <p:nvPr/>
        </p:nvCxnSpPr>
        <p:spPr>
          <a:xfrm>
            <a:off x="1066800" y="2743200"/>
            <a:ext cx="381000" cy="22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20"/>
          <p:cNvCxnSpPr/>
          <p:nvPr/>
        </p:nvCxnSpPr>
        <p:spPr>
          <a:xfrm flipH="1" rot="10800000">
            <a:off x="1219200" y="4114800"/>
            <a:ext cx="304800" cy="30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p20"/>
          <p:cNvCxnSpPr/>
          <p:nvPr/>
        </p:nvCxnSpPr>
        <p:spPr>
          <a:xfrm flipH="1" rot="10800000">
            <a:off x="1371600" y="5105400"/>
            <a:ext cx="304800" cy="38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Google Shape;256;p20"/>
          <p:cNvCxnSpPr/>
          <p:nvPr/>
        </p:nvCxnSpPr>
        <p:spPr>
          <a:xfrm rot="10800000">
            <a:off x="4800600" y="6172200"/>
            <a:ext cx="228600" cy="22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20"/>
          <p:cNvCxnSpPr/>
          <p:nvPr/>
        </p:nvCxnSpPr>
        <p:spPr>
          <a:xfrm rot="10800000">
            <a:off x="7162800" y="5715000"/>
            <a:ext cx="304800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p20"/>
          <p:cNvCxnSpPr/>
          <p:nvPr/>
        </p:nvCxnSpPr>
        <p:spPr>
          <a:xfrm flipH="1">
            <a:off x="7162800" y="5410200"/>
            <a:ext cx="304800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20"/>
          <p:cNvCxnSpPr/>
          <p:nvPr/>
        </p:nvCxnSpPr>
        <p:spPr>
          <a:xfrm flipH="1">
            <a:off x="7162800" y="3048000"/>
            <a:ext cx="152400" cy="30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20"/>
          <p:cNvCxnSpPr/>
          <p:nvPr/>
        </p:nvCxnSpPr>
        <p:spPr>
          <a:xfrm flipH="1">
            <a:off x="7696200" y="2209800"/>
            <a:ext cx="381000" cy="22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20"/>
          <p:cNvCxnSpPr/>
          <p:nvPr/>
        </p:nvCxnSpPr>
        <p:spPr>
          <a:xfrm flipH="1" rot="10800000">
            <a:off x="1752600" y="2895600"/>
            <a:ext cx="1219200" cy="7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20"/>
          <p:cNvCxnSpPr/>
          <p:nvPr/>
        </p:nvCxnSpPr>
        <p:spPr>
          <a:xfrm>
            <a:off x="1752600" y="3886200"/>
            <a:ext cx="457200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p20"/>
          <p:cNvCxnSpPr/>
          <p:nvPr/>
        </p:nvCxnSpPr>
        <p:spPr>
          <a:xfrm flipH="1" rot="10800000">
            <a:off x="1981200" y="4419600"/>
            <a:ext cx="228600" cy="38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" name="Google Shape;264;p20"/>
          <p:cNvCxnSpPr/>
          <p:nvPr/>
        </p:nvCxnSpPr>
        <p:spPr>
          <a:xfrm rot="10800000">
            <a:off x="4572000" y="5486400"/>
            <a:ext cx="76200" cy="45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" name="Google Shape;265;p20"/>
          <p:cNvCxnSpPr/>
          <p:nvPr/>
        </p:nvCxnSpPr>
        <p:spPr>
          <a:xfrm rot="10800000">
            <a:off x="6248400" y="5257800"/>
            <a:ext cx="381000" cy="38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p20"/>
          <p:cNvCxnSpPr/>
          <p:nvPr/>
        </p:nvCxnSpPr>
        <p:spPr>
          <a:xfrm flipH="1">
            <a:off x="6400800" y="3429000"/>
            <a:ext cx="533400" cy="22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" name="Google Shape;267;p20"/>
          <p:cNvCxnSpPr/>
          <p:nvPr/>
        </p:nvCxnSpPr>
        <p:spPr>
          <a:xfrm flipH="1">
            <a:off x="6553200" y="2514600"/>
            <a:ext cx="533400" cy="22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" name="Google Shape;268;p20"/>
          <p:cNvCxnSpPr/>
          <p:nvPr/>
        </p:nvCxnSpPr>
        <p:spPr>
          <a:xfrm>
            <a:off x="3505200" y="2819400"/>
            <a:ext cx="228600" cy="30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p20"/>
          <p:cNvCxnSpPr/>
          <p:nvPr/>
        </p:nvCxnSpPr>
        <p:spPr>
          <a:xfrm flipH="1" rot="10800000">
            <a:off x="2514600" y="3962400"/>
            <a:ext cx="381000" cy="76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" name="Google Shape;270;p20"/>
          <p:cNvCxnSpPr/>
          <p:nvPr/>
        </p:nvCxnSpPr>
        <p:spPr>
          <a:xfrm flipH="1" rot="10800000">
            <a:off x="4648200" y="4343400"/>
            <a:ext cx="22860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" name="Google Shape;271;p20"/>
          <p:cNvCxnSpPr/>
          <p:nvPr/>
        </p:nvCxnSpPr>
        <p:spPr>
          <a:xfrm flipH="1" rot="10800000">
            <a:off x="3352800" y="3505200"/>
            <a:ext cx="381000" cy="38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20"/>
          <p:cNvCxnSpPr/>
          <p:nvPr/>
        </p:nvCxnSpPr>
        <p:spPr>
          <a:xfrm>
            <a:off x="4114800" y="3200400"/>
            <a:ext cx="533400" cy="5334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p20"/>
          <p:cNvCxnSpPr/>
          <p:nvPr/>
        </p:nvCxnSpPr>
        <p:spPr>
          <a:xfrm>
            <a:off x="5029200" y="4038600"/>
            <a:ext cx="533400" cy="53340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p20"/>
          <p:cNvCxnSpPr/>
          <p:nvPr/>
        </p:nvCxnSpPr>
        <p:spPr>
          <a:xfrm flipH="1" rot="10800000">
            <a:off x="5486400" y="3962400"/>
            <a:ext cx="457200" cy="45720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" name="Google Shape;275;p20"/>
          <p:cNvCxnSpPr/>
          <p:nvPr/>
        </p:nvCxnSpPr>
        <p:spPr>
          <a:xfrm rot="10800000">
            <a:off x="5943600" y="4191000"/>
            <a:ext cx="0" cy="457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6" name="Google Shape;276;p20"/>
          <p:cNvCxnSpPr/>
          <p:nvPr/>
        </p:nvCxnSpPr>
        <p:spPr>
          <a:xfrm>
            <a:off x="6096000" y="3200400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p20"/>
          <p:cNvCxnSpPr/>
          <p:nvPr/>
        </p:nvCxnSpPr>
        <p:spPr>
          <a:xfrm>
            <a:off x="6400800" y="3886200"/>
            <a:ext cx="2133600" cy="0"/>
          </a:xfrm>
          <a:prstGeom prst="straightConnector1">
            <a:avLst/>
          </a:prstGeom>
          <a:noFill/>
          <a:ln cap="flat" cmpd="sng" w="304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" name="Google Shape;278;p20"/>
          <p:cNvSpPr/>
          <p:nvPr/>
        </p:nvSpPr>
        <p:spPr>
          <a:xfrm>
            <a:off x="1981200" y="15240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1295400" y="1600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1219200" y="1981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1371600" y="2514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762000" y="2667000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762000" y="3124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762000" y="3505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838200" y="4495800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838200" y="4038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838200" y="5181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1219200" y="5638800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1752600" y="5638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2590800" y="6019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3124200" y="60960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4191000" y="6400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4800600" y="6400800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5562600" y="6400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6019800" y="6400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6858000" y="6172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7391400" y="5867400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7620000" y="57150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7543800" y="5181600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7010400" y="4876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7467600" y="2946400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7772400" y="3276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077200" y="26670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8153400" y="2133600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7543800" y="1752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5715000" y="1600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4876800" y="16764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Denial of Service and Asymmetry</a:t>
            </a:r>
            <a:endParaRPr/>
          </a:p>
        </p:txBody>
      </p:sp>
      <p:sp>
        <p:nvSpPr>
          <p:cNvPr id="313" name="Google Shape;31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Sometimes generating a request is cheaper than formulating a response </a:t>
            </a:r>
            <a:endParaRPr sz="2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sending a bogus packet is cheaper than decrypting this packet and checking that it’s bogus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sending a request to a Web application is cheaper than generating a response via DB lookup</a:t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One attack machine can generate a lot of requests, and effectively multiply its power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Not always possible to achieve this asymmetry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This is called </a:t>
            </a:r>
            <a:r>
              <a:rPr lang="en-US" sz="2800">
                <a:solidFill>
                  <a:srgbClr val="0000CC"/>
                </a:solidFill>
              </a:rPr>
              <a:t>amplification effect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Denial of Service and IP Spoofing</a:t>
            </a:r>
            <a:endParaRPr/>
          </a:p>
        </p:txBody>
      </p:sp>
      <p:sp>
        <p:nvSpPr>
          <p:cNvPr id="319" name="Google Shape;31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Attacker can put a fake address in source IP field of the packets (</a:t>
            </a:r>
            <a:r>
              <a:rPr lang="en-US" sz="2800">
                <a:solidFill>
                  <a:srgbClr val="0000FF"/>
                </a:solidFill>
              </a:rPr>
              <a:t>IP spoofing</a:t>
            </a:r>
            <a:r>
              <a:rPr lang="en-US" sz="2800"/>
              <a:t>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Make packets appear to come from many sources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Make packets appear to come from a few select sources (and blame the attack on them)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Make packets appear to come one select source</a:t>
            </a:r>
            <a:endParaRPr sz="24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Reflector Attack</a:t>
            </a:r>
            <a:endParaRPr/>
          </a:p>
        </p:txBody>
      </p:sp>
      <p:sp>
        <p:nvSpPr>
          <p:cNvPr id="325" name="Google Shape;325;p23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Generate service requests to public servers spoofing the victim’s IP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Servers reply back to the victim overwhelming 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E.g., send DNS requests to DNS servers, they reply back to the victim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Usually requests use UDP and ICMP traffic 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Often takes advantage of </a:t>
            </a:r>
            <a:r>
              <a:rPr lang="en-US" sz="2800">
                <a:solidFill>
                  <a:srgbClr val="0000FF"/>
                </a:solidFill>
              </a:rPr>
              <a:t>amplification effect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One service request leads to a huge reply or many replies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DNSSEC replies can be 200x larger than requests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Sending a ping packet to a broadcast address may lead to 253 replies back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