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D8795EA-5A11-46E1-88CA-DB3C1CEFD180}">
  <a:tblStyle styleId="{4D8795EA-5A11-46E1-88CA-DB3C1CEFD18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  <a:tblStyle styleId="{33C60F4D-4201-4CEC-A24B-102DA9FD3559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339850" y="914400"/>
            <a:ext cx="4181475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1046163" y="4352925"/>
            <a:ext cx="477043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925" lIns="81850" spcFirstLastPara="1" rIns="81850" wrap="square" tIns="4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February 15, 209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2" name="Google Shape;19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5" name="Google Shape;21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0" name="Google Shape;24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7" name="Google Shape;2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16:notes"/>
          <p:cNvSpPr/>
          <p:nvPr>
            <p:ph idx="2" type="sldImg"/>
          </p:nvPr>
        </p:nvSpPr>
        <p:spPr>
          <a:xfrm>
            <a:off x="1146175" y="688975"/>
            <a:ext cx="4565650" cy="3424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4" name="Google Shape;254;p16:notes"/>
          <p:cNvSpPr txBox="1"/>
          <p:nvPr>
            <p:ph idx="1" type="body"/>
          </p:nvPr>
        </p:nvSpPr>
        <p:spPr>
          <a:xfrm>
            <a:off x="912813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75" lIns="96575" spcFirstLastPara="1" rIns="96575" wrap="square" tIns="48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17:notes"/>
          <p:cNvSpPr/>
          <p:nvPr>
            <p:ph idx="2" type="sldImg"/>
          </p:nvPr>
        </p:nvSpPr>
        <p:spPr>
          <a:xfrm>
            <a:off x="1146175" y="688975"/>
            <a:ext cx="4565650" cy="3424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1" name="Google Shape;261;p17:notes"/>
          <p:cNvSpPr txBox="1"/>
          <p:nvPr>
            <p:ph idx="1" type="body"/>
          </p:nvPr>
        </p:nvSpPr>
        <p:spPr>
          <a:xfrm>
            <a:off x="912813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75" lIns="96575" spcFirstLastPara="1" rIns="96575" wrap="square" tIns="48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8" name="Google Shape;268;p19:notes"/>
          <p:cNvSpPr/>
          <p:nvPr>
            <p:ph idx="2" type="sldImg"/>
          </p:nvPr>
        </p:nvSpPr>
        <p:spPr>
          <a:xfrm>
            <a:off x="1150938" y="69215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9:notes"/>
          <p:cNvSpPr txBox="1"/>
          <p:nvPr>
            <p:ph idx="1" type="body"/>
          </p:nvPr>
        </p:nvSpPr>
        <p:spPr>
          <a:xfrm>
            <a:off x="684214" y="4342464"/>
            <a:ext cx="5564187" cy="4112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20:notes"/>
          <p:cNvSpPr/>
          <p:nvPr>
            <p:ph idx="2" type="sldImg"/>
          </p:nvPr>
        </p:nvSpPr>
        <p:spPr>
          <a:xfrm>
            <a:off x="1150938" y="69215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20:notes"/>
          <p:cNvSpPr txBox="1"/>
          <p:nvPr>
            <p:ph idx="1" type="body"/>
          </p:nvPr>
        </p:nvSpPr>
        <p:spPr>
          <a:xfrm>
            <a:off x="684214" y="4342464"/>
            <a:ext cx="5564187" cy="4112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6175" y="688975"/>
            <a:ext cx="4565650" cy="3424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912813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75" lIns="96575" spcFirstLastPara="1" rIns="96575" wrap="square" tIns="48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2" name="Google Shape;282;p21:notes"/>
          <p:cNvSpPr/>
          <p:nvPr>
            <p:ph idx="2" type="sldImg"/>
          </p:nvPr>
        </p:nvSpPr>
        <p:spPr>
          <a:xfrm>
            <a:off x="1150938" y="69215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1:notes"/>
          <p:cNvSpPr txBox="1"/>
          <p:nvPr>
            <p:ph idx="1" type="body"/>
          </p:nvPr>
        </p:nvSpPr>
        <p:spPr>
          <a:xfrm>
            <a:off x="684214" y="4342464"/>
            <a:ext cx="5564187" cy="4112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9" name="Google Shape;289;p22:notes"/>
          <p:cNvSpPr/>
          <p:nvPr>
            <p:ph idx="2" type="sldImg"/>
          </p:nvPr>
        </p:nvSpPr>
        <p:spPr>
          <a:xfrm>
            <a:off x="1150938" y="69215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22:notes"/>
          <p:cNvSpPr txBox="1"/>
          <p:nvPr>
            <p:ph idx="1" type="body"/>
          </p:nvPr>
        </p:nvSpPr>
        <p:spPr>
          <a:xfrm>
            <a:off x="684214" y="4342464"/>
            <a:ext cx="5564187" cy="4112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" name="Google Shape;297;p23:notes"/>
          <p:cNvSpPr/>
          <p:nvPr>
            <p:ph idx="2" type="sldImg"/>
          </p:nvPr>
        </p:nvSpPr>
        <p:spPr>
          <a:xfrm>
            <a:off x="1150938" y="69215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23:notes"/>
          <p:cNvSpPr txBox="1"/>
          <p:nvPr>
            <p:ph idx="1" type="body"/>
          </p:nvPr>
        </p:nvSpPr>
        <p:spPr>
          <a:xfrm>
            <a:off x="684214" y="4342464"/>
            <a:ext cx="5564187" cy="4112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5" name="Google Shape;305;p24:notes"/>
          <p:cNvSpPr/>
          <p:nvPr>
            <p:ph idx="2" type="sldImg"/>
          </p:nvPr>
        </p:nvSpPr>
        <p:spPr>
          <a:xfrm>
            <a:off x="1150938" y="69215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24:notes"/>
          <p:cNvSpPr txBox="1"/>
          <p:nvPr>
            <p:ph idx="1" type="body"/>
          </p:nvPr>
        </p:nvSpPr>
        <p:spPr>
          <a:xfrm>
            <a:off x="684214" y="4342464"/>
            <a:ext cx="5564187" cy="4112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3" name="Google Shape;313;p25:notes"/>
          <p:cNvSpPr/>
          <p:nvPr>
            <p:ph idx="2" type="sldImg"/>
          </p:nvPr>
        </p:nvSpPr>
        <p:spPr>
          <a:xfrm>
            <a:off x="1150938" y="69215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25:notes"/>
          <p:cNvSpPr txBox="1"/>
          <p:nvPr>
            <p:ph idx="1" type="body"/>
          </p:nvPr>
        </p:nvSpPr>
        <p:spPr>
          <a:xfrm>
            <a:off x="684214" y="4342464"/>
            <a:ext cx="5564187" cy="4112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0" name="Google Shape;320;p26:notes"/>
          <p:cNvSpPr/>
          <p:nvPr>
            <p:ph idx="2" type="sldImg"/>
          </p:nvPr>
        </p:nvSpPr>
        <p:spPr>
          <a:xfrm>
            <a:off x="1150938" y="69215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26:notes"/>
          <p:cNvSpPr txBox="1"/>
          <p:nvPr>
            <p:ph idx="1" type="body"/>
          </p:nvPr>
        </p:nvSpPr>
        <p:spPr>
          <a:xfrm>
            <a:off x="684214" y="4342464"/>
            <a:ext cx="5564187" cy="4112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7" name="Google Shape;327;p27:notes"/>
          <p:cNvSpPr/>
          <p:nvPr>
            <p:ph idx="2" type="sldImg"/>
          </p:nvPr>
        </p:nvSpPr>
        <p:spPr>
          <a:xfrm>
            <a:off x="1150938" y="69215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7:notes"/>
          <p:cNvSpPr txBox="1"/>
          <p:nvPr>
            <p:ph idx="1" type="body"/>
          </p:nvPr>
        </p:nvSpPr>
        <p:spPr>
          <a:xfrm>
            <a:off x="684214" y="4342464"/>
            <a:ext cx="5564187" cy="4112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4" name="Google Shape;334;p28:notes"/>
          <p:cNvSpPr/>
          <p:nvPr>
            <p:ph idx="2" type="sldImg"/>
          </p:nvPr>
        </p:nvSpPr>
        <p:spPr>
          <a:xfrm>
            <a:off x="1150938" y="69215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28:notes"/>
          <p:cNvSpPr txBox="1"/>
          <p:nvPr>
            <p:ph idx="1" type="body"/>
          </p:nvPr>
        </p:nvSpPr>
        <p:spPr>
          <a:xfrm>
            <a:off x="684214" y="4342464"/>
            <a:ext cx="5564187" cy="4112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1" name="Google Shape;341;p29:notes"/>
          <p:cNvSpPr/>
          <p:nvPr>
            <p:ph idx="2" type="sldImg"/>
          </p:nvPr>
        </p:nvSpPr>
        <p:spPr>
          <a:xfrm>
            <a:off x="1150938" y="69215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29:notes"/>
          <p:cNvSpPr txBox="1"/>
          <p:nvPr>
            <p:ph idx="1" type="body"/>
          </p:nvPr>
        </p:nvSpPr>
        <p:spPr>
          <a:xfrm>
            <a:off x="684214" y="4342464"/>
            <a:ext cx="5564187" cy="4112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0" name="Google Shape;350;p30:notes"/>
          <p:cNvSpPr/>
          <p:nvPr>
            <p:ph idx="2" type="sldImg"/>
          </p:nvPr>
        </p:nvSpPr>
        <p:spPr>
          <a:xfrm>
            <a:off x="1146175" y="688975"/>
            <a:ext cx="4565650" cy="3424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1" name="Google Shape;351;p30:notes"/>
          <p:cNvSpPr txBox="1"/>
          <p:nvPr>
            <p:ph idx="1" type="body"/>
          </p:nvPr>
        </p:nvSpPr>
        <p:spPr>
          <a:xfrm>
            <a:off x="912813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75" lIns="96575" spcFirstLastPara="1" rIns="96575" wrap="square" tIns="48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1046163" y="4352925"/>
            <a:ext cx="477043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1046163" y="4352925"/>
            <a:ext cx="477043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1046163" y="4352925"/>
            <a:ext cx="477043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1046163" y="4352925"/>
            <a:ext cx="477043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1046163" y="4352925"/>
            <a:ext cx="477043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1046163" y="4352925"/>
            <a:ext cx="477043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2 Content" type="txAndTwoObj">
  <p:cSld name="TEXT_AND_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3" type="body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usc.edu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425450" y="1795463"/>
            <a:ext cx="8431213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User Authentication and</a:t>
            </a:r>
            <a:br>
              <a:rPr lang="en-US"/>
            </a:br>
            <a:r>
              <a:rPr lang="en-US"/>
              <a:t>Access Control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457200" y="422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Public Key Authentication</a:t>
            </a:r>
            <a:endParaRPr/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457200" y="119746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Challenge-response protocol: 2 flavors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Server sends random number R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Client encrypts with private key, sends back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or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Server sends random number R, encrypted with public key of client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Client decrypts, sends back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668338" y="1086732"/>
            <a:ext cx="847566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User has one username and password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Logs into SSO identity provider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 provider establishes trust with other sites and vouches for the user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Advantages: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No need to remember multiple passwords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Lowers user effort for logging in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Disadvantages: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That one password opens access to many systems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User may unwittingly stay logged on to SSO</a:t>
            </a:r>
            <a:endParaRPr/>
          </a:p>
          <a:p>
            <a:pPr indent="-1333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88" name="Google Shape;188;p24"/>
          <p:cNvSpPr txBox="1"/>
          <p:nvPr>
            <p:ph type="title"/>
          </p:nvPr>
        </p:nvSpPr>
        <p:spPr>
          <a:xfrm>
            <a:off x="455613" y="287887"/>
            <a:ext cx="7772400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Single Sign-On</a:t>
            </a:r>
            <a:endParaRPr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668338" y="1133201"/>
            <a:ext cx="847566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Various systems share trust with one identity provider</a:t>
            </a:r>
            <a:endParaRPr sz="2200"/>
          </a:p>
          <a:p>
            <a:pPr indent="-2730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User accesses a desired system</a:t>
            </a:r>
            <a:endParaRPr sz="2200"/>
          </a:p>
          <a:p>
            <a:pPr indent="-2730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System redirects user to identity provider</a:t>
            </a:r>
            <a:endParaRPr sz="2200"/>
          </a:p>
          <a:p>
            <a:pPr indent="-2730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Identity provider requires log in if not logged in already</a:t>
            </a:r>
            <a:endParaRPr sz="2200"/>
          </a:p>
          <a:p>
            <a:pPr indent="-2730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Identity provider returns a token to the system, encrypted using a shared key</a:t>
            </a:r>
            <a:endParaRPr sz="2200"/>
          </a:p>
          <a:p>
            <a:pPr indent="-3048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Examples: Passport, OpenID, Facebook login, Google login</a:t>
            </a:r>
            <a:endParaRPr sz="2200"/>
          </a:p>
          <a:p>
            <a:pPr indent="-1333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200"/>
          </a:p>
        </p:txBody>
      </p:sp>
      <p:sp>
        <p:nvSpPr>
          <p:cNvPr id="195" name="Google Shape;195;p25"/>
          <p:cNvSpPr txBox="1"/>
          <p:nvPr>
            <p:ph type="title"/>
          </p:nvPr>
        </p:nvSpPr>
        <p:spPr>
          <a:xfrm>
            <a:off x="668338" y="303375"/>
            <a:ext cx="7772400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One Identity Provider</a:t>
            </a:r>
            <a:endParaRPr sz="3200"/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631" y="4604083"/>
            <a:ext cx="1190385" cy="119038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/>
          <p:nvPr/>
        </p:nvSpPr>
        <p:spPr>
          <a:xfrm>
            <a:off x="6549134" y="5558254"/>
            <a:ext cx="820888" cy="801771"/>
          </a:xfrm>
          <a:prstGeom prst="ellipse">
            <a:avLst/>
          </a:prstGeom>
          <a:solidFill>
            <a:srgbClr val="B7CCE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98;p25"/>
          <p:cNvCxnSpPr/>
          <p:nvPr/>
        </p:nvCxnSpPr>
        <p:spPr>
          <a:xfrm>
            <a:off x="5250588" y="5288125"/>
            <a:ext cx="1115169" cy="506343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9" name="Google Shape;199;p25"/>
          <p:cNvCxnSpPr/>
          <p:nvPr/>
        </p:nvCxnSpPr>
        <p:spPr>
          <a:xfrm>
            <a:off x="1252081" y="5099755"/>
            <a:ext cx="2911831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0" name="Google Shape;200;p25"/>
          <p:cNvCxnSpPr/>
          <p:nvPr/>
        </p:nvCxnSpPr>
        <p:spPr>
          <a:xfrm rot="10800000">
            <a:off x="1252081" y="5288125"/>
            <a:ext cx="5113677" cy="845738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1" name="Google Shape;201;p25"/>
          <p:cNvCxnSpPr/>
          <p:nvPr/>
        </p:nvCxnSpPr>
        <p:spPr>
          <a:xfrm rot="10800000">
            <a:off x="1252080" y="5514287"/>
            <a:ext cx="5113677" cy="845738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202" name="Google Shape;202;p25"/>
          <p:cNvCxnSpPr/>
          <p:nvPr/>
        </p:nvCxnSpPr>
        <p:spPr>
          <a:xfrm>
            <a:off x="5402988" y="5081770"/>
            <a:ext cx="1115169" cy="506343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203" name="Google Shape;203;p25"/>
          <p:cNvSpPr txBox="1"/>
          <p:nvPr/>
        </p:nvSpPr>
        <p:spPr>
          <a:xfrm>
            <a:off x="1333016" y="4604083"/>
            <a:ext cx="28007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protected system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4288843" y="5391581"/>
            <a:ext cx="12979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for auth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1252080" y="5637494"/>
            <a:ext cx="14071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3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for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info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5"/>
          <p:cNvSpPr txBox="1"/>
          <p:nvPr/>
        </p:nvSpPr>
        <p:spPr>
          <a:xfrm>
            <a:off x="2127106" y="5111548"/>
            <a:ext cx="19672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4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username/pass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5603075" y="4788749"/>
            <a:ext cx="32111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5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encrypted token w user info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5464940" y="5480880"/>
            <a:ext cx="4912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5"/>
          <p:cNvSpPr/>
          <p:nvPr/>
        </p:nvSpPr>
        <p:spPr>
          <a:xfrm>
            <a:off x="4336772" y="4604083"/>
            <a:ext cx="820888" cy="801771"/>
          </a:xfrm>
          <a:prstGeom prst="ellipse">
            <a:avLst/>
          </a:prstGeom>
          <a:solidFill>
            <a:srgbClr val="EAF1D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5"/>
          <p:cNvSpPr/>
          <p:nvPr/>
        </p:nvSpPr>
        <p:spPr>
          <a:xfrm>
            <a:off x="5739340" y="4036497"/>
            <a:ext cx="820888" cy="801771"/>
          </a:xfrm>
          <a:prstGeom prst="ellipse">
            <a:avLst/>
          </a:prstGeom>
          <a:solidFill>
            <a:srgbClr val="EAF1D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5"/>
          <p:cNvSpPr/>
          <p:nvPr/>
        </p:nvSpPr>
        <p:spPr>
          <a:xfrm>
            <a:off x="5956180" y="4050145"/>
            <a:ext cx="820888" cy="801771"/>
          </a:xfrm>
          <a:prstGeom prst="ellipse">
            <a:avLst/>
          </a:prstGeom>
          <a:solidFill>
            <a:srgbClr val="EAF1D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488801" y="879652"/>
            <a:ext cx="847566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Aka </a:t>
            </a:r>
            <a:r>
              <a:rPr i="1" lang="en-US" sz="2200"/>
              <a:t>federated</a:t>
            </a:r>
            <a:r>
              <a:rPr lang="en-US" sz="2200"/>
              <a:t> identity framework</a:t>
            </a:r>
            <a:endParaRPr sz="2200"/>
          </a:p>
          <a:p>
            <a:pPr indent="-3048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Various systems share trust with all identity providers</a:t>
            </a:r>
            <a:endParaRPr sz="2200"/>
          </a:p>
          <a:p>
            <a:pPr indent="-2730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User accesses a desired system</a:t>
            </a:r>
            <a:endParaRPr sz="2200"/>
          </a:p>
          <a:p>
            <a:pPr indent="-2730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System decides which identity provider (IdP) to use, redirects user to identity provider</a:t>
            </a:r>
            <a:endParaRPr sz="2200"/>
          </a:p>
          <a:p>
            <a:pPr indent="-2730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Identity provider requires log in if not logged in already</a:t>
            </a:r>
            <a:endParaRPr sz="2200"/>
          </a:p>
          <a:p>
            <a:pPr indent="-2730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Identity provider returns a token to the system, encrypted using a shared key</a:t>
            </a:r>
            <a:endParaRPr sz="2200"/>
          </a:p>
          <a:p>
            <a:pPr indent="-3048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Examples: Active Directory, Shibboleth</a:t>
            </a:r>
            <a:endParaRPr sz="2200"/>
          </a:p>
          <a:p>
            <a:pPr indent="-1333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200"/>
          </a:p>
        </p:txBody>
      </p:sp>
      <p:sp>
        <p:nvSpPr>
          <p:cNvPr id="218" name="Google Shape;218;p26"/>
          <p:cNvSpPr txBox="1"/>
          <p:nvPr>
            <p:ph type="title"/>
          </p:nvPr>
        </p:nvSpPr>
        <p:spPr>
          <a:xfrm>
            <a:off x="668338" y="241415"/>
            <a:ext cx="7772400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Multiple Identity Providers</a:t>
            </a:r>
            <a:br>
              <a:rPr lang="en-US"/>
            </a:br>
            <a:endParaRPr sz="3200"/>
          </a:p>
        </p:txBody>
      </p:sp>
      <p:pic>
        <p:nvPicPr>
          <p:cNvPr id="219" name="Google Shape;21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631" y="4604083"/>
            <a:ext cx="1190385" cy="119038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/>
          <p:nvPr/>
        </p:nvSpPr>
        <p:spPr>
          <a:xfrm>
            <a:off x="4336772" y="4604083"/>
            <a:ext cx="820888" cy="801771"/>
          </a:xfrm>
          <a:prstGeom prst="ellipse">
            <a:avLst/>
          </a:prstGeom>
          <a:solidFill>
            <a:srgbClr val="EAF1D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6"/>
          <p:cNvSpPr/>
          <p:nvPr/>
        </p:nvSpPr>
        <p:spPr>
          <a:xfrm>
            <a:off x="6549134" y="5558254"/>
            <a:ext cx="820888" cy="801771"/>
          </a:xfrm>
          <a:prstGeom prst="ellipse">
            <a:avLst/>
          </a:prstGeom>
          <a:solidFill>
            <a:srgbClr val="B7CCE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" name="Google Shape;222;p26"/>
          <p:cNvCxnSpPr/>
          <p:nvPr/>
        </p:nvCxnSpPr>
        <p:spPr>
          <a:xfrm>
            <a:off x="5250588" y="5288125"/>
            <a:ext cx="1115169" cy="506343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3" name="Google Shape;223;p26"/>
          <p:cNvCxnSpPr/>
          <p:nvPr/>
        </p:nvCxnSpPr>
        <p:spPr>
          <a:xfrm>
            <a:off x="1252081" y="5099755"/>
            <a:ext cx="2911831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4" name="Google Shape;224;p26"/>
          <p:cNvCxnSpPr/>
          <p:nvPr/>
        </p:nvCxnSpPr>
        <p:spPr>
          <a:xfrm rot="10800000">
            <a:off x="1050731" y="5558254"/>
            <a:ext cx="5113677" cy="845738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5" name="Google Shape;225;p26"/>
          <p:cNvCxnSpPr/>
          <p:nvPr/>
        </p:nvCxnSpPr>
        <p:spPr>
          <a:xfrm rot="10800000">
            <a:off x="1050730" y="5784416"/>
            <a:ext cx="5113677" cy="845738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226" name="Google Shape;226;p26"/>
          <p:cNvCxnSpPr/>
          <p:nvPr/>
        </p:nvCxnSpPr>
        <p:spPr>
          <a:xfrm>
            <a:off x="5402988" y="5081770"/>
            <a:ext cx="1115169" cy="506343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227" name="Google Shape;227;p26"/>
          <p:cNvSpPr txBox="1"/>
          <p:nvPr/>
        </p:nvSpPr>
        <p:spPr>
          <a:xfrm>
            <a:off x="1333016" y="4604083"/>
            <a:ext cx="28007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protected system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4288843" y="5391581"/>
            <a:ext cx="12979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IdP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for auth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942311" y="6032978"/>
            <a:ext cx="14071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3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for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info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6"/>
          <p:cNvSpPr txBox="1"/>
          <p:nvPr/>
        </p:nvSpPr>
        <p:spPr>
          <a:xfrm>
            <a:off x="1708917" y="5296214"/>
            <a:ext cx="19672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4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username/pass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6"/>
          <p:cNvSpPr txBox="1"/>
          <p:nvPr/>
        </p:nvSpPr>
        <p:spPr>
          <a:xfrm>
            <a:off x="5753328" y="4926882"/>
            <a:ext cx="32111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5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encrypted token w user info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6"/>
          <p:cNvSpPr txBox="1"/>
          <p:nvPr/>
        </p:nvSpPr>
        <p:spPr>
          <a:xfrm>
            <a:off x="5464940" y="5480880"/>
            <a:ext cx="4912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6"/>
          <p:cNvSpPr/>
          <p:nvPr/>
        </p:nvSpPr>
        <p:spPr>
          <a:xfrm>
            <a:off x="7863169" y="5552295"/>
            <a:ext cx="820888" cy="801771"/>
          </a:xfrm>
          <a:prstGeom prst="ellipse">
            <a:avLst/>
          </a:prstGeom>
          <a:solidFill>
            <a:srgbClr val="B7CCE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6"/>
          <p:cNvSpPr/>
          <p:nvPr/>
        </p:nvSpPr>
        <p:spPr>
          <a:xfrm>
            <a:off x="7646329" y="5588113"/>
            <a:ext cx="820888" cy="801771"/>
          </a:xfrm>
          <a:prstGeom prst="ellipse">
            <a:avLst/>
          </a:prstGeom>
          <a:solidFill>
            <a:srgbClr val="B7CCE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6"/>
          <p:cNvSpPr/>
          <p:nvPr/>
        </p:nvSpPr>
        <p:spPr>
          <a:xfrm>
            <a:off x="7235885" y="3972695"/>
            <a:ext cx="820888" cy="801771"/>
          </a:xfrm>
          <a:prstGeom prst="ellipse">
            <a:avLst/>
          </a:prstGeom>
          <a:solidFill>
            <a:srgbClr val="EAF1D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7452725" y="3986343"/>
            <a:ext cx="820888" cy="801771"/>
          </a:xfrm>
          <a:prstGeom prst="ellipse">
            <a:avLst/>
          </a:prstGeom>
          <a:solidFill>
            <a:srgbClr val="EAF1D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idx="1" type="body"/>
          </p:nvPr>
        </p:nvSpPr>
        <p:spPr>
          <a:xfrm>
            <a:off x="457200" y="958386"/>
            <a:ext cx="8229600" cy="488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Placed into browser cache by servers to store state about this particular user</a:t>
            </a:r>
            <a:endParaRPr sz="2000"/>
          </a:p>
          <a:p>
            <a:pPr indent="-317500" lvl="1" marL="598488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Contain any information that server wants to remember about the user as name/value pairs</a:t>
            </a:r>
            <a:endParaRPr sz="2000"/>
          </a:p>
          <a:p>
            <a:pPr indent="-317500" lvl="1" marL="598488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May contain expiration time</a:t>
            </a:r>
            <a:endParaRPr sz="2000"/>
          </a:p>
          <a:p>
            <a:pPr indent="-317500" lvl="1" marL="598488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May persist across browser instances</a:t>
            </a:r>
            <a:endParaRPr sz="2000"/>
          </a:p>
          <a:p>
            <a:pPr indent="-292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Returned to server in clear on new access</a:t>
            </a:r>
            <a:endParaRPr sz="2000"/>
          </a:p>
          <a:p>
            <a:pPr indent="-292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Only those cookies created for the server’s domain are sent to the server</a:t>
            </a:r>
            <a:endParaRPr sz="2000"/>
          </a:p>
          <a:p>
            <a:pPr indent="-31750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E.g., cookies for usc.edu will be returned to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www.usc.edu</a:t>
            </a:r>
            <a:endParaRPr sz="2000"/>
          </a:p>
          <a:p>
            <a:pPr indent="-31750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May not be created by this server</a:t>
            </a:r>
            <a:endParaRPr sz="2000"/>
          </a:p>
          <a:p>
            <a:pPr indent="-292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Usually used for persistent sign in, shopping cart, user preferences </a:t>
            </a:r>
            <a:endParaRPr sz="2000"/>
          </a:p>
        </p:txBody>
      </p:sp>
      <p:sp>
        <p:nvSpPr>
          <p:cNvPr id="243" name="Google Shape;243;p2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Cookie-based Authentication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idx="1" type="body"/>
          </p:nvPr>
        </p:nvSpPr>
        <p:spPr>
          <a:xfrm>
            <a:off x="457200" y="970173"/>
            <a:ext cx="8229600" cy="5649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User logs in using her username/pass</a:t>
            </a:r>
            <a:endParaRPr sz="2000"/>
          </a:p>
          <a:p>
            <a:pPr indent="-317500" lvl="1" marL="598488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Server sets a cookie with some info – ideally NOT including password, and resistant to replay</a:t>
            </a:r>
            <a:endParaRPr sz="2000"/>
          </a:p>
          <a:p>
            <a:pPr indent="-317500" lvl="1" marL="598488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For example: session ID encrypted with secret key</a:t>
            </a:r>
            <a:endParaRPr sz="2000"/>
          </a:p>
          <a:p>
            <a:pPr indent="-317500" lvl="1" marL="598488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Any future accesses return this info to the server who uses it for authentication (equivalent to user/pass)</a:t>
            </a:r>
            <a:endParaRPr sz="2000"/>
          </a:p>
          <a:p>
            <a:pPr indent="-317500" lvl="1" marL="598488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Once user signs out the cookie is deleted and the session closed at the server</a:t>
            </a:r>
            <a:endParaRPr sz="2000"/>
          </a:p>
          <a:p>
            <a:pPr indent="-292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Problems</a:t>
            </a:r>
            <a:endParaRPr sz="2000"/>
          </a:p>
          <a:p>
            <a:pPr indent="-317500" lvl="1" marL="598488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Cookies can be sniffed, remain on the browser because user did not sign out, be stolen by cross-site scripting or via DNS poisoning</a:t>
            </a:r>
            <a:endParaRPr sz="2000"/>
          </a:p>
          <a:p>
            <a:pPr indent="-292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Solutions: </a:t>
            </a:r>
            <a:endParaRPr sz="2000"/>
          </a:p>
          <a:p>
            <a:pPr indent="-317500" lvl="1" marL="598488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Send cookies over SSL, use timed cookies, secure code, bind cookies to IP address of the client, encrypt cookies …</a:t>
            </a:r>
            <a:endParaRPr sz="2000"/>
          </a:p>
        </p:txBody>
      </p:sp>
      <p:sp>
        <p:nvSpPr>
          <p:cNvPr id="250" name="Google Shape;250;p2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Cookie-based Authentication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idx="1" type="body"/>
          </p:nvPr>
        </p:nvSpPr>
        <p:spPr>
          <a:xfrm>
            <a:off x="381000" y="1104900"/>
            <a:ext cx="8534400" cy="501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Magnetic stripe cards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Store fixed information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Smart cards</a:t>
            </a:r>
            <a:endParaRPr sz="28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Store information and can perform some processing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Can respond to challenges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Yubi keys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Time-varying passwords</a:t>
            </a:r>
            <a:endParaRPr sz="28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Single-use passwords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Pseudo-random generation synchronized with the server, function of shared key and time </a:t>
            </a:r>
            <a:endParaRPr sz="2400"/>
          </a:p>
        </p:txBody>
      </p:sp>
      <p:sp>
        <p:nvSpPr>
          <p:cNvPr id="257" name="Google Shape;257;p29"/>
          <p:cNvSpPr txBox="1"/>
          <p:nvPr>
            <p:ph type="title"/>
          </p:nvPr>
        </p:nvSpPr>
        <p:spPr>
          <a:xfrm>
            <a:off x="381000" y="0"/>
            <a:ext cx="84582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Token-based Authentication</a:t>
            </a:r>
            <a:endParaRPr sz="4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>
            <p:ph idx="1" type="body"/>
          </p:nvPr>
        </p:nvSpPr>
        <p:spPr>
          <a:xfrm>
            <a:off x="381000" y="1161835"/>
            <a:ext cx="8534400" cy="501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Measures some physical attribute of the user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Static attribute</a:t>
            </a:r>
            <a:endParaRPr sz="2800"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Iris scan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Fingerprint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Picture</a:t>
            </a:r>
            <a:endParaRPr sz="2400"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Dynamic </a:t>
            </a:r>
            <a:br>
              <a:rPr lang="en-US" sz="2800"/>
            </a:br>
            <a:r>
              <a:rPr lang="en-US" sz="2800"/>
              <a:t>attribute</a:t>
            </a:r>
            <a:endParaRPr sz="2800"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Voice (could be challenge/response)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Heartbeat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Typing style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Making facial expressions (challenge/response)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Gait</a:t>
            </a:r>
            <a:endParaRPr sz="2400"/>
          </a:p>
        </p:txBody>
      </p:sp>
      <p:sp>
        <p:nvSpPr>
          <p:cNvPr id="264" name="Google Shape;264;p30"/>
          <p:cNvSpPr txBox="1"/>
          <p:nvPr>
            <p:ph type="title"/>
          </p:nvPr>
        </p:nvSpPr>
        <p:spPr>
          <a:xfrm>
            <a:off x="381000" y="16372"/>
            <a:ext cx="84582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Biometric Authentication</a:t>
            </a:r>
            <a:endParaRPr sz="4300"/>
          </a:p>
        </p:txBody>
      </p:sp>
      <p:pic>
        <p:nvPicPr>
          <p:cNvPr id="265" name="Google Shape;26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1600" y="1654343"/>
            <a:ext cx="5922400" cy="2105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idx="1" type="body"/>
          </p:nvPr>
        </p:nvSpPr>
        <p:spPr>
          <a:xfrm>
            <a:off x="457200" y="125943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Is principal P permitted to perform action A on object O?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Authorization system will provide yes/no answer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We assume that authentication has established identity of principal 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Example: P: username, A: read/write/exe, O: file</a:t>
            </a:r>
            <a:endParaRPr/>
          </a:p>
        </p:txBody>
      </p:sp>
      <p:sp>
        <p:nvSpPr>
          <p:cNvPr id="272" name="Google Shape;272;p3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Access Control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/>
          <p:nvPr>
            <p:ph idx="1" type="body"/>
          </p:nvPr>
        </p:nvSpPr>
        <p:spPr>
          <a:xfrm>
            <a:off x="457200" y="1600200"/>
            <a:ext cx="8229600" cy="5114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Discretionary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Mandatory </a:t>
            </a:r>
            <a:endParaRPr sz="2800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Role-based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Attribute-based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 system may deploy several of these access control schemes to satisfy different security needs</a:t>
            </a:r>
            <a:endParaRPr sz="2800"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79" name="Google Shape;27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Access Control Schemes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247815" y="1186788"/>
            <a:ext cx="8667585" cy="5578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Prove to a digital system who the user is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Once authentication is done, system can apply access control to decide what user can access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Ideally authentication proves</a:t>
            </a:r>
            <a:endParaRPr sz="28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Who you are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Practically this proof is done using</a:t>
            </a:r>
            <a:endParaRPr sz="28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Something you know (e.g., password)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Something you have (e.g., token)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Something about you </a:t>
            </a:r>
            <a:br>
              <a:rPr lang="en-US" sz="2400"/>
            </a:br>
            <a:r>
              <a:rPr lang="en-US" sz="2400"/>
              <a:t>(biometric - static feature or dynamic action)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Multifactor authentication – combination of approaches (e.g., password and SMS to the phone)</a:t>
            </a:r>
            <a:endParaRPr/>
          </a:p>
        </p:txBody>
      </p:sp>
      <p:sp>
        <p:nvSpPr>
          <p:cNvPr id="104" name="Google Shape;104;p15"/>
          <p:cNvSpPr txBox="1"/>
          <p:nvPr>
            <p:ph type="title"/>
          </p:nvPr>
        </p:nvSpPr>
        <p:spPr>
          <a:xfrm>
            <a:off x="381000" y="47351"/>
            <a:ext cx="84582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User Authentication</a:t>
            </a:r>
            <a:endParaRPr sz="4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/>
          <p:nvPr>
            <p:ph idx="1" type="body"/>
          </p:nvPr>
        </p:nvSpPr>
        <p:spPr>
          <a:xfrm>
            <a:off x="457200" y="1600200"/>
            <a:ext cx="8229600" cy="5114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Owners control access to objects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And can grant access to other principals</a:t>
            </a:r>
            <a:endParaRPr sz="2400"/>
          </a:p>
          <a:p>
            <a:pPr indent="-28575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Access permissions based on identity of subject/object</a:t>
            </a:r>
            <a:endParaRPr/>
          </a:p>
          <a:p>
            <a:pPr indent="-28575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E.g., access to health information or file system access</a:t>
            </a:r>
            <a:endParaRPr sz="2800"/>
          </a:p>
          <a:p>
            <a:pPr indent="0" lvl="0" marL="571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286" name="Google Shape;28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Discretionary Access Control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/>
          <p:nvPr>
            <p:ph idx="1" type="body"/>
          </p:nvPr>
        </p:nvSpPr>
        <p:spPr>
          <a:xfrm>
            <a:off x="622440" y="1432600"/>
            <a:ext cx="7975600" cy="4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Columns indexed by principal</a:t>
            </a:r>
            <a:endParaRPr/>
          </a:p>
          <a:p>
            <a:pPr indent="-28575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Rows indexed by objects</a:t>
            </a:r>
            <a:endParaRPr/>
          </a:p>
          <a:p>
            <a:pPr indent="-28575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Elements are arrays of permissions indexed by action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In practice, ACMs are abstract objects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Huge and sparse, and possibly distributed</a:t>
            </a:r>
            <a:endParaRPr sz="2400"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293" name="Google Shape;293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Access Control Matrix</a:t>
            </a:r>
            <a:endParaRPr/>
          </a:p>
        </p:txBody>
      </p:sp>
      <p:graphicFrame>
        <p:nvGraphicFramePr>
          <p:cNvPr id="294" name="Google Shape;294;p34"/>
          <p:cNvGraphicFramePr/>
          <p:nvPr/>
        </p:nvGraphicFramePr>
        <p:xfrm>
          <a:off x="445880" y="43795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{33C60F4D-4201-4CEC-A24B-102DA9FD3559}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File/User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Dick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Harry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Readme.txt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read, write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passwords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write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Term.exe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read, write, execute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Access Control Lists (ACLs)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For each object, list principals and actions permitted on that object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Corresponds to rows of ACM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Easy to see who has access to a given resource but hard to see what are all the resources a user can access</a:t>
            </a:r>
            <a:endParaRPr sz="2400"/>
          </a:p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Instantiations of ACMs</a:t>
            </a:r>
            <a:endParaRPr/>
          </a:p>
        </p:txBody>
      </p:sp>
      <p:graphicFrame>
        <p:nvGraphicFramePr>
          <p:cNvPr id="302" name="Google Shape;302;p35"/>
          <p:cNvGraphicFramePr/>
          <p:nvPr/>
        </p:nvGraphicFramePr>
        <p:xfrm>
          <a:off x="642255" y="44110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{33C60F4D-4201-4CEC-A24B-102DA9FD3559}</a:tableStyleId>
              </a:tblPr>
              <a:tblGrid>
                <a:gridCol w="2057400"/>
                <a:gridCol w="61722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File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Readme.txt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Tom: read, Dick: read, Harry: read, write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passwords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Harry: write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Term.exe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Tom: read, write, execute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Capabilities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For each principal, list objects and actions permitted for that principal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Corresponds to columns of ACM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Easy to see what a user can access, but hard to see who has access to a given resource</a:t>
            </a:r>
            <a:endParaRPr sz="24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 Unix file system is an example of…?</a:t>
            </a:r>
            <a:endParaRPr sz="2800"/>
          </a:p>
        </p:txBody>
      </p:sp>
      <p:sp>
        <p:nvSpPr>
          <p:cNvPr id="309" name="Google Shape;30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Instantiations of ACMs</a:t>
            </a:r>
            <a:endParaRPr/>
          </a:p>
        </p:txBody>
      </p:sp>
      <p:graphicFrame>
        <p:nvGraphicFramePr>
          <p:cNvPr id="310" name="Google Shape;310;p36"/>
          <p:cNvGraphicFramePr/>
          <p:nvPr/>
        </p:nvGraphicFramePr>
        <p:xfrm>
          <a:off x="457200" y="49020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{33C60F4D-4201-4CEC-A24B-102DA9FD3559}</a:tableStyleId>
              </a:tblPr>
              <a:tblGrid>
                <a:gridCol w="2057400"/>
                <a:gridCol w="61722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Readme.txt: read,</a:t>
                      </a:r>
                      <a:r>
                        <a:rPr lang="en-US" sz="1800"/>
                        <a:t> Term.exe: read, write, execute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Dick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Readme.txt: read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Harry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Readme.txt: read, write; passwords: write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7"/>
          <p:cNvSpPr txBox="1"/>
          <p:nvPr>
            <p:ph idx="1" type="body"/>
          </p:nvPr>
        </p:nvSpPr>
        <p:spPr>
          <a:xfrm>
            <a:off x="457200" y="1507260"/>
            <a:ext cx="8229600" cy="5114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Rules set by the system, cannot be overriden by owners</a:t>
            </a:r>
            <a:endParaRPr/>
          </a:p>
          <a:p>
            <a:pPr indent="-28575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Each object has a classification and each subject has a clearance (unclassified, classified, secret, top-secret)</a:t>
            </a:r>
            <a:endParaRPr/>
          </a:p>
          <a:p>
            <a:pPr indent="-28575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Rules speak about how to match categories and classifications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Access is granted on a match</a:t>
            </a:r>
            <a:endParaRPr/>
          </a:p>
        </p:txBody>
      </p:sp>
      <p:sp>
        <p:nvSpPr>
          <p:cNvPr id="317" name="Google Shape;317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Mandatory Access Control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"/>
          <p:cNvSpPr txBox="1"/>
          <p:nvPr>
            <p:ph idx="1" type="body"/>
          </p:nvPr>
        </p:nvSpPr>
        <p:spPr>
          <a:xfrm>
            <a:off x="455613" y="1168460"/>
            <a:ext cx="8475662" cy="454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Focuses on controlled access to classified information and on confidentiality</a:t>
            </a:r>
            <a:endParaRPr sz="1800"/>
          </a:p>
          <a:p>
            <a:pPr indent="-312738" lvl="1" marL="744538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No concern about integrity</a:t>
            </a:r>
            <a:endParaRPr sz="1800"/>
          </a:p>
          <a:p>
            <a:pPr indent="-312738" lvl="1" marL="744538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Subjects with higher clearance cannot reveal information to subjects with lower clearance</a:t>
            </a:r>
            <a:endParaRPr sz="1800"/>
          </a:p>
          <a:p>
            <a:pPr indent="-2794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The model is a formal state transition model of computer security policy </a:t>
            </a:r>
            <a:endParaRPr sz="1800"/>
          </a:p>
          <a:p>
            <a:pPr indent="-304800" lvl="1" marL="59893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Describes a set of access control rules which use security classification on objects and clearances for subjects</a:t>
            </a:r>
            <a:endParaRPr sz="1800"/>
          </a:p>
          <a:p>
            <a:pPr indent="0" lvl="1" marL="25603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lang="en-US" sz="1800">
                <a:solidFill>
                  <a:srgbClr val="0000FF"/>
                </a:solidFill>
              </a:rPr>
              <a:t>top secret &gt; secret &gt; confidential &gt; restricted &gt; unclassified</a:t>
            </a:r>
            <a:endParaRPr sz="1800">
              <a:solidFill>
                <a:srgbClr val="0000FF"/>
              </a:solidFill>
            </a:endParaRPr>
          </a:p>
          <a:p>
            <a:pPr indent="-2794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To determine if a subject can access an object</a:t>
            </a:r>
            <a:endParaRPr sz="1800"/>
          </a:p>
          <a:p>
            <a:pPr indent="-304800" lvl="1" marL="744538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Combine mandatory and discretionary AC (ACM)</a:t>
            </a:r>
            <a:endParaRPr sz="1800"/>
          </a:p>
          <a:p>
            <a:pPr indent="-304800" lvl="1" marL="744538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Compare object’s classification with subject’s clearance</a:t>
            </a:r>
            <a:endParaRPr sz="1800"/>
          </a:p>
          <a:p>
            <a:pPr indent="-3111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Allow access if ACM </a:t>
            </a:r>
            <a:r>
              <a:rPr lang="en-US" sz="1800" u="sng"/>
              <a:t>and</a:t>
            </a:r>
            <a:r>
              <a:rPr lang="en-US" sz="1800"/>
              <a:t> level check say it’s OK  </a:t>
            </a:r>
            <a:endParaRPr sz="1800"/>
          </a:p>
          <a:p>
            <a:pPr indent="-1968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800"/>
          </a:p>
        </p:txBody>
      </p:sp>
      <p:sp>
        <p:nvSpPr>
          <p:cNvPr id="324" name="Google Shape;324;p38"/>
          <p:cNvSpPr txBox="1"/>
          <p:nvPr>
            <p:ph type="title"/>
          </p:nvPr>
        </p:nvSpPr>
        <p:spPr>
          <a:xfrm>
            <a:off x="455613" y="295275"/>
            <a:ext cx="7772400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Bell-LaPadula Policy Model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"/>
          <p:cNvSpPr txBox="1"/>
          <p:nvPr>
            <p:ph idx="1" type="body"/>
          </p:nvPr>
        </p:nvSpPr>
        <p:spPr>
          <a:xfrm>
            <a:off x="368025" y="979236"/>
            <a:ext cx="8688387" cy="454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Actions: read, append, write (read+append), execute</a:t>
            </a:r>
            <a:endParaRPr sz="2400"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Mandatory access control rules: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 subject at a given clearance may not read an object at a higher classification (</a:t>
            </a:r>
            <a:r>
              <a:rPr b="1" lang="en-US" sz="2400"/>
              <a:t>no read-up</a:t>
            </a:r>
            <a:r>
              <a:rPr lang="en-US" sz="2400"/>
              <a:t>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 subject at a given clearance must not write to any object at a lower classification (</a:t>
            </a:r>
            <a:r>
              <a:rPr b="1" lang="en-US" sz="2400"/>
              <a:t>no write-down</a:t>
            </a:r>
            <a:r>
              <a:rPr lang="en-US" sz="2400"/>
              <a:t>)</a:t>
            </a:r>
            <a:endParaRPr sz="2400"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Append is allowed on objects of the same or higher classification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Write is allowed only on objects of the same classification</a:t>
            </a:r>
            <a:endParaRPr sz="2000"/>
          </a:p>
          <a:p>
            <a:pPr indent="-365125" lvl="0" marL="3651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Trusted subjects – the “no write-down” rule does not apply to them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Transfer info from high clearance to low clearance</a:t>
            </a:r>
            <a:endParaRPr/>
          </a:p>
          <a:p>
            <a:pPr indent="-228600" lvl="1" marL="598932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331" name="Google Shape;331;p39"/>
          <p:cNvSpPr txBox="1"/>
          <p:nvPr>
            <p:ph type="title"/>
          </p:nvPr>
        </p:nvSpPr>
        <p:spPr>
          <a:xfrm>
            <a:off x="455613" y="168275"/>
            <a:ext cx="7772400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Bell-LaPadula Policy Model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 txBox="1"/>
          <p:nvPr>
            <p:ph idx="1" type="body"/>
          </p:nvPr>
        </p:nvSpPr>
        <p:spPr>
          <a:xfrm>
            <a:off x="363538" y="1156596"/>
            <a:ext cx="8475662" cy="454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Ability to access objects depends on one’s role in the organization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 user can have many roles, and many users can have a given role</a:t>
            </a:r>
            <a:endParaRPr sz="2800"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Roles of a user can change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Restrictions may limit holding multiple roles simultaneously or within a session, or over longer periods.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Supports separation of roles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Maps to organization structure</a:t>
            </a:r>
            <a:endParaRPr/>
          </a:p>
        </p:txBody>
      </p:sp>
      <p:sp>
        <p:nvSpPr>
          <p:cNvPr id="338" name="Google Shape;338;p40"/>
          <p:cNvSpPr txBox="1"/>
          <p:nvPr/>
        </p:nvSpPr>
        <p:spPr>
          <a:xfrm>
            <a:off x="609600" y="88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Role-Based Access Control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1"/>
          <p:cNvSpPr txBox="1"/>
          <p:nvPr>
            <p:ph idx="1" type="body"/>
          </p:nvPr>
        </p:nvSpPr>
        <p:spPr>
          <a:xfrm>
            <a:off x="668338" y="1274910"/>
            <a:ext cx="8170862" cy="454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Ability to access objects depends on attributes assigned to user and object, and on environment attributes</a:t>
            </a:r>
            <a:endParaRPr sz="1800"/>
          </a:p>
          <a:p>
            <a:pPr indent="-2794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Attributes can have single value (clearance) or multiple values (project membership)</a:t>
            </a:r>
            <a:endParaRPr sz="1800"/>
          </a:p>
          <a:p>
            <a:pPr indent="-2794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Example: </a:t>
            </a:r>
            <a:endParaRPr sz="1800"/>
          </a:p>
          <a:p>
            <a:pPr indent="-30480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students can view their grades only during weekdays and for courses that they took less than 3 years ago</a:t>
            </a:r>
            <a:endParaRPr sz="1800"/>
          </a:p>
        </p:txBody>
      </p:sp>
      <p:sp>
        <p:nvSpPr>
          <p:cNvPr id="345" name="Google Shape;345;p41"/>
          <p:cNvSpPr txBox="1"/>
          <p:nvPr/>
        </p:nvSpPr>
        <p:spPr>
          <a:xfrm>
            <a:off x="609600" y="1017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Attribute-Based Access Control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1"/>
          <p:cNvSpPr txBox="1"/>
          <p:nvPr/>
        </p:nvSpPr>
        <p:spPr>
          <a:xfrm>
            <a:off x="2352842" y="80211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7" name="Google Shape;34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2858" y="3844221"/>
            <a:ext cx="4187692" cy="2610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2"/>
          <p:cNvSpPr txBox="1"/>
          <p:nvPr>
            <p:ph idx="1" type="body"/>
          </p:nvPr>
        </p:nvSpPr>
        <p:spPr>
          <a:xfrm>
            <a:off x="381000" y="1161835"/>
            <a:ext cx="8534400" cy="501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Tom has top secret clearance, Ella has secret and John has no clearance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There are three files: file-a has top secret classification, file-b is restricted and file-c is unclassified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ACM gives Tom read rights on file-a, file-b and file-c and write rights on file-a and file-c. Ella has read rights on file-a and file-c and no write rights. John has read rights on file-c and write rights on file-b.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Who can read file-a? Who can write file-a? </a:t>
            </a:r>
            <a:r>
              <a:rPr lang="en-US" sz="2400">
                <a:solidFill>
                  <a:srgbClr val="9900FF"/>
                </a:solidFill>
              </a:rPr>
              <a:t>R(T) W(T)</a:t>
            </a:r>
            <a:endParaRPr sz="2400"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Who can read file-b? Who can write file-b? </a:t>
            </a:r>
            <a:r>
              <a:rPr lang="en-US" sz="2400">
                <a:solidFill>
                  <a:srgbClr val="9900FF"/>
                </a:solidFill>
              </a:rPr>
              <a:t>R(T) W(J)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Who can read file-c? Who can write file-c? </a:t>
            </a:r>
            <a:r>
              <a:rPr lang="en-US" sz="2400">
                <a:solidFill>
                  <a:srgbClr val="9900FF"/>
                </a:solidFill>
              </a:rPr>
              <a:t>R(T,E,J) W(0)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354" name="Google Shape;354;p42"/>
          <p:cNvSpPr txBox="1"/>
          <p:nvPr>
            <p:ph type="title"/>
          </p:nvPr>
        </p:nvSpPr>
        <p:spPr>
          <a:xfrm>
            <a:off x="381000" y="16372"/>
            <a:ext cx="84582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Bell-LaPadula Exercise</a:t>
            </a:r>
            <a:endParaRPr sz="4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685800" y="37734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Password Authentication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352367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3688" lvl="0" marL="39211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User registers with a username and password</a:t>
            </a:r>
            <a:endParaRPr/>
          </a:p>
          <a:p>
            <a:pPr indent="-293688" lvl="1" marL="7921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</a:pPr>
            <a:r>
              <a:rPr lang="en-US" sz="2400"/>
              <a:t>This input is stored on the server	</a:t>
            </a:r>
            <a:endParaRPr sz="2400"/>
          </a:p>
          <a:p>
            <a:pPr indent="-293688" lvl="0" marL="392113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Alice inputs her password, server verifies this against list of passwords</a:t>
            </a:r>
            <a:endParaRPr/>
          </a:p>
          <a:p>
            <a:pPr indent="-293688" lvl="1" marL="7921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If there is a match, let user in</a:t>
            </a:r>
            <a:endParaRPr/>
          </a:p>
          <a:p>
            <a:pPr indent="-293688" lvl="1" marL="7921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Use user’s identity to establish roles </a:t>
            </a:r>
            <a:br>
              <a:rPr lang="en-US" sz="2400"/>
            </a:br>
            <a:r>
              <a:rPr lang="en-US" sz="2400"/>
              <a:t>(superuser, member of a group, etc)</a:t>
            </a:r>
            <a:endParaRPr/>
          </a:p>
          <a:p>
            <a:pPr indent="-293688" lvl="1" marL="7921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Use user’s identity for access control – what this user can and cannot do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685800" y="37734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One-Way Hashes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457200" y="1180734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8" lvl="0" marL="39211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Storing plaintext passwords on a server is bad</a:t>
            </a:r>
            <a:endParaRPr sz="2200"/>
          </a:p>
          <a:p>
            <a:pPr indent="-326707" lvl="1" marL="7921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If the server is compromised, the attacker learns everyone’s password</a:t>
            </a:r>
            <a:endParaRPr sz="2200"/>
          </a:p>
          <a:p>
            <a:pPr indent="-326707" lvl="1" marL="7921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The attacker can use this information on other servers in the organization or outside of it</a:t>
            </a:r>
            <a:endParaRPr sz="2200"/>
          </a:p>
          <a:p>
            <a:pPr indent="-255588" lvl="0" marL="392113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We can store username and hash of password</a:t>
            </a:r>
            <a:endParaRPr sz="2200"/>
          </a:p>
          <a:p>
            <a:pPr indent="-255588" lvl="0" marL="392113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Alice inputs her password, server hashes it and compares against list of password hashes</a:t>
            </a:r>
            <a:endParaRPr sz="2200"/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92" y="5019811"/>
            <a:ext cx="1190385" cy="11903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0" name="Google Shape;120;p17"/>
          <p:cNvGraphicFramePr/>
          <p:nvPr/>
        </p:nvGraphicFramePr>
        <p:xfrm>
          <a:off x="5188633" y="52135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{4D8795EA-5A11-46E1-88CA-DB3C1CEFD180}</a:tableStyleId>
              </a:tblPr>
              <a:tblGrid>
                <a:gridCol w="1365900"/>
                <a:gridCol w="13659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username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password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alice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f0034ab8c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21" name="Google Shape;121;p17"/>
          <p:cNvCxnSpPr/>
          <p:nvPr/>
        </p:nvCxnSpPr>
        <p:spPr>
          <a:xfrm>
            <a:off x="1084192" y="5697789"/>
            <a:ext cx="1115169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2" name="Google Shape;122;p17"/>
          <p:cNvCxnSpPr>
            <a:endCxn id="123" idx="1"/>
          </p:cNvCxnSpPr>
          <p:nvPr/>
        </p:nvCxnSpPr>
        <p:spPr>
          <a:xfrm>
            <a:off x="2421084" y="5963387"/>
            <a:ext cx="1510500" cy="534000"/>
          </a:xfrm>
          <a:prstGeom prst="bentConnector3">
            <a:avLst>
              <a:gd fmla="val 2834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4" name="Google Shape;124;p17"/>
          <p:cNvSpPr/>
          <p:nvPr/>
        </p:nvSpPr>
        <p:spPr>
          <a:xfrm>
            <a:off x="2199361" y="5480936"/>
            <a:ext cx="789912" cy="48254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1088975" y="5273162"/>
            <a:ext cx="964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alice123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p17"/>
          <p:cNvCxnSpPr>
            <a:endCxn id="123" idx="3"/>
          </p:cNvCxnSpPr>
          <p:nvPr/>
        </p:nvCxnSpPr>
        <p:spPr>
          <a:xfrm flipH="1">
            <a:off x="4486685" y="6256187"/>
            <a:ext cx="2095800" cy="241200"/>
          </a:xfrm>
          <a:prstGeom prst="bentConnector3">
            <a:avLst>
              <a:gd fmla="val 21176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3" name="Google Shape;123;p17"/>
          <p:cNvSpPr/>
          <p:nvPr/>
        </p:nvSpPr>
        <p:spPr>
          <a:xfrm>
            <a:off x="3931584" y="6256116"/>
            <a:ext cx="555101" cy="48254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2781101" y="6156540"/>
            <a:ext cx="11695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f0034ab8c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7321699" y="4755294"/>
            <a:ext cx="9028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685800" y="37734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Attacks on Password Auth.</a:t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457200" y="1352366"/>
            <a:ext cx="8305800" cy="5261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8" lvl="0" marL="3921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Char char="•"/>
            </a:pPr>
            <a:r>
              <a:rPr lang="en-US" sz="2200">
                <a:solidFill>
                  <a:srgbClr val="0000FF"/>
                </a:solidFill>
              </a:rPr>
              <a:t>Dictionary attack</a:t>
            </a:r>
            <a:r>
              <a:rPr lang="en-US" sz="2200"/>
              <a:t> – guessing passwords</a:t>
            </a:r>
            <a:endParaRPr sz="2200"/>
          </a:p>
          <a:p>
            <a:pPr indent="-326707" lvl="1" marL="79216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Offline: Guess any password on the server by comparing guesses to a list of precomputed hashes of popular pass.</a:t>
            </a:r>
            <a:endParaRPr sz="2200"/>
          </a:p>
          <a:p>
            <a:pPr indent="-326707" lvl="1" marL="79216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Online: Try to guess a specific user’s password by trying popular passwords</a:t>
            </a:r>
            <a:endParaRPr sz="2200"/>
          </a:p>
          <a:p>
            <a:pPr indent="-255588" lvl="0" marL="392113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Personal information attack </a:t>
            </a:r>
            <a:endParaRPr sz="2200"/>
          </a:p>
          <a:p>
            <a:pPr indent="-326707" lvl="1" marL="79216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Online: Try to guess a specific user’s password by using personal information about the user</a:t>
            </a:r>
            <a:endParaRPr sz="2200"/>
          </a:p>
          <a:p>
            <a:pPr indent="-255588" lvl="0" marL="392113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200"/>
              <a:buChar char="•"/>
            </a:pPr>
            <a:r>
              <a:rPr lang="en-US" sz="2200">
                <a:solidFill>
                  <a:srgbClr val="0000FF"/>
                </a:solidFill>
              </a:rPr>
              <a:t>Reuse attack</a:t>
            </a:r>
            <a:endParaRPr sz="2200"/>
          </a:p>
          <a:p>
            <a:pPr indent="-280988" lvl="1" marL="79216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Steal a password from one server, try it at other servers</a:t>
            </a:r>
            <a:endParaRPr sz="2200"/>
          </a:p>
          <a:p>
            <a:pPr indent="-255588" lvl="0" marL="392113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Sniff a password from the network</a:t>
            </a:r>
            <a:endParaRPr sz="2200"/>
          </a:p>
          <a:p>
            <a:pPr indent="-255588" lvl="0" marL="392113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Social engineering</a:t>
            </a:r>
            <a:endParaRPr sz="2200"/>
          </a:p>
          <a:p>
            <a:pPr indent="-187007" lvl="1" marL="79216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t/>
            </a:r>
            <a:endParaRPr sz="2200"/>
          </a:p>
          <a:p>
            <a:pPr indent="-151448" lvl="0" marL="392113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t/>
            </a:r>
            <a:endParaRPr sz="2200"/>
          </a:p>
          <a:p>
            <a:pPr indent="-187007" lvl="1" marL="79216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685800" y="37734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Salt</a:t>
            </a: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457200" y="1103284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8" lvl="0" marL="39211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To resist dictionary attacks we can use salt together with a password in hashing</a:t>
            </a:r>
            <a:endParaRPr sz="2200"/>
          </a:p>
          <a:p>
            <a:pPr indent="-326707" lvl="1" marL="7921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A random number assigned to each user separately</a:t>
            </a:r>
            <a:endParaRPr sz="2200"/>
          </a:p>
          <a:p>
            <a:pPr indent="-326707" lvl="1" marL="7921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Salt is stored in clear in the password table</a:t>
            </a:r>
            <a:endParaRPr sz="2200"/>
          </a:p>
          <a:p>
            <a:pPr indent="-255588" lvl="0" marL="392113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During authentication salt is combined with the password to produce hash value</a:t>
            </a:r>
            <a:endParaRPr sz="2200"/>
          </a:p>
          <a:p>
            <a:pPr indent="-255588" lvl="0" marL="392113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Salt makes offline dictionary attacks hard</a:t>
            </a:r>
            <a:endParaRPr sz="2200"/>
          </a:p>
          <a:p>
            <a:pPr indent="-280988" lvl="1" marL="7921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A slow hash function makes online attacks hard</a:t>
            </a:r>
            <a:endParaRPr sz="2200"/>
          </a:p>
        </p:txBody>
      </p:sp>
      <p:pic>
        <p:nvPicPr>
          <p:cNvPr id="143" name="Google Shape;14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631" y="4604083"/>
            <a:ext cx="1190385" cy="11903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4" name="Google Shape;144;p19"/>
          <p:cNvGraphicFramePr/>
          <p:nvPr/>
        </p:nvGraphicFramePr>
        <p:xfrm>
          <a:off x="5686915" y="51992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{4D8795EA-5A11-46E1-88CA-DB3C1CEFD180}</a:tableStyleId>
              </a:tblPr>
              <a:tblGrid>
                <a:gridCol w="1152350"/>
                <a:gridCol w="1493525"/>
                <a:gridCol w="8112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username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password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alice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8703a9bc1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2549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45" name="Google Shape;145;p19"/>
          <p:cNvCxnSpPr/>
          <p:nvPr/>
        </p:nvCxnSpPr>
        <p:spPr>
          <a:xfrm>
            <a:off x="1141331" y="5282061"/>
            <a:ext cx="1115169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6" name="Google Shape;146;p19"/>
          <p:cNvCxnSpPr>
            <a:stCxn id="147" idx="2"/>
            <a:endCxn id="148" idx="1"/>
          </p:cNvCxnSpPr>
          <p:nvPr/>
        </p:nvCxnSpPr>
        <p:spPr>
          <a:xfrm flipH="1" rot="-5400000">
            <a:off x="2820999" y="5386666"/>
            <a:ext cx="966300" cy="12549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7" name="Google Shape;147;p19"/>
          <p:cNvSpPr/>
          <p:nvPr/>
        </p:nvSpPr>
        <p:spPr>
          <a:xfrm>
            <a:off x="2281743" y="5048424"/>
            <a:ext cx="789912" cy="48254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1146114" y="4857434"/>
            <a:ext cx="964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alice123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19"/>
          <p:cNvCxnSpPr>
            <a:endCxn id="148" idx="3"/>
          </p:cNvCxnSpPr>
          <p:nvPr/>
        </p:nvCxnSpPr>
        <p:spPr>
          <a:xfrm flipH="1">
            <a:off x="4486685" y="6256187"/>
            <a:ext cx="2390100" cy="241200"/>
          </a:xfrm>
          <a:prstGeom prst="bentConnector3">
            <a:avLst>
              <a:gd fmla="val 61014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8" name="Google Shape;148;p19"/>
          <p:cNvSpPr/>
          <p:nvPr/>
        </p:nvSpPr>
        <p:spPr>
          <a:xfrm>
            <a:off x="3931584" y="6256116"/>
            <a:ext cx="555101" cy="48254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2781101" y="6156540"/>
            <a:ext cx="121608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8703a9bc1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7321699" y="4755294"/>
            <a:ext cx="9028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p19"/>
          <p:cNvCxnSpPr>
            <a:endCxn id="147" idx="3"/>
          </p:cNvCxnSpPr>
          <p:nvPr/>
        </p:nvCxnSpPr>
        <p:spPr>
          <a:xfrm rot="10800000">
            <a:off x="3071655" y="5289695"/>
            <a:ext cx="5555400" cy="499200"/>
          </a:xfrm>
          <a:prstGeom prst="bentConnector3">
            <a:avLst>
              <a:gd fmla="val 57528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4" name="Google Shape;154;p19"/>
          <p:cNvSpPr/>
          <p:nvPr/>
        </p:nvSpPr>
        <p:spPr>
          <a:xfrm>
            <a:off x="3278941" y="4862725"/>
            <a:ext cx="6526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2549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19"/>
          <p:cNvCxnSpPr/>
          <p:nvPr/>
        </p:nvCxnSpPr>
        <p:spPr>
          <a:xfrm rot="10800000">
            <a:off x="8627073" y="5788790"/>
            <a:ext cx="0" cy="26874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685800" y="37734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Password File Access Control</a:t>
            </a:r>
            <a:endParaRPr/>
          </a:p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457200" y="1103284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3688" lvl="0" marL="39211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On UNIX systems password table is stored in the file </a:t>
            </a:r>
            <a:br>
              <a:rPr lang="en-US" sz="2800"/>
            </a:br>
            <a:r>
              <a:rPr lang="en-US" sz="2800">
                <a:solidFill>
                  <a:srgbClr val="0000FF"/>
                </a:solidFill>
              </a:rPr>
              <a:t>/etc/shadow</a:t>
            </a:r>
            <a:r>
              <a:rPr lang="en-US" sz="2800"/>
              <a:t>, which is only accessible by superuser</a:t>
            </a:r>
            <a:endParaRPr sz="2800"/>
          </a:p>
          <a:p>
            <a:pPr indent="-293688" lvl="1" marL="7921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</a:pPr>
            <a:r>
              <a:rPr lang="en-US" sz="2400"/>
              <a:t>This makes it harder for attackers to steal passwords for offline attacks</a:t>
            </a:r>
            <a:endParaRPr/>
          </a:p>
          <a:p>
            <a:pPr indent="-293688" lvl="1" marL="7921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</a:pPr>
            <a:r>
              <a:rPr lang="en-US" sz="2400"/>
              <a:t>Applications that run as superuser may have vulnerabilities, and exploiting them can give the attacker superuser privileges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685800" y="53224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Lamport Hash</a:t>
            </a:r>
            <a:endParaRPr/>
          </a:p>
        </p:txBody>
      </p:sp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304800" y="1196223"/>
            <a:ext cx="8686800" cy="5510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8" lvl="0" marL="3921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Someone sniffing on the network can learn the password if it is transmitted in clear</a:t>
            </a:r>
            <a:endParaRPr sz="2200"/>
          </a:p>
          <a:p>
            <a:pPr indent="-280988" lvl="1" marL="79216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Encrypt communication</a:t>
            </a:r>
            <a:endParaRPr sz="2200"/>
          </a:p>
          <a:p>
            <a:pPr indent="-280988" lvl="1" marL="79216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If replay attacks are possible, someone can still steal passwords and reuse them</a:t>
            </a:r>
            <a:endParaRPr sz="2200"/>
          </a:p>
          <a:p>
            <a:pPr indent="-255588" lvl="0" marL="392113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200"/>
              <a:buChar char="•"/>
            </a:pPr>
            <a:r>
              <a:rPr lang="en-US" sz="2200">
                <a:solidFill>
                  <a:srgbClr val="0000FF"/>
                </a:solidFill>
              </a:rPr>
              <a:t>Lamport hash </a:t>
            </a:r>
            <a:r>
              <a:rPr lang="en-US" sz="2200"/>
              <a:t>or S-KEY – time-varying password</a:t>
            </a:r>
            <a:endParaRPr sz="2200"/>
          </a:p>
          <a:p>
            <a:pPr indent="-247650" lvl="1" marL="782638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To set-up the system, Alice enters random number </a:t>
            </a:r>
            <a:r>
              <a:rPr i="1" lang="en-US" sz="2200"/>
              <a:t>R</a:t>
            </a:r>
            <a:endParaRPr sz="2200"/>
          </a:p>
          <a:p>
            <a:pPr indent="-247650" lvl="1" marL="782638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Host calculates </a:t>
            </a:r>
            <a:br>
              <a:rPr lang="en-US" sz="2200"/>
            </a:br>
            <a:r>
              <a:rPr lang="en-US" sz="2200"/>
              <a:t>x</a:t>
            </a:r>
            <a:r>
              <a:rPr baseline="-25000" lang="en-US" sz="2200"/>
              <a:t>0=</a:t>
            </a:r>
            <a:r>
              <a:rPr i="1" lang="en-US" sz="2200"/>
              <a:t>h(R)</a:t>
            </a:r>
            <a:r>
              <a:rPr lang="en-US" sz="2200"/>
              <a:t>, x</a:t>
            </a:r>
            <a:r>
              <a:rPr baseline="-25000" lang="en-US" sz="2200"/>
              <a:t>1=</a:t>
            </a:r>
            <a:r>
              <a:rPr i="1" lang="en-US" sz="2200"/>
              <a:t>h(h(R))</a:t>
            </a:r>
            <a:r>
              <a:rPr lang="en-US" sz="2200"/>
              <a:t>, x</a:t>
            </a:r>
            <a:r>
              <a:rPr baseline="-25000" lang="en-US" sz="2200"/>
              <a:t>2=</a:t>
            </a:r>
            <a:r>
              <a:rPr i="1" lang="en-US" sz="2200"/>
              <a:t>h(h(h(R)))</a:t>
            </a:r>
            <a:r>
              <a:rPr lang="en-US" sz="2200"/>
              <a:t>,..., x</a:t>
            </a:r>
            <a:r>
              <a:rPr baseline="-25000" lang="en-US" sz="2200"/>
              <a:t>100</a:t>
            </a:r>
            <a:endParaRPr sz="2200"/>
          </a:p>
          <a:p>
            <a:pPr indent="-247650" lvl="1" marL="782638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Alice keeps this list, host sets her password to x</a:t>
            </a:r>
            <a:r>
              <a:rPr baseline="-25000" lang="en-US" sz="2200"/>
              <a:t>101</a:t>
            </a:r>
            <a:endParaRPr sz="2200"/>
          </a:p>
          <a:p>
            <a:pPr indent="-247650" lvl="1" marL="782638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Alice logs on with x</a:t>
            </a:r>
            <a:r>
              <a:rPr baseline="-25000" lang="en-US" sz="2200"/>
              <a:t>100</a:t>
            </a:r>
            <a:r>
              <a:rPr lang="en-US" sz="2200"/>
              <a:t>, host verifies </a:t>
            </a:r>
            <a:r>
              <a:rPr i="1" lang="en-US" sz="2200"/>
              <a:t>h(x</a:t>
            </a:r>
            <a:r>
              <a:rPr baseline="-25000" i="1" lang="en-US" sz="2200"/>
              <a:t>100</a:t>
            </a:r>
            <a:r>
              <a:rPr i="1" lang="en-US" sz="2200"/>
              <a:t>)=x</a:t>
            </a:r>
            <a:r>
              <a:rPr baseline="-25000" i="1" lang="en-US" sz="2200"/>
              <a:t>101</a:t>
            </a:r>
            <a:r>
              <a:rPr lang="en-US" sz="2200"/>
              <a:t>, resets password to x</a:t>
            </a:r>
            <a:r>
              <a:rPr baseline="-25000" lang="en-US" sz="2200"/>
              <a:t>100</a:t>
            </a:r>
            <a:endParaRPr sz="2200"/>
          </a:p>
          <a:p>
            <a:pPr indent="-247650" lvl="1" marL="782638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Next time Alice logs on with x</a:t>
            </a:r>
            <a:r>
              <a:rPr baseline="-25000" lang="en-US" sz="2200"/>
              <a:t>99</a:t>
            </a:r>
            <a:endParaRPr sz="2200"/>
          </a:p>
          <a:p>
            <a:pPr indent="-153669" lvl="1" marL="782638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None/>
            </a:pPr>
            <a:r>
              <a:t/>
            </a:r>
            <a:endParaRPr baseline="-25000"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457200" y="7326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Shared Key Authentication</a:t>
            </a:r>
            <a:endParaRPr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457200" y="1216268"/>
            <a:ext cx="8229600" cy="4909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Challenge-response protocol: 3 flavors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Server sends random number R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Client encrypts with shared key, sends back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or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Server sends random number R, encrypted with shared key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Client decrypts, sends back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or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Server sends random number R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Client decrypts, sends back R-1, encrypted with shared key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