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February 22, 2018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Privacy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Routing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General idea: bounce connection through a bunch of machines</a:t>
            </a:r>
            <a:endParaRPr sz="2400"/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Doesn’t protect privacy of who’s talking to whom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Everyone along way can see src &amp; dst</a:t>
            </a:r>
            <a:endParaRPr sz="2400"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63954" l="0" r="0" t="-3"/>
          <a:stretch/>
        </p:blipFill>
        <p:spPr>
          <a:xfrm>
            <a:off x="2217800" y="3512750"/>
            <a:ext cx="4457700" cy="103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5285100" y="4231500"/>
            <a:ext cx="1167600" cy="19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205300" y="4144050"/>
            <a:ext cx="1327200" cy="369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862300" y="5567250"/>
            <a:ext cx="7496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routing information = Can’t encrypt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along the path (routers and observers) can see who is talking to whom</a:t>
            </a:r>
            <a:endParaRPr/>
          </a:p>
        </p:txBody>
      </p:sp>
      <p:cxnSp>
        <p:nvCxnSpPr>
          <p:cNvPr id="167" name="Google Shape;167;p22"/>
          <p:cNvCxnSpPr/>
          <p:nvPr/>
        </p:nvCxnSpPr>
        <p:spPr>
          <a:xfrm flipH="1" rot="10800000">
            <a:off x="1760625" y="4652200"/>
            <a:ext cx="914400" cy="990600"/>
          </a:xfrm>
          <a:prstGeom prst="straightConnector1">
            <a:avLst/>
          </a:prstGeom>
          <a:noFill/>
          <a:ln cap="flat" cmpd="sng" w="38100">
            <a:solidFill>
              <a:srgbClr val="DD8047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routing saves us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router only knows about the last/next hop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Routes are hard to figure 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Change frequently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Chosen by the source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Onion part of Onion Routing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81000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Layers of encryption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63954" l="0" r="0" t="-4"/>
          <a:stretch/>
        </p:blipFill>
        <p:spPr>
          <a:xfrm>
            <a:off x="2667000" y="2971800"/>
            <a:ext cx="4457700" cy="103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5791200" y="3733800"/>
            <a:ext cx="1066800" cy="1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818765" y="3581400"/>
            <a:ext cx="11154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2362200" y="2667000"/>
            <a:ext cx="5029200" cy="19812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752600" y="2438400"/>
            <a:ext cx="6172200" cy="342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1219200" y="2209800"/>
            <a:ext cx="7239000" cy="4343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991050" y="4038600"/>
            <a:ext cx="1999500" cy="36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Last hop’s key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3801000" y="5177600"/>
            <a:ext cx="2189700" cy="369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Second hop’s key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991050" y="5987050"/>
            <a:ext cx="1652400" cy="3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First hop’s key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Routing Example: Tor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09800"/>
            <a:ext cx="1125807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381000" y="3048000"/>
            <a:ext cx="6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</p:txBody>
      </p:sp>
      <p:pic>
        <p:nvPicPr>
          <p:cNvPr descr="list.tiff"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2133600"/>
            <a:ext cx="933265" cy="11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5"/>
          <p:cNvCxnSpPr/>
          <p:nvPr/>
        </p:nvCxnSpPr>
        <p:spPr>
          <a:xfrm rot="10800000">
            <a:off x="1447800" y="2819400"/>
            <a:ext cx="5791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0" name="Google Shape;200;p25"/>
          <p:cNvSpPr txBox="1"/>
          <p:nvPr/>
        </p:nvSpPr>
        <p:spPr>
          <a:xfrm>
            <a:off x="7010400" y="3352800"/>
            <a:ext cx="135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 directory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685800" y="4724400"/>
            <a:ext cx="7934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list of Tor Routers from the publically known Tor directory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438400" y="3048000"/>
            <a:ext cx="4059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 Router IPs + public key for each router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152400" y="3852850"/>
            <a:ext cx="1524000" cy="1143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381000" y="4005250"/>
            <a:ext cx="1143000" cy="838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Routing Example: Tor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09800"/>
            <a:ext cx="1125807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381000" y="3048000"/>
            <a:ext cx="7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667000" y="2590800"/>
            <a:ext cx="457200" cy="3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667000" y="3581400"/>
            <a:ext cx="457200" cy="381000"/>
          </a:xfrm>
          <a:prstGeom prst="rect">
            <a:avLst/>
          </a:prstGeom>
          <a:solidFill>
            <a:srgbClr val="968C8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2667000" y="4724400"/>
            <a:ext cx="457200" cy="381000"/>
          </a:xfrm>
          <a:prstGeom prst="rect">
            <a:avLst/>
          </a:prstGeom>
          <a:solidFill>
            <a:srgbClr val="968C8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114800" y="2590800"/>
            <a:ext cx="457200" cy="381000"/>
          </a:xfrm>
          <a:prstGeom prst="rect">
            <a:avLst/>
          </a:prstGeom>
          <a:solidFill>
            <a:srgbClr val="968C8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4114800" y="3581400"/>
            <a:ext cx="457200" cy="38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114800" y="4724400"/>
            <a:ext cx="457200" cy="381000"/>
          </a:xfrm>
          <a:prstGeom prst="rect">
            <a:avLst/>
          </a:prstGeom>
          <a:solidFill>
            <a:srgbClr val="968C8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5562600" y="2590800"/>
            <a:ext cx="457200" cy="381000"/>
          </a:xfrm>
          <a:prstGeom prst="rect">
            <a:avLst/>
          </a:prstGeom>
          <a:solidFill>
            <a:srgbClr val="968C8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562600" y="3581400"/>
            <a:ext cx="457200" cy="381000"/>
          </a:xfrm>
          <a:prstGeom prst="rect">
            <a:avLst/>
          </a:prstGeom>
          <a:solidFill>
            <a:srgbClr val="968C8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5562600" y="4724400"/>
            <a:ext cx="457200" cy="3810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5029200"/>
            <a:ext cx="17272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324600" y="6019800"/>
            <a:ext cx="26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Unicornsareawesome.com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57200" y="5973600"/>
            <a:ext cx="53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 are first encrypted with 3 keys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2667000" y="2971800"/>
            <a:ext cx="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4114800" y="4038600"/>
            <a:ext cx="540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562600" y="5181600"/>
            <a:ext cx="516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533400" y="4081450"/>
            <a:ext cx="914400" cy="6096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762000" y="4233850"/>
            <a:ext cx="4572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 rot="10800000">
            <a:off x="1447800" y="5029200"/>
            <a:ext cx="533400" cy="990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Routing Example: Tor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09800"/>
            <a:ext cx="1125807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381000" y="3048000"/>
            <a:ext cx="5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2667000" y="2590800"/>
            <a:ext cx="457200" cy="3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4114800" y="3581400"/>
            <a:ext cx="457200" cy="38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5562600" y="4724400"/>
            <a:ext cx="457200" cy="3810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5029200"/>
            <a:ext cx="17272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6477000" y="6019800"/>
            <a:ext cx="251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Unicornsareawesome.com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2667000" y="2971800"/>
            <a:ext cx="5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4114800" y="4038600"/>
            <a:ext cx="540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5562600" y="5181600"/>
            <a:ext cx="516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447800" y="2286000"/>
            <a:ext cx="1066800" cy="68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1524000" y="2286000"/>
            <a:ext cx="857250" cy="61468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1600200" y="2372360"/>
            <a:ext cx="685800" cy="44704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1752600" y="2514600"/>
            <a:ext cx="342900" cy="1676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>
            <a:off x="1143000" y="3200400"/>
            <a:ext cx="1447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2" name="Google Shape;252;p27"/>
          <p:cNvSpPr txBox="1"/>
          <p:nvPr/>
        </p:nvSpPr>
        <p:spPr>
          <a:xfrm>
            <a:off x="243900" y="1781475"/>
            <a:ext cx="37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YOU, Dest: 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 router</a:t>
            </a:r>
            <a:endParaRPr/>
          </a:p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1309463" y="5083300"/>
            <a:ext cx="1066800" cy="68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776063" y="4920740"/>
            <a:ext cx="857400" cy="614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852263" y="5007100"/>
            <a:ext cx="685800" cy="4470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1004663" y="5149340"/>
            <a:ext cx="3429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632138" y="5899675"/>
            <a:ext cx="181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Decrypts 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layer</a:t>
            </a:r>
            <a:endParaRPr/>
          </a:p>
        </p:txBody>
      </p:sp>
      <p:cxnSp>
        <p:nvCxnSpPr>
          <p:cNvPr id="259" name="Google Shape;259;p27"/>
          <p:cNvCxnSpPr/>
          <p:nvPr/>
        </p:nvCxnSpPr>
        <p:spPr>
          <a:xfrm>
            <a:off x="4655298" y="4038600"/>
            <a:ext cx="717900" cy="526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27"/>
          <p:cNvCxnSpPr/>
          <p:nvPr/>
        </p:nvCxnSpPr>
        <p:spPr>
          <a:xfrm>
            <a:off x="3283798" y="2937300"/>
            <a:ext cx="717900" cy="526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1" name="Google Shape;261;p27"/>
          <p:cNvCxnSpPr/>
          <p:nvPr/>
        </p:nvCxnSpPr>
        <p:spPr>
          <a:xfrm flipH="1" rot="10800000">
            <a:off x="1921050" y="3465950"/>
            <a:ext cx="794100" cy="14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/>
        </p:nvSpPr>
        <p:spPr>
          <a:xfrm>
            <a:off x="3276600" y="2344950"/>
            <a:ext cx="45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 router, Dest: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 router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480675" y="5796313"/>
            <a:ext cx="685800" cy="4470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3328275" y="5862352"/>
            <a:ext cx="3429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276600" y="6243313"/>
            <a:ext cx="19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Decrypts last layer</a:t>
            </a:r>
            <a:endParaRPr/>
          </a:p>
        </p:txBody>
      </p:sp>
      <p:cxnSp>
        <p:nvCxnSpPr>
          <p:cNvPr id="266" name="Google Shape;266;p27"/>
          <p:cNvCxnSpPr/>
          <p:nvPr/>
        </p:nvCxnSpPr>
        <p:spPr>
          <a:xfrm flipH="1" rot="10800000">
            <a:off x="4351425" y="5302625"/>
            <a:ext cx="9786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6131172" y="5163100"/>
            <a:ext cx="717900" cy="526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8" name="Google Shape;268;p27"/>
          <p:cNvSpPr txBox="1"/>
          <p:nvPr/>
        </p:nvSpPr>
        <p:spPr>
          <a:xfrm>
            <a:off x="5766675" y="4043925"/>
            <a:ext cx="322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3rd Tor router,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Dest:</a:t>
            </a:r>
            <a:r>
              <a:rPr lang="en-US"/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Unicornsareawesome.com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Routing: Things to Note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perfect, but pretty nifty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End host (unicornsareawesome.com) does not need to know about the Tor protocol (good for wide usage and acceptance)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is encrypted all the way to the last Tor router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end-to-end application (like HTTPS) is using encryption, the payload is doubly encrypted along the Tor route.</a:t>
            </a:r>
            <a:endParaRPr/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Onion Services (Hidden Services)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Built on Tor circuits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feature – who’s hosting the service and who’s visiting it – both anonymous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One of several technologies of the “dark” web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Dark typically refers to services accessed via P2P/rendezvous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Deep web is anything not directly indexable (including dynamic pages, password protected etc)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https://www.torproject.org/docs/onion-services.html.en </a:t>
            </a:r>
            <a:endParaRPr/>
          </a:p>
        </p:txBody>
      </p:sp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Designing privacy preserving systems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Aim for the minimum amount of information needed to achieve goals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Think through how info can be gained and inferred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Inferred is often a gotcha! x + y = something private, but x and y by themselves don’t seem all that special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Think through how information can be gained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On the wire? Stored in logs? At a router? At an ISP?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Privacy and Stored Information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is only as safe as the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long is the data stored affects privacy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Longer term = bigger privacy risk (in general)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Longer time frame, more data to correlate &amp; infer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Longer opportunity for data theft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Increased chances of mistakes, lapsed security etc.</a:t>
            </a:r>
            <a:endParaRPr/>
          </a:p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Privacy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right of people to choose freely under what circumstances and to what extent they will reveal themselves, their attitude, and their behavior to others.</a:t>
            </a:r>
            <a:endParaRPr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Lots of grey areas and points for discussion </a:t>
            </a:r>
            <a:endParaRPr sz="2400"/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What seems private to you may not seem private to me</a:t>
            </a:r>
            <a:endParaRPr sz="2400"/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Three examples to start us off:</a:t>
            </a:r>
            <a:endParaRPr sz="24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HTTP Cookies</a:t>
            </a:r>
            <a:endParaRPr sz="24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Google Street View</a:t>
            </a:r>
            <a:endParaRPr sz="24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Facebook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 cookies: 3rd Party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Cookies = small text file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Received from a server, stored on your machine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Usually web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Purpose: HTTP is stateless, so cookies maintain state for the HTTP protocol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Eg keeping the contents of your “shopping cart” while you browse a site</a:t>
            </a:r>
            <a:br>
              <a:rPr lang="en-US" sz="1800"/>
            </a:b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You visited your favorite site unicornsareawesome.com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unicornsareawesome.com pulls ads from lameads.com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You get a cookie from lameads.com, even though you never visited lameads.com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lameads.com can track your browsing habits every time you visit any page with ads from lameads.com… those might be a lot of pages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Privacy in Info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Privacy = policy + security mechanisms + law + ethics + trust 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Anonymity &amp; Anonymization mechanisms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Make each user indistinguishable from the next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Remove PPI &amp; PII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Aggregate information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You and me</a:t>
            </a:r>
            <a:endParaRPr sz="1800"/>
          </a:p>
          <a:p>
            <a:pPr indent="-222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End-users</a:t>
            </a:r>
            <a:endParaRPr sz="1800"/>
          </a:p>
          <a:p>
            <a:pPr indent="-222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Customers</a:t>
            </a:r>
            <a:endParaRPr sz="1800"/>
          </a:p>
          <a:p>
            <a:pPr indent="-222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Patients 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Businesses</a:t>
            </a:r>
            <a:endParaRPr sz="1800"/>
          </a:p>
          <a:p>
            <a:pPr indent="-222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Protect mergers, product plans, investigations</a:t>
            </a:r>
            <a:endParaRPr sz="1800"/>
          </a:p>
          <a:p>
            <a:pPr indent="-2540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 Government &amp; law enforcement</a:t>
            </a:r>
            <a:endParaRPr sz="1800"/>
          </a:p>
          <a:p>
            <a:pPr indent="-222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National security</a:t>
            </a:r>
            <a:endParaRPr sz="1800"/>
          </a:p>
          <a:p>
            <a:pPr indent="-222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Criminal investigations </a:t>
            </a:r>
            <a:endParaRPr sz="18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Privacy and Security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enables privacy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is only as safe as the system its on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Sometimes security at odds with privacy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Eg. Security requires authentication, but privacy is achieved through anonymity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Eg. TSA pat down at the airport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Mechanisms for limited sharing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Remove really sensitive stuff (sanitization)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PPI &amp; PII (private, personal &amp; private identifying)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Without a crystal ball, this is hard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Anonymization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 information to limit ability to tie entities to meaningful identities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Aggregation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Remove PII by only collecting/releasing statistics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Anonymization Example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 trace: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63954" l="0" r="0" t="-4"/>
          <a:stretch/>
        </p:blipFill>
        <p:spPr>
          <a:xfrm>
            <a:off x="1905000" y="2209800"/>
            <a:ext cx="4457700" cy="103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5029200" y="2971800"/>
            <a:ext cx="1066800" cy="15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056765" y="2819400"/>
            <a:ext cx="11154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838200" y="4114800"/>
            <a:ext cx="5618245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IPs severely limits what you can do with the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with something identifying, but not the same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IP1 =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IP2 = 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Inferred?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Take 2 sources of information, correlate data</a:t>
            </a:r>
            <a:endParaRPr sz="22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Paula Broadwell who had an affair with CIA director David Petraeus, similarly took extensive precautions to hide her identity. She never logged in to her anonymous e-mail service from her home network. Instead, she used hotel and other public networks when she e-mailed him. The FBI correlated hotel registration data from several different hotels -- and hers was the common name. </a:t>
            </a:r>
            <a:endParaRPr sz="22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Netflix prize: released an anonymized dataset</a:t>
            </a:r>
            <a:endParaRPr sz="22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Correlated with IMDB: undid anonymization (University of Texas) </a:t>
            </a:r>
            <a:endParaRPr sz="220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Communication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Computer communication = social network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What sites/servers you visit/use = information on your relationship with those sites/servers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Must encrypt content (payload)!</a:t>
            </a:r>
            <a:endParaRPr sz="2960"/>
          </a:p>
          <a:p>
            <a:pPr indent="-3594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en-US" sz="2960"/>
              <a:t>But Network/transport layer = no encryption</a:t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276600"/>
            <a:ext cx="1629899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3200400"/>
            <a:ext cx="1727200" cy="12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>
            <a:stCxn id="150" idx="3"/>
            <a:endCxn id="151" idx="1"/>
          </p:cNvCxnSpPr>
          <p:nvPr/>
        </p:nvCxnSpPr>
        <p:spPr>
          <a:xfrm flipH="1" rot="10800000">
            <a:off x="2087099" y="3848150"/>
            <a:ext cx="4313700" cy="44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3" name="Google Shape;153;p21"/>
          <p:cNvSpPr txBox="1"/>
          <p:nvPr/>
        </p:nvSpPr>
        <p:spPr>
          <a:xfrm>
            <a:off x="990600" y="4572000"/>
            <a:ext cx="6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911525" y="4495800"/>
            <a:ext cx="29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Unicornsareawesome.com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