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Resolver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 Answer in cache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 Go and find out the answer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Open Resolver: Anyone can ask a question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ARP: Address Resolution Protocol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Translates IP address to MAC address to find dst machine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DHCP: Dynamic Host Configuration Protocol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Dynamically assign self IP address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DNS: Domain Name 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Translate domain name to IP address</a:t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attacker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attacker.com" TargetMode="External"/><Relationship Id="rId4" Type="http://schemas.openxmlformats.org/officeDocument/2006/relationships/hyperlink" Target="http://www.victim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attacker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DNS security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Being faster is not enough</a:t>
            </a:r>
            <a:endParaRPr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DNS requests come from a random source port (UDP header) and have a random request ID (DNS header)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Target will only accept replies that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Come to the port from which requests are sent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Come with the replyID same as the requestID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Attacker does not see target’s requests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Can try to sniff the info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Can try to guess the info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the resolver accepts the reply, it will accept extra info in reply too </a:t>
            </a:r>
            <a:r>
              <a:rPr lang="en-US">
                <a:solidFill>
                  <a:srgbClr val="0000FF"/>
                </a:solidFill>
              </a:rPr>
              <a:t>even if it has a different version in cache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ARP vs DNS hijacking</a:t>
            </a:r>
            <a:endParaRPr/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457200" y="1600200"/>
            <a:ext cx="82296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ARP maps IPs to MAC addresses, </a:t>
            </a:r>
            <a:br>
              <a:rPr lang="en-US"/>
            </a:br>
            <a:r>
              <a:rPr lang="en-US"/>
              <a:t>DNS maps names to IPs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ARP will take unsolicited replies, DNS will not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ARP replies just need to be faster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DNS replies need to: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Be faster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Match source port and request ID of the requester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Both ARP and DNS will take gratuitous info into cache: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ARP takes it from unsolicited replies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DNS takes it from extra information in the replies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Hijacking with sniffing</a:t>
            </a:r>
            <a:endParaRPr/>
          </a:p>
        </p:txBody>
      </p:sp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Because the attacker needs to know the right port and request ID to create winning DNS responses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He may try to sniff these from the local network if sharing this network with the target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Attacker can try to ARP spoof to make itself MITM between the target and the switch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Attacker must be on the same subnet as the target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Position itself on the path of target’s requests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DNS traffic uses UDP and is not encrypted, easy to see port and request ID and provide appropriate reply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Hijacking with guessing</a:t>
            </a:r>
            <a:endParaRPr/>
          </a:p>
        </p:txBody>
      </p:sp>
      <p:sp>
        <p:nvSpPr>
          <p:cNvPr id="212" name="Google Shape;212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target uses predictable numbers for source port and request ID attacker can perform many attacks, each time trying to guess the right port/replyID combination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Having randomness in one is not enough </a:t>
            </a:r>
            <a:br>
              <a:rPr lang="en-US"/>
            </a:br>
            <a:r>
              <a:rPr lang="en-US"/>
              <a:t>(2</a:t>
            </a:r>
            <a:r>
              <a:rPr baseline="30000" lang="en-US"/>
              <a:t>16</a:t>
            </a:r>
            <a:r>
              <a:rPr lang="en-US"/>
              <a:t> tries)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Need randomness in both (2</a:t>
            </a:r>
            <a:r>
              <a:rPr baseline="30000" lang="en-US"/>
              <a:t>32</a:t>
            </a:r>
            <a:r>
              <a:rPr lang="en-US"/>
              <a:t> tries)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Kaminsky attack (cache poisoning 3 + no randomness in source port)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Defenses</a:t>
            </a:r>
            <a:endParaRPr/>
          </a:p>
        </p:txBody>
      </p:sp>
      <p:sp>
        <p:nvSpPr>
          <p:cNvPr id="218" name="Google Shape;218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Randomize source port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Makes guessing harder but not impossible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DNSSEC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Replies must be signed by auth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Everyone can check signatures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Auth servers for zones sign certificates when they delegate a sub-zone (e.g. .com for example.com)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Requires clients to implement DNSSEC to verify replies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DNSSEC</a:t>
            </a:r>
            <a:endParaRPr/>
          </a:p>
        </p:txBody>
      </p:sp>
      <p:sp>
        <p:nvSpPr>
          <p:cNvPr id="224" name="Google Shape;224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Auth stores two more record types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RRSIG – signature for each A record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DNSKEY – public key to verify the signature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Auth inserts DS record into parent in DNS hierarchy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Like a certificate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says who is authoritative for a given subdomain and gives a signed hash of the public key (DNSKEY of auth)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Resolver sets a bit asking for DNSSEC replies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Verifies each DNSKEY using DS from the level higher in hierarchy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Verifies RRSIG of the record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DNSSEC</a:t>
            </a:r>
            <a:endParaRPr/>
          </a:p>
        </p:txBody>
      </p:sp>
      <p:pic>
        <p:nvPicPr>
          <p:cNvPr descr="gct.jpg" id="230" name="Google Shape;230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-18258" r="-18258" t="0"/>
          <a:stretch/>
        </p:blipFill>
        <p:spPr>
          <a:xfrm>
            <a:off x="-304800" y="1181130"/>
            <a:ext cx="10322304" cy="5676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DNSSEC</a:t>
            </a:r>
            <a:endParaRPr/>
          </a:p>
        </p:txBody>
      </p:sp>
      <p:sp>
        <p:nvSpPr>
          <p:cNvPr id="236" name="Google Shape;236;p29"/>
          <p:cNvSpPr txBox="1"/>
          <p:nvPr>
            <p:ph idx="1" type="body"/>
          </p:nvPr>
        </p:nvSpPr>
        <p:spPr>
          <a:xfrm>
            <a:off x="457200" y="1417638"/>
            <a:ext cx="8229600" cy="4708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no record exists auth returns a long reply to prove this fact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Intent was to just provide “does not exist” reply that is specific to a given query (otherwise it could be replayed to deny existence of real names)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.. and to provide it without online signing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Thus DNSSEC provides a list of all records (in a range) that would house such record if it existed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can be misused for reflector DDoS attacks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Large amplification factor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can be misused to map a network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DNS works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Ask local resolver first about name-&gt;IP mapping</a:t>
            </a:r>
            <a:endParaRPr sz="1800"/>
          </a:p>
          <a:p>
            <a:pPr indent="-2476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It returns info from cache if any</a:t>
            </a:r>
            <a:endParaRPr sz="1800"/>
          </a:p>
          <a:p>
            <a:pPr indent="-2794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If info not in cache, resolver asks servers in DNS hierarchy that are authoritative for a given domain</a:t>
            </a:r>
            <a:endParaRPr sz="1800"/>
          </a:p>
          <a:p>
            <a:pPr indent="-2476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Start from root, root sends it to the next point in hierarchy</a:t>
            </a:r>
            <a:endParaRPr sz="1800"/>
          </a:p>
          <a:p>
            <a:pPr indent="-2476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End at authoritative server for the domain you are asking about (auth)</a:t>
            </a:r>
            <a:endParaRPr sz="1800"/>
          </a:p>
          <a:p>
            <a:pPr indent="-2476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Resolver caches the replies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800"/>
              <a:t>ARP: Address Resolution Protocol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800"/>
              <a:t>	Translates IP address to MAC address to find dst machine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800"/>
              <a:t>DHCP: Dynamic Host Configuration Protocol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800"/>
              <a:t>	Dynamically assign self IP address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800"/>
              <a:t>DNS: Domain Name System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800"/>
              <a:t>	Translate domain name to IP address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DNS hijacking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Wait for resolver (</a:t>
            </a:r>
            <a:r>
              <a:rPr lang="en-US">
                <a:solidFill>
                  <a:srgbClr val="0000FF"/>
                </a:solidFill>
              </a:rPr>
              <a:t>target</a:t>
            </a:r>
            <a:r>
              <a:rPr lang="en-US"/>
              <a:t>) to ask about a name from the </a:t>
            </a:r>
            <a:r>
              <a:rPr lang="en-US">
                <a:solidFill>
                  <a:srgbClr val="0000FF"/>
                </a:solidFill>
              </a:rPr>
              <a:t>victim</a:t>
            </a:r>
            <a:r>
              <a:rPr lang="en-US">
                <a:solidFill>
                  <a:srgbClr val="000000"/>
                </a:solidFill>
              </a:rPr>
              <a:t>’s domain</a:t>
            </a:r>
            <a:endParaRPr>
              <a:solidFill>
                <a:srgbClr val="0000FF"/>
              </a:solidFill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Provide your own reply faster than auth server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Provide some extra information (IP of auth server)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poisons the cache at that resolver, not globally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But if the resolver is at the important/large network the victim can lose a lot of traffic to the attacker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Attacker’s goal: impersonate the victim (phishing, stealing cookies)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DNS hijacking</a:t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705918" y="2353828"/>
            <a:ext cx="1939724" cy="634877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VictimNS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6105094" y="2353828"/>
            <a:ext cx="1646636" cy="634877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attacker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3730355" y="2003617"/>
            <a:ext cx="1237113" cy="634877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target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" name="Google Shape;109;p16"/>
          <p:cNvCxnSpPr>
            <a:stCxn id="107" idx="1"/>
            <a:endCxn id="108" idx="6"/>
          </p:cNvCxnSpPr>
          <p:nvPr/>
        </p:nvCxnSpPr>
        <p:spPr>
          <a:xfrm rot="10800000">
            <a:off x="4967438" y="2321104"/>
            <a:ext cx="1378800" cy="1257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10" name="Google Shape;110;p16"/>
          <p:cNvSpPr txBox="1"/>
          <p:nvPr/>
        </p:nvSpPr>
        <p:spPr>
          <a:xfrm>
            <a:off x="990725" y="4135251"/>
            <a:ext cx="8274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5.6.7.8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" name="Google Shape;111;p16"/>
          <p:cNvCxnSpPr>
            <a:stCxn id="108" idx="2"/>
            <a:endCxn id="106" idx="6"/>
          </p:cNvCxnSpPr>
          <p:nvPr/>
        </p:nvCxnSpPr>
        <p:spPr>
          <a:xfrm flipH="1">
            <a:off x="2645555" y="2321055"/>
            <a:ext cx="1084800" cy="350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12" name="Google Shape;112;p16"/>
          <p:cNvSpPr/>
          <p:nvPr/>
        </p:nvSpPr>
        <p:spPr>
          <a:xfrm>
            <a:off x="705917" y="3500374"/>
            <a:ext cx="1394749" cy="634877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Victim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757888" y="1984496"/>
            <a:ext cx="29803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Who has www.victim.com?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4967468" y="1818951"/>
            <a:ext cx="19159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It’s at IP 1.2.3.4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" name="Google Shape;115;p16"/>
          <p:cNvCxnSpPr/>
          <p:nvPr/>
        </p:nvCxnSpPr>
        <p:spPr>
          <a:xfrm flipH="1">
            <a:off x="2645642" y="2496161"/>
            <a:ext cx="1084713" cy="350211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stealth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16" name="Google Shape;116;p16"/>
          <p:cNvSpPr txBox="1"/>
          <p:nvPr/>
        </p:nvSpPr>
        <p:spPr>
          <a:xfrm>
            <a:off x="2857622" y="2854488"/>
            <a:ext cx="18646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It’s at IP 5.6.7.8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Too late!</a:t>
            </a:r>
            <a:endParaRPr sz="1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Short-circuiting waiting</a:t>
            </a:r>
            <a:endParaRPr/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Ask the target resolver about some name from the victim’s domain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Doesn’t have to be the name you intend to hijack since DNS will take extra info in the reply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Asking about non-existing names guarantees they are not in resolver’s cache already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Can ask about different domains too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Cache poisoning 1</a:t>
            </a:r>
            <a:endParaRPr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457200" y="1388576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IP for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www.attacker.com</a:t>
            </a:r>
            <a:r>
              <a:rPr lang="en-US"/>
              <a:t> </a:t>
            </a:r>
            <a:br>
              <a:rPr lang="en-US"/>
            </a:br>
            <a:r>
              <a:rPr lang="en-US"/>
              <a:t>(attacker asks target, target asks attackNS)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Don’t know, ns.victim.com is auth for victim.com, its IP is 1.2.3.4 (attackNS’s reply)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Target stores ns.victim.com -&gt; 1.2.3.4 in cache</a:t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457200" y="4343484"/>
            <a:ext cx="1744133" cy="634877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VictimNS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5311402" y="4343484"/>
            <a:ext cx="1646636" cy="634877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attacker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5407496" y="5838681"/>
            <a:ext cx="1726034" cy="634877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attackNS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2936663" y="3993273"/>
            <a:ext cx="1237113" cy="634877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target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3" name="Google Shape;133;p18"/>
          <p:cNvCxnSpPr>
            <a:stCxn id="130" idx="1"/>
            <a:endCxn id="132" idx="6"/>
          </p:cNvCxnSpPr>
          <p:nvPr/>
        </p:nvCxnSpPr>
        <p:spPr>
          <a:xfrm rot="10800000">
            <a:off x="4173746" y="4310760"/>
            <a:ext cx="1378800" cy="1257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34" name="Google Shape;134;p18"/>
          <p:cNvCxnSpPr>
            <a:stCxn id="132" idx="5"/>
            <a:endCxn id="131" idx="1"/>
          </p:cNvCxnSpPr>
          <p:nvPr/>
        </p:nvCxnSpPr>
        <p:spPr>
          <a:xfrm>
            <a:off x="3992605" y="4535174"/>
            <a:ext cx="1667700" cy="13965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35" name="Google Shape;135;p18"/>
          <p:cNvSpPr txBox="1"/>
          <p:nvPr/>
        </p:nvSpPr>
        <p:spPr>
          <a:xfrm>
            <a:off x="7212401" y="5931657"/>
            <a:ext cx="8274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1.2.3.4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1024491" y="4961054"/>
            <a:ext cx="8274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5.6.7.8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8"/>
          <p:cNvSpPr/>
          <p:nvPr/>
        </p:nvSpPr>
        <p:spPr>
          <a:xfrm>
            <a:off x="6399109" y="43805"/>
            <a:ext cx="277371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Hijack entire domain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4173776" y="3808607"/>
            <a:ext cx="23080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www.attacker.com?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 rot="2410919">
            <a:off x="3849810" y="4968813"/>
            <a:ext cx="23080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www.attacker.com?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0" name="Google Shape;140;p18"/>
          <p:cNvCxnSpPr/>
          <p:nvPr/>
        </p:nvCxnSpPr>
        <p:spPr>
          <a:xfrm>
            <a:off x="3643739" y="4687574"/>
            <a:ext cx="1667663" cy="1396483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stealth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41" name="Google Shape;141;p18"/>
          <p:cNvSpPr txBox="1"/>
          <p:nvPr/>
        </p:nvSpPr>
        <p:spPr>
          <a:xfrm>
            <a:off x="1150338" y="5622392"/>
            <a:ext cx="357265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don’t know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ns.victim.com is auth for victim.com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ns.victim.com has IP 1.2.3.4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2" name="Google Shape;142;p18"/>
          <p:cNvCxnSpPr>
            <a:stCxn id="141" idx="0"/>
          </p:cNvCxnSpPr>
          <p:nvPr/>
        </p:nvCxnSpPr>
        <p:spPr>
          <a:xfrm rot="-5400000">
            <a:off x="3147713" y="4767242"/>
            <a:ext cx="644100" cy="1066200"/>
          </a:xfrm>
          <a:prstGeom prst="curvedConnector2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Defenses</a:t>
            </a:r>
            <a:endParaRPr/>
          </a:p>
        </p:txBody>
      </p:sp>
      <p:sp>
        <p:nvSpPr>
          <p:cNvPr id="148" name="Google Shape;148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Only accept auth if its domain is same about the domain you asked for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Don’t accept extra info in the reply if you did not ask for that info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Cache poisoning 2</a:t>
            </a:r>
            <a:endParaRPr/>
          </a:p>
        </p:txBody>
      </p:sp>
      <p:sp>
        <p:nvSpPr>
          <p:cNvPr id="154" name="Google Shape;154;p20"/>
          <p:cNvSpPr txBox="1"/>
          <p:nvPr>
            <p:ph idx="1" type="body"/>
          </p:nvPr>
        </p:nvSpPr>
        <p:spPr>
          <a:xfrm>
            <a:off x="457199" y="1388576"/>
            <a:ext cx="9025467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IP for </a:t>
            </a:r>
            <a:r>
              <a:rPr lang="en-US">
                <a:solidFill>
                  <a:srgbClr val="0000FF"/>
                </a:solidFill>
              </a:rPr>
              <a:t>www</a:t>
            </a:r>
            <a:r>
              <a:rPr lang="en-US" u="sng">
                <a:solidFill>
                  <a:schemeClr val="hlink"/>
                </a:solidFill>
                <a:hlinkClick r:id="rId3"/>
              </a:rPr>
              <a:t>.victim.com</a:t>
            </a:r>
            <a:r>
              <a:rPr lang="en-US"/>
              <a:t> (attacker asks target, target asks victimNS)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Attacker replies </a:t>
            </a:r>
            <a:r>
              <a:rPr b="1" lang="en-US"/>
              <a:t>faster</a:t>
            </a:r>
            <a:r>
              <a:rPr lang="en-US"/>
              <a:t> than the victimNS giving 1.2.3.4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Target stores www.victim.com-&gt;1.2.3.4 in cache</a:t>
            </a:r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6843616" y="43805"/>
            <a:ext cx="226260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Hijack one name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0"/>
          <p:cNvSpPr/>
          <p:nvPr/>
        </p:nvSpPr>
        <p:spPr>
          <a:xfrm>
            <a:off x="457200" y="4343484"/>
            <a:ext cx="1574800" cy="634877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VictimNS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0"/>
          <p:cNvSpPr/>
          <p:nvPr/>
        </p:nvSpPr>
        <p:spPr>
          <a:xfrm>
            <a:off x="5311402" y="4343484"/>
            <a:ext cx="1646636" cy="634877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attacker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0"/>
          <p:cNvSpPr/>
          <p:nvPr/>
        </p:nvSpPr>
        <p:spPr>
          <a:xfrm>
            <a:off x="5407496" y="5838681"/>
            <a:ext cx="1726034" cy="634877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attackNS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0"/>
          <p:cNvSpPr/>
          <p:nvPr/>
        </p:nvSpPr>
        <p:spPr>
          <a:xfrm>
            <a:off x="2936663" y="3993273"/>
            <a:ext cx="1237113" cy="634877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target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0" name="Google Shape;160;p20"/>
          <p:cNvCxnSpPr>
            <a:stCxn id="157" idx="1"/>
            <a:endCxn id="159" idx="6"/>
          </p:cNvCxnSpPr>
          <p:nvPr/>
        </p:nvCxnSpPr>
        <p:spPr>
          <a:xfrm rot="10800000">
            <a:off x="4173746" y="4310760"/>
            <a:ext cx="1378800" cy="1257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61" name="Google Shape;161;p20"/>
          <p:cNvCxnSpPr>
            <a:stCxn id="159" idx="2"/>
            <a:endCxn id="156" idx="6"/>
          </p:cNvCxnSpPr>
          <p:nvPr/>
        </p:nvCxnSpPr>
        <p:spPr>
          <a:xfrm flipH="1">
            <a:off x="2031863" y="4310712"/>
            <a:ext cx="904800" cy="3501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62" name="Google Shape;162;p20"/>
          <p:cNvSpPr txBox="1"/>
          <p:nvPr/>
        </p:nvSpPr>
        <p:spPr>
          <a:xfrm>
            <a:off x="7212401" y="5931657"/>
            <a:ext cx="8274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1.2.3.4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0"/>
          <p:cNvSpPr txBox="1"/>
          <p:nvPr/>
        </p:nvSpPr>
        <p:spPr>
          <a:xfrm>
            <a:off x="1024491" y="4961054"/>
            <a:ext cx="8274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5.6.7.8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0"/>
          <p:cNvSpPr txBox="1"/>
          <p:nvPr/>
        </p:nvSpPr>
        <p:spPr>
          <a:xfrm>
            <a:off x="4173776" y="3808607"/>
            <a:ext cx="21039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www.victim.com?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0"/>
          <p:cNvSpPr txBox="1"/>
          <p:nvPr/>
        </p:nvSpPr>
        <p:spPr>
          <a:xfrm rot="-1223997">
            <a:off x="1800810" y="3808607"/>
            <a:ext cx="21039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www.victim.com?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6" name="Google Shape;166;p20"/>
          <p:cNvCxnSpPr>
            <a:stCxn id="159" idx="5"/>
          </p:cNvCxnSpPr>
          <p:nvPr/>
        </p:nvCxnSpPr>
        <p:spPr>
          <a:xfrm>
            <a:off x="3992605" y="4535174"/>
            <a:ext cx="1785900" cy="13035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stealth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67" name="Google Shape;167;p20"/>
          <p:cNvSpPr txBox="1"/>
          <p:nvPr/>
        </p:nvSpPr>
        <p:spPr>
          <a:xfrm>
            <a:off x="1150338" y="5622392"/>
            <a:ext cx="3352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www.victim.com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has IP 1.2.3.4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8" name="Google Shape;168;p20"/>
          <p:cNvCxnSpPr/>
          <p:nvPr/>
        </p:nvCxnSpPr>
        <p:spPr>
          <a:xfrm flipH="1" rot="10800000">
            <a:off x="3314829" y="4978292"/>
            <a:ext cx="1176600" cy="644100"/>
          </a:xfrm>
          <a:prstGeom prst="curvedConnector2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Cache poisoning 3</a:t>
            </a:r>
            <a:endParaRPr/>
          </a:p>
        </p:txBody>
      </p:sp>
      <p:sp>
        <p:nvSpPr>
          <p:cNvPr id="174" name="Google Shape;174;p21"/>
          <p:cNvSpPr txBox="1"/>
          <p:nvPr>
            <p:ph idx="1" type="body"/>
          </p:nvPr>
        </p:nvSpPr>
        <p:spPr>
          <a:xfrm>
            <a:off x="457200" y="1388576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IP for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madeup.victim.com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Attacker replies </a:t>
            </a:r>
            <a:r>
              <a:rPr b="1" lang="en-US"/>
              <a:t>faster</a:t>
            </a:r>
            <a:r>
              <a:rPr lang="en-US"/>
              <a:t> than the victimNS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… ns.victim.com is auth for victim.com, its IP is 1.2.3.4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Target stores ns.victim.com-&gt;1.2.3.4 in cache</a:t>
            </a:r>
            <a:endParaRPr/>
          </a:p>
        </p:txBody>
      </p:sp>
      <p:sp>
        <p:nvSpPr>
          <p:cNvPr id="175" name="Google Shape;175;p21"/>
          <p:cNvSpPr/>
          <p:nvPr/>
        </p:nvSpPr>
        <p:spPr>
          <a:xfrm>
            <a:off x="6399109" y="43805"/>
            <a:ext cx="277371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Hijack entire domain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1"/>
          <p:cNvSpPr/>
          <p:nvPr/>
        </p:nvSpPr>
        <p:spPr>
          <a:xfrm>
            <a:off x="457200" y="4343484"/>
            <a:ext cx="1574800" cy="634877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VictimNS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1"/>
          <p:cNvSpPr/>
          <p:nvPr/>
        </p:nvSpPr>
        <p:spPr>
          <a:xfrm>
            <a:off x="5311402" y="4343484"/>
            <a:ext cx="1646636" cy="634877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attacker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1"/>
          <p:cNvSpPr/>
          <p:nvPr/>
        </p:nvSpPr>
        <p:spPr>
          <a:xfrm>
            <a:off x="5407496" y="5838681"/>
            <a:ext cx="1726034" cy="634877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attackNS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1"/>
          <p:cNvSpPr/>
          <p:nvPr/>
        </p:nvSpPr>
        <p:spPr>
          <a:xfrm>
            <a:off x="2936663" y="3993273"/>
            <a:ext cx="1237113" cy="634877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target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0" name="Google Shape;180;p21"/>
          <p:cNvCxnSpPr>
            <a:stCxn id="177" idx="1"/>
            <a:endCxn id="179" idx="6"/>
          </p:cNvCxnSpPr>
          <p:nvPr/>
        </p:nvCxnSpPr>
        <p:spPr>
          <a:xfrm rot="10800000">
            <a:off x="4173746" y="4310760"/>
            <a:ext cx="1378800" cy="1257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1" name="Google Shape;181;p21"/>
          <p:cNvCxnSpPr>
            <a:stCxn id="179" idx="2"/>
            <a:endCxn id="176" idx="6"/>
          </p:cNvCxnSpPr>
          <p:nvPr/>
        </p:nvCxnSpPr>
        <p:spPr>
          <a:xfrm flipH="1">
            <a:off x="2031863" y="4310712"/>
            <a:ext cx="904800" cy="3501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82" name="Google Shape;182;p21"/>
          <p:cNvSpPr txBox="1"/>
          <p:nvPr/>
        </p:nvSpPr>
        <p:spPr>
          <a:xfrm>
            <a:off x="7212401" y="5931657"/>
            <a:ext cx="8274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1.2.3.4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1"/>
          <p:cNvSpPr txBox="1"/>
          <p:nvPr/>
        </p:nvSpPr>
        <p:spPr>
          <a:xfrm>
            <a:off x="1024491" y="4961054"/>
            <a:ext cx="8274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5.6.7.8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1"/>
          <p:cNvSpPr txBox="1"/>
          <p:nvPr/>
        </p:nvSpPr>
        <p:spPr>
          <a:xfrm>
            <a:off x="4173776" y="3808607"/>
            <a:ext cx="21039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www.victim.com?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5" name="Google Shape;185;p21"/>
          <p:cNvCxnSpPr>
            <a:stCxn id="179" idx="5"/>
          </p:cNvCxnSpPr>
          <p:nvPr/>
        </p:nvCxnSpPr>
        <p:spPr>
          <a:xfrm>
            <a:off x="3992605" y="4535174"/>
            <a:ext cx="1785900" cy="13035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stealth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86" name="Google Shape;186;p21"/>
          <p:cNvSpPr txBox="1"/>
          <p:nvPr/>
        </p:nvSpPr>
        <p:spPr>
          <a:xfrm>
            <a:off x="822451" y="5622400"/>
            <a:ext cx="3900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madeup.victim.com  has IP 1.2.3.4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ns.victim.com is auth for victim.com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ns.victim.com has IP 1.2.3.4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7" name="Google Shape;187;p21"/>
          <p:cNvCxnSpPr/>
          <p:nvPr/>
        </p:nvCxnSpPr>
        <p:spPr>
          <a:xfrm flipH="1" rot="10800000">
            <a:off x="3314829" y="4978292"/>
            <a:ext cx="1176600" cy="644100"/>
          </a:xfrm>
          <a:prstGeom prst="curvedConnector2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88" name="Google Shape;188;p21"/>
          <p:cNvSpPr txBox="1"/>
          <p:nvPr/>
        </p:nvSpPr>
        <p:spPr>
          <a:xfrm rot="-1223997">
            <a:off x="1800810" y="3808607"/>
            <a:ext cx="21039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www.victim.com?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