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686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407150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28180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633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E6BB63A7-D720-40E6-994F-ED31A68321DE}" type="datetimeFigureOut">
              <a:rPr lang="pt-PT" smtClean="0"/>
              <a:t>06/12/2021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68422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02802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E6BB63A7-D720-40E6-994F-ED31A68321DE}" type="datetimeFigureOut">
              <a:rPr lang="pt-PT" smtClean="0"/>
              <a:t>06/12/2021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349675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E6BB63A7-D720-40E6-994F-ED31A68321DE}" type="datetimeFigureOut">
              <a:rPr lang="pt-PT" smtClean="0"/>
              <a:t>06/12/2021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73080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B63A7-D720-40E6-994F-ED31A68321DE}" type="datetimeFigureOut">
              <a:rPr lang="pt-PT" smtClean="0"/>
              <a:t>06/12/2021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280337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113485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6BB63A7-D720-40E6-994F-ED31A68321DE}" type="datetimeFigureOut">
              <a:rPr lang="pt-PT" smtClean="0"/>
              <a:t>06/12/2021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9E68560A-BF4C-4190-B164-CB94375BB6CD}" type="slidenum">
              <a:rPr lang="pt-PT" smtClean="0"/>
              <a:t>‹nº›</a:t>
            </a:fld>
            <a:endParaRPr lang="pt-PT"/>
          </a:p>
        </p:txBody>
      </p:sp>
    </p:spTree>
    <p:extLst>
      <p:ext uri="{BB962C8B-B14F-4D97-AF65-F5344CB8AC3E}">
        <p14:creationId xmlns:p14="http://schemas.microsoft.com/office/powerpoint/2010/main" val="9140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B63A7-D720-40E6-994F-ED31A68321DE}" type="datetimeFigureOut">
              <a:rPr lang="pt-PT" smtClean="0"/>
              <a:t>06/12/2021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8560A-BF4C-4190-B164-CB94375BB6CD}" type="slidenum">
              <a:rPr lang="pt-PT" smtClean="0"/>
              <a:t>‹nº›</a:t>
            </a:fld>
            <a:endParaRPr lang="pt-PT"/>
          </a:p>
        </p:txBody>
      </p:sp>
    </p:spTree>
    <p:extLst>
      <p:ext uri="{BB962C8B-B14F-4D97-AF65-F5344CB8AC3E}">
        <p14:creationId xmlns:p14="http://schemas.microsoft.com/office/powerpoint/2010/main" val="2778682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emf"/><Relationship Id="rId5" Type="http://schemas.openxmlformats.org/officeDocument/2006/relationships/oleObject" Target="../embeddings/oleObject25.bin"/><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19.bin"/><Relationship Id="rId18" Type="http://schemas.openxmlformats.org/officeDocument/2006/relationships/image" Target="../media/image26.e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3.e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5.emf"/><Relationship Id="rId20" Type="http://schemas.openxmlformats.org/officeDocument/2006/relationships/image" Target="../media/image27.emf"/><Relationship Id="rId1" Type="http://schemas.openxmlformats.org/officeDocument/2006/relationships/vmlDrawing" Target="../drawings/vmlDrawing5.vml"/><Relationship Id="rId6" Type="http://schemas.openxmlformats.org/officeDocument/2006/relationships/image" Target="../media/image20.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2.emf"/><Relationship Id="rId19" Type="http://schemas.openxmlformats.org/officeDocument/2006/relationships/oleObject" Target="../embeddings/oleObject22.bin"/><Relationship Id="rId4" Type="http://schemas.openxmlformats.org/officeDocument/2006/relationships/image" Target="../media/image19.emf"/><Relationship Id="rId9" Type="http://schemas.openxmlformats.org/officeDocument/2006/relationships/oleObject" Target="../embeddings/oleObject17.bin"/><Relationship Id="rId14" Type="http://schemas.openxmlformats.org/officeDocument/2006/relationships/image" Target="../media/image24.emf"/><Relationship Id="rId22"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7ADD341-957D-47B1-9575-C858D4B4E186}"/>
              </a:ext>
            </a:extLst>
          </p:cNvPr>
          <p:cNvSpPr txBox="1"/>
          <p:nvPr/>
        </p:nvSpPr>
        <p:spPr>
          <a:xfrm>
            <a:off x="3552825" y="352425"/>
            <a:ext cx="4733925" cy="461665"/>
          </a:xfrm>
          <a:prstGeom prst="rect">
            <a:avLst/>
          </a:prstGeom>
          <a:noFill/>
        </p:spPr>
        <p:txBody>
          <a:bodyPr wrap="square" rtlCol="0">
            <a:spAutoFit/>
          </a:bodyPr>
          <a:lstStyle/>
          <a:p>
            <a:pPr algn="ctr"/>
            <a:r>
              <a:rPr lang="pt-PT" sz="2400" dirty="0" err="1">
                <a:latin typeface="Times New Roman" panose="02020603050405020304" pitchFamily="18" charset="0"/>
                <a:cs typeface="Times New Roman" panose="02020603050405020304" pitchFamily="18" charset="0"/>
              </a:rPr>
              <a:t>Code</a:t>
            </a:r>
            <a:r>
              <a:rPr lang="pt-PT" sz="2400" dirty="0">
                <a:latin typeface="Times New Roman" panose="02020603050405020304" pitchFamily="18" charset="0"/>
                <a:cs typeface="Times New Roman" panose="02020603050405020304" pitchFamily="18" charset="0"/>
              </a:rPr>
              <a:t> </a:t>
            </a:r>
            <a:r>
              <a:rPr lang="pt-PT" sz="2400" dirty="0" err="1">
                <a:latin typeface="Times New Roman" panose="02020603050405020304" pitchFamily="18" charset="0"/>
                <a:cs typeface="Times New Roman" panose="02020603050405020304" pitchFamily="18" charset="0"/>
              </a:rPr>
              <a:t>Smells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ECD58A59-92AD-4ED5-84A2-C5989B25677F}"/>
              </a:ext>
            </a:extLst>
          </p:cNvPr>
          <p:cNvSpPr txBox="1"/>
          <p:nvPr/>
        </p:nvSpPr>
        <p:spPr>
          <a:xfrm>
            <a:off x="692726" y="895927"/>
            <a:ext cx="11000509" cy="1657505"/>
          </a:xfrm>
          <a:prstGeom prst="rect">
            <a:avLst/>
          </a:prstGeom>
          <a:noFill/>
        </p:spPr>
        <p:txBody>
          <a:bodyPr wrap="square" rtlCol="0">
            <a:spAutoFit/>
          </a:bodyPr>
          <a:lstStyle/>
          <a:p>
            <a:pPr>
              <a:lnSpc>
                <a:spcPct val="107000"/>
              </a:lnSpc>
              <a:spcBef>
                <a:spcPts val="200"/>
              </a:spcBef>
            </a:pP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Existem várias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data classes”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ao longo do código do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por exemplo a</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UnknownExternalFileType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AutoCompletionInput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org.jabref.gui.autocompleter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claramente não contém nenhum método que não seja de acesso a informação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getters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Talvez este seja um mal necessário, mas quiçá haja métodos de manipulação de dados ou até mesmo noutras classes, que façam sentido para os encapsulados nesta classe. Estas possíveis alterações melhoram a qualidade do código, aumentando a sua organização e compressão, pois as operações de modificação de classes encontram-se todas no mesmo sítio.</a:t>
            </a:r>
          </a:p>
          <a:p>
            <a:endParaRPr lang="pt-PT" dirty="0"/>
          </a:p>
        </p:txBody>
      </p:sp>
      <p:sp>
        <p:nvSpPr>
          <p:cNvPr id="8" name="Rectangle 4">
            <a:extLst>
              <a:ext uri="{FF2B5EF4-FFF2-40B4-BE49-F238E27FC236}">
                <a16:creationId xmlns:a16="http://schemas.microsoft.com/office/drawing/2014/main" id="{E2BA9739-4C0C-4920-A89B-4BC2A176D2E1}"/>
              </a:ext>
            </a:extLst>
          </p:cNvPr>
          <p:cNvSpPr>
            <a:spLocks noChangeArrowheads="1"/>
          </p:cNvSpPr>
          <p:nvPr/>
        </p:nvSpPr>
        <p:spPr bwMode="auto">
          <a:xfrm>
            <a:off x="692726" y="2294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D7E9310A-D5F5-4E03-B281-24EC121BB9BF}"/>
              </a:ext>
            </a:extLst>
          </p:cNvPr>
          <p:cNvGraphicFramePr>
            <a:graphicFrameLocks noChangeAspect="1"/>
          </p:cNvGraphicFramePr>
          <p:nvPr>
            <p:extLst>
              <p:ext uri="{D42A27DB-BD31-4B8C-83A1-F6EECF244321}">
                <p14:modId xmlns:p14="http://schemas.microsoft.com/office/powerpoint/2010/main" val="1647102619"/>
              </p:ext>
            </p:extLst>
          </p:nvPr>
        </p:nvGraphicFramePr>
        <p:xfrm>
          <a:off x="692726" y="2294669"/>
          <a:ext cx="1905000" cy="517525"/>
        </p:xfrm>
        <a:graphic>
          <a:graphicData uri="http://schemas.openxmlformats.org/presentationml/2006/ole">
            <mc:AlternateContent xmlns:mc="http://schemas.openxmlformats.org/markup-compatibility/2006">
              <mc:Choice xmlns:v="urn:schemas-microsoft-com:vml" Requires="v">
                <p:oleObj spid="_x0000_s1047" name="Objeto da Shell do Packager" showAsIcon="1" r:id="rId3" imgW="1912680" imgH="522000" progId="Package">
                  <p:embed/>
                </p:oleObj>
              </mc:Choice>
              <mc:Fallback>
                <p:oleObj name="Objeto da Shell do Packager" showAsIcon="1" r:id="rId3" imgW="1912680" imgH="522000" progId="Package">
                  <p:embed/>
                  <p:pic>
                    <p:nvPicPr>
                      <p:cNvPr id="0" name="Object 3"/>
                      <p:cNvPicPr>
                        <a:picLocks noChangeAspect="1" noChangeArrowheads="1"/>
                      </p:cNvPicPr>
                      <p:nvPr/>
                    </p:nvPicPr>
                    <p:blipFill>
                      <a:blip r:embed="rId4"/>
                      <a:srcRect/>
                      <a:stretch>
                        <a:fillRect/>
                      </a:stretch>
                    </p:blipFill>
                    <p:spPr bwMode="auto">
                      <a:xfrm>
                        <a:off x="692726" y="2294669"/>
                        <a:ext cx="1905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a:extLst>
              <a:ext uri="{FF2B5EF4-FFF2-40B4-BE49-F238E27FC236}">
                <a16:creationId xmlns:a16="http://schemas.microsoft.com/office/drawing/2014/main" id="{31231F92-CB90-461C-AC94-9D4D74952974}"/>
              </a:ext>
            </a:extLst>
          </p:cNvPr>
          <p:cNvSpPr>
            <a:spLocks noChangeArrowheads="1"/>
          </p:cNvSpPr>
          <p:nvPr/>
        </p:nvSpPr>
        <p:spPr bwMode="auto">
          <a:xfrm>
            <a:off x="2351303" y="2294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1" name="Objeto 10">
            <a:extLst>
              <a:ext uri="{FF2B5EF4-FFF2-40B4-BE49-F238E27FC236}">
                <a16:creationId xmlns:a16="http://schemas.microsoft.com/office/drawing/2014/main" id="{414E6815-D6DC-43B1-86B4-E60555EB91F7}"/>
              </a:ext>
            </a:extLst>
          </p:cNvPr>
          <p:cNvGraphicFramePr>
            <a:graphicFrameLocks noChangeAspect="1"/>
          </p:cNvGraphicFramePr>
          <p:nvPr>
            <p:extLst>
              <p:ext uri="{D42A27DB-BD31-4B8C-83A1-F6EECF244321}">
                <p14:modId xmlns:p14="http://schemas.microsoft.com/office/powerpoint/2010/main" val="1260651229"/>
              </p:ext>
            </p:extLst>
          </p:nvPr>
        </p:nvGraphicFramePr>
        <p:xfrm>
          <a:off x="2351303" y="2274340"/>
          <a:ext cx="1684338" cy="517525"/>
        </p:xfrm>
        <a:graphic>
          <a:graphicData uri="http://schemas.openxmlformats.org/presentationml/2006/ole">
            <mc:AlternateContent xmlns:mc="http://schemas.openxmlformats.org/markup-compatibility/2006">
              <mc:Choice xmlns:v="urn:schemas-microsoft-com:vml" Requires="v">
                <p:oleObj spid="_x0000_s1048" name="Objeto da Shell do Packager" showAsIcon="1" r:id="rId5" imgW="1692720" imgH="522000" progId="Package">
                  <p:embed/>
                </p:oleObj>
              </mc:Choice>
              <mc:Fallback>
                <p:oleObj name="Objeto da Shell do Packager" showAsIcon="1" r:id="rId5" imgW="1692720" imgH="522000" progId="Packag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303" y="2274340"/>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aixaDeTexto 11">
            <a:extLst>
              <a:ext uri="{FF2B5EF4-FFF2-40B4-BE49-F238E27FC236}">
                <a16:creationId xmlns:a16="http://schemas.microsoft.com/office/drawing/2014/main" id="{7AEA1AE1-F22A-480D-8BC0-182ECDC83D95}"/>
              </a:ext>
            </a:extLst>
          </p:cNvPr>
          <p:cNvSpPr txBox="1"/>
          <p:nvPr/>
        </p:nvSpPr>
        <p:spPr>
          <a:xfrm>
            <a:off x="692726" y="2846084"/>
            <a:ext cx="10806545"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Switch</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Statements</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Nas classes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CodeAreaKeyBindings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TextInputKeyBindings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org.jabref.gui.keyboard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existem dois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os mesmos casos, isto é um indicador de que não estamos a aplicar corretamente os princípios de uma linguagem orientada aos objetos. Neste caso, talvez seja possível utilizar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que diferentes classes implementem cada caso. Esta alteração aumenta a organização do código e facilita futuras implementações e evita possíveis erros, pois não temos de alterar todos os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estão localizados em classes diferentes.</a:t>
            </a:r>
          </a:p>
        </p:txBody>
      </p:sp>
      <p:sp>
        <p:nvSpPr>
          <p:cNvPr id="13" name="Rectangle 8">
            <a:extLst>
              <a:ext uri="{FF2B5EF4-FFF2-40B4-BE49-F238E27FC236}">
                <a16:creationId xmlns:a16="http://schemas.microsoft.com/office/drawing/2014/main" id="{B73949D3-6EE6-4A09-9216-D0B60050E1D2}"/>
              </a:ext>
            </a:extLst>
          </p:cNvPr>
          <p:cNvSpPr>
            <a:spLocks noChangeArrowheads="1"/>
          </p:cNvSpPr>
          <p:nvPr/>
        </p:nvSpPr>
        <p:spPr bwMode="auto">
          <a:xfrm>
            <a:off x="692726" y="41378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5691A4A1-7BF2-41CF-A3D3-5131A6E92B9E}"/>
              </a:ext>
            </a:extLst>
          </p:cNvPr>
          <p:cNvGraphicFramePr>
            <a:graphicFrameLocks noChangeAspect="1"/>
          </p:cNvGraphicFramePr>
          <p:nvPr>
            <p:extLst>
              <p:ext uri="{D42A27DB-BD31-4B8C-83A1-F6EECF244321}">
                <p14:modId xmlns:p14="http://schemas.microsoft.com/office/powerpoint/2010/main" val="3405027444"/>
              </p:ext>
            </p:extLst>
          </p:nvPr>
        </p:nvGraphicFramePr>
        <p:xfrm>
          <a:off x="692726" y="4137891"/>
          <a:ext cx="1684338" cy="517525"/>
        </p:xfrm>
        <a:graphic>
          <a:graphicData uri="http://schemas.openxmlformats.org/presentationml/2006/ole">
            <mc:AlternateContent xmlns:mc="http://schemas.openxmlformats.org/markup-compatibility/2006">
              <mc:Choice xmlns:v="urn:schemas-microsoft-com:vml" Requires="v">
                <p:oleObj spid="_x0000_s1049" name="Objeto da Shell do Packager" showAsIcon="1" r:id="rId7" imgW="1692720" imgH="522000" progId="Package">
                  <p:embed/>
                </p:oleObj>
              </mc:Choice>
              <mc:Fallback>
                <p:oleObj name="Objeto da Shell do Packager" showAsIcon="1" r:id="rId7" imgW="1692720" imgH="522000" progId="Packag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26" y="4137891"/>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a:extLst>
              <a:ext uri="{FF2B5EF4-FFF2-40B4-BE49-F238E27FC236}">
                <a16:creationId xmlns:a16="http://schemas.microsoft.com/office/drawing/2014/main" id="{088A65F3-D036-485D-8127-A4F37F12136D}"/>
              </a:ext>
            </a:extLst>
          </p:cNvPr>
          <p:cNvSpPr>
            <a:spLocks noChangeArrowheads="1"/>
          </p:cNvSpPr>
          <p:nvPr/>
        </p:nvSpPr>
        <p:spPr bwMode="auto">
          <a:xfrm>
            <a:off x="2351303" y="4137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6" name="Objeto 15">
            <a:extLst>
              <a:ext uri="{FF2B5EF4-FFF2-40B4-BE49-F238E27FC236}">
                <a16:creationId xmlns:a16="http://schemas.microsoft.com/office/drawing/2014/main" id="{888061E9-AA6F-4BE2-9F80-E4B6277DAA2C}"/>
              </a:ext>
            </a:extLst>
          </p:cNvPr>
          <p:cNvGraphicFramePr>
            <a:graphicFrameLocks noChangeAspect="1"/>
          </p:cNvGraphicFramePr>
          <p:nvPr>
            <p:extLst>
              <p:ext uri="{D42A27DB-BD31-4B8C-83A1-F6EECF244321}">
                <p14:modId xmlns:p14="http://schemas.microsoft.com/office/powerpoint/2010/main" val="3217811692"/>
              </p:ext>
            </p:extLst>
          </p:nvPr>
        </p:nvGraphicFramePr>
        <p:xfrm>
          <a:off x="2351303" y="4137889"/>
          <a:ext cx="1646238" cy="517525"/>
        </p:xfrm>
        <a:graphic>
          <a:graphicData uri="http://schemas.openxmlformats.org/presentationml/2006/ole">
            <mc:AlternateContent xmlns:mc="http://schemas.openxmlformats.org/markup-compatibility/2006">
              <mc:Choice xmlns:v="urn:schemas-microsoft-com:vml" Requires="v">
                <p:oleObj spid="_x0000_s1050" name="Objeto da Shell do Packager" showAsIcon="1" r:id="rId9" imgW="1654200" imgH="522000" progId="Package">
                  <p:embed/>
                </p:oleObj>
              </mc:Choice>
              <mc:Fallback>
                <p:oleObj name="Objeto da Shell do Packager" showAsIcon="1" r:id="rId9" imgW="1654200" imgH="522000" progId="Package">
                  <p:embed/>
                  <p:pic>
                    <p:nvPicPr>
                      <p:cNvPr id="0" name="Object 9"/>
                      <p:cNvPicPr>
                        <a:picLocks noChangeAspect="1" noChangeArrowheads="1"/>
                      </p:cNvPicPr>
                      <p:nvPr/>
                    </p:nvPicPr>
                    <p:blipFill>
                      <a:blip r:embed="rId10"/>
                      <a:srcRect/>
                      <a:stretch>
                        <a:fillRect/>
                      </a:stretch>
                    </p:blipFill>
                    <p:spPr bwMode="auto">
                      <a:xfrm>
                        <a:off x="2351303" y="4137889"/>
                        <a:ext cx="16462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CaixaDeTexto 16">
            <a:extLst>
              <a:ext uri="{FF2B5EF4-FFF2-40B4-BE49-F238E27FC236}">
                <a16:creationId xmlns:a16="http://schemas.microsoft.com/office/drawing/2014/main" id="{CF100C8E-80FC-4128-A576-D4DEF7AED491}"/>
              </a:ext>
            </a:extLst>
          </p:cNvPr>
          <p:cNvSpPr txBox="1"/>
          <p:nvPr/>
        </p:nvSpPr>
        <p:spPr>
          <a:xfrm>
            <a:off x="692726" y="4635084"/>
            <a:ext cx="10677238" cy="1459887"/>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envy</a:t>
            </a:r>
            <a:endPar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 método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getNativeDesktop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acede maioritariamente à informação vinda da classe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OS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org.jabref.logic.util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por sinal serve para a deteção do sistema operativo, portanto o que faria mais sentido era mover este método para essa classe. Esta alteração melhora a legibilidade e arrumação do código.</a:t>
            </a:r>
          </a:p>
          <a:p>
            <a:endParaRPr lang="pt-PT" dirty="0"/>
          </a:p>
        </p:txBody>
      </p:sp>
      <p:sp>
        <p:nvSpPr>
          <p:cNvPr id="18" name="Rectangle 12">
            <a:extLst>
              <a:ext uri="{FF2B5EF4-FFF2-40B4-BE49-F238E27FC236}">
                <a16:creationId xmlns:a16="http://schemas.microsoft.com/office/drawing/2014/main" id="{7D22D10B-CE5A-41F5-B94D-51BA2746FEA4}"/>
              </a:ext>
            </a:extLst>
          </p:cNvPr>
          <p:cNvSpPr>
            <a:spLocks noChangeArrowheads="1"/>
          </p:cNvSpPr>
          <p:nvPr/>
        </p:nvSpPr>
        <p:spPr bwMode="auto">
          <a:xfrm>
            <a:off x="822036" y="5856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623FD9DA-6D5D-473E-A088-566561E0B451}"/>
              </a:ext>
            </a:extLst>
          </p:cNvPr>
          <p:cNvGraphicFramePr>
            <a:graphicFrameLocks noChangeAspect="1"/>
          </p:cNvGraphicFramePr>
          <p:nvPr>
            <p:extLst>
              <p:ext uri="{D42A27DB-BD31-4B8C-83A1-F6EECF244321}">
                <p14:modId xmlns:p14="http://schemas.microsoft.com/office/powerpoint/2010/main" val="3858195311"/>
              </p:ext>
            </p:extLst>
          </p:nvPr>
        </p:nvGraphicFramePr>
        <p:xfrm>
          <a:off x="822036" y="5856537"/>
          <a:ext cx="1211263" cy="517525"/>
        </p:xfrm>
        <a:graphic>
          <a:graphicData uri="http://schemas.openxmlformats.org/presentationml/2006/ole">
            <mc:AlternateContent xmlns:mc="http://schemas.openxmlformats.org/markup-compatibility/2006">
              <mc:Choice xmlns:v="urn:schemas-microsoft-com:vml" Requires="v">
                <p:oleObj spid="_x0000_s1051" name="Objeto da Shell do Packager" showAsIcon="1" r:id="rId11" imgW="1214280" imgH="522000" progId="Package">
                  <p:embed/>
                </p:oleObj>
              </mc:Choice>
              <mc:Fallback>
                <p:oleObj name="Objeto da Shell do Packager" showAsIcon="1" r:id="rId11" imgW="1214280" imgH="522000" progId="Package">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36" y="5856537"/>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6">
            <a:extLst>
              <a:ext uri="{FF2B5EF4-FFF2-40B4-BE49-F238E27FC236}">
                <a16:creationId xmlns:a16="http://schemas.microsoft.com/office/drawing/2014/main" id="{1CD2F13A-A49A-480C-B440-675E22071755}"/>
              </a:ext>
            </a:extLst>
          </p:cNvPr>
          <p:cNvSpPr>
            <a:spLocks noChangeArrowheads="1"/>
          </p:cNvSpPr>
          <p:nvPr/>
        </p:nvSpPr>
        <p:spPr bwMode="auto">
          <a:xfrm>
            <a:off x="2964872" y="5855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DD41605A-27F4-4B23-A22D-3BA0A0AD857A}"/>
              </a:ext>
            </a:extLst>
          </p:cNvPr>
          <p:cNvGraphicFramePr>
            <a:graphicFrameLocks noChangeAspect="1"/>
          </p:cNvGraphicFramePr>
          <p:nvPr>
            <p:extLst>
              <p:ext uri="{D42A27DB-BD31-4B8C-83A1-F6EECF244321}">
                <p14:modId xmlns:p14="http://schemas.microsoft.com/office/powerpoint/2010/main" val="1838193790"/>
              </p:ext>
            </p:extLst>
          </p:nvPr>
        </p:nvGraphicFramePr>
        <p:xfrm>
          <a:off x="2964872" y="5855135"/>
          <a:ext cx="479425" cy="517525"/>
        </p:xfrm>
        <a:graphic>
          <a:graphicData uri="http://schemas.openxmlformats.org/presentationml/2006/ole">
            <mc:AlternateContent xmlns:mc="http://schemas.openxmlformats.org/markup-compatibility/2006">
              <mc:Choice xmlns:v="urn:schemas-microsoft-com:vml" Requires="v">
                <p:oleObj spid="_x0000_s1052" name="Objeto da Shell do Packager" showAsIcon="1" r:id="rId13" imgW="478080" imgH="522000" progId="Package">
                  <p:embed/>
                </p:oleObj>
              </mc:Choice>
              <mc:Fallback>
                <p:oleObj name="Objeto da Shell do Packager" showAsIcon="1" r:id="rId13" imgW="478080" imgH="522000" progId="Package">
                  <p:embed/>
                  <p:pic>
                    <p:nvPicPr>
                      <p:cNvPr id="0" name="Object 15"/>
                      <p:cNvPicPr>
                        <a:picLocks noChangeAspect="1" noChangeArrowheads="1"/>
                      </p:cNvPicPr>
                      <p:nvPr/>
                    </p:nvPicPr>
                    <p:blipFill>
                      <a:blip r:embed="rId14"/>
                      <a:srcRect/>
                      <a:stretch>
                        <a:fillRect/>
                      </a:stretch>
                    </p:blipFill>
                    <p:spPr bwMode="auto">
                      <a:xfrm>
                        <a:off x="2964872" y="5855135"/>
                        <a:ext cx="4794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35599830-A613-451F-8CBB-FA658F1CCC6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45593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B8E2E32-4D34-49AB-A105-CBECEC72C7F7}"/>
              </a:ext>
            </a:extLst>
          </p:cNvPr>
          <p:cNvSpPr txBox="1"/>
          <p:nvPr/>
        </p:nvSpPr>
        <p:spPr>
          <a:xfrm>
            <a:off x="877455" y="73891"/>
            <a:ext cx="9716654" cy="1663661"/>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Singleton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type of design pattern comes under creational pattern as this pattern provides one of the best ways to create an object. This pattern involves a single class that is responsible to create an object while making sure that only a single object gets created.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method, a new object is created. This class has only one instance and provides a global point to access it. This variable makes an object accessible, but it pollutes the namespace, and it still allows instantiating multiple objects of that class. So, the solution could be to make the class itself responsible for keeping track of its sole instance, which means, this class could ensure no other instance is created, by intercepting requests to create new objects or even the class could provide the sole way to access the instance</a:t>
            </a:r>
            <a:endParaRPr lang="pt-PT" sz="1200" dirty="0">
              <a:latin typeface="Times New Roman" panose="02020603050405020304" pitchFamily="18"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FCCD0693-6C3E-4E30-A247-39754B2B2431}"/>
              </a:ext>
            </a:extLst>
          </p:cNvPr>
          <p:cNvPicPr>
            <a:picLocks noChangeAspect="1"/>
          </p:cNvPicPr>
          <p:nvPr/>
        </p:nvPicPr>
        <p:blipFill>
          <a:blip r:embed="rId2"/>
          <a:stretch>
            <a:fillRect/>
          </a:stretch>
        </p:blipFill>
        <p:spPr>
          <a:xfrm>
            <a:off x="877455" y="1737552"/>
            <a:ext cx="4488872" cy="1750093"/>
          </a:xfrm>
          <a:prstGeom prst="rect">
            <a:avLst/>
          </a:prstGeom>
        </p:spPr>
      </p:pic>
      <p:sp>
        <p:nvSpPr>
          <p:cNvPr id="6" name="CaixaDeTexto 5">
            <a:extLst>
              <a:ext uri="{FF2B5EF4-FFF2-40B4-BE49-F238E27FC236}">
                <a16:creationId xmlns:a16="http://schemas.microsoft.com/office/drawing/2014/main" id="{DD0064D5-058B-4D42-B0F7-5D6F702D6EC6}"/>
              </a:ext>
            </a:extLst>
          </p:cNvPr>
          <p:cNvSpPr txBox="1"/>
          <p:nvPr/>
        </p:nvSpPr>
        <p:spPr>
          <a:xfrm>
            <a:off x="877455" y="3499158"/>
            <a:ext cx="10954327" cy="1466042"/>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Command Pattern</a:t>
            </a:r>
          </a:p>
          <a:p>
            <a:pPr>
              <a:lnSpc>
                <a:spcPct val="107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this case, the sender object can create a command object to encapsulate the order. The answer is the invoker object that invokes the command objects to complete whatever task it is supposed to do. The sender in this case is this method inside the class that creates a command (called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which calls a method which is the receiver (get). The command pattern stores different requests (command objects -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applicationCommand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into lists and manipulates them before they are completed. This pattern allows, as well, the command to be undone or redone. This pattern has various Benefits such as allowing commands to be manipulated as objects, its functionalities can be added to the command objects, such as putting them into queues and decoupling the objects of the software program.</a:t>
            </a:r>
            <a:endParaRPr lang="pt-PT" sz="1200" dirty="0">
              <a:latin typeface="Times New Roman" panose="02020603050405020304" pitchFamily="18" charset="0"/>
              <a:cs typeface="Times New Roman" panose="02020603050405020304" pitchFamily="18" charset="0"/>
            </a:endParaRPr>
          </a:p>
        </p:txBody>
      </p:sp>
      <p:pic>
        <p:nvPicPr>
          <p:cNvPr id="7" name="Picture 3" descr="Text&#10;&#10;Description automatically generated">
            <a:extLst>
              <a:ext uri="{FF2B5EF4-FFF2-40B4-BE49-F238E27FC236}">
                <a16:creationId xmlns:a16="http://schemas.microsoft.com/office/drawing/2014/main" id="{B9CF426D-6F2F-4E66-BD0B-CC9B5D3FA162}"/>
              </a:ext>
            </a:extLst>
          </p:cNvPr>
          <p:cNvPicPr>
            <a:picLocks noChangeAspect="1"/>
          </p:cNvPicPr>
          <p:nvPr/>
        </p:nvPicPr>
        <p:blipFill>
          <a:blip r:embed="rId3"/>
          <a:stretch>
            <a:fillRect/>
          </a:stretch>
        </p:blipFill>
        <p:spPr>
          <a:xfrm>
            <a:off x="877455" y="4965200"/>
            <a:ext cx="4488872" cy="1717270"/>
          </a:xfrm>
          <a:prstGeom prst="rect">
            <a:avLst/>
          </a:prstGeom>
        </p:spPr>
      </p:pic>
    </p:spTree>
    <p:extLst>
      <p:ext uri="{BB962C8B-B14F-4D97-AF65-F5344CB8AC3E}">
        <p14:creationId xmlns:p14="http://schemas.microsoft.com/office/powerpoint/2010/main" val="291853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5B718FB-E87F-4ECF-93CF-76D85905B4B5}"/>
              </a:ext>
            </a:extLst>
          </p:cNvPr>
          <p:cNvSpPr txBox="1"/>
          <p:nvPr/>
        </p:nvSpPr>
        <p:spPr>
          <a:xfrm>
            <a:off x="637309" y="609601"/>
            <a:ext cx="10113818" cy="1663661"/>
          </a:xfrm>
          <a:prstGeom prst="rect">
            <a:avLst/>
          </a:prstGeom>
          <a:noFill/>
        </p:spPr>
        <p:txBody>
          <a:bodyPr wrap="square" rtlCol="0">
            <a:spAutoFit/>
          </a:bodyPr>
          <a:lstStyle/>
          <a:p>
            <a:pPr>
              <a:lnSpc>
                <a:spcPct val="107000"/>
              </a:lnSpc>
              <a:spcAft>
                <a:spcPts val="800"/>
              </a:spcAft>
            </a:pPr>
            <a:r>
              <a:rPr lang="en-GB"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Observer Pattern</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observer pattern is used when there is a one-to-many relationship between objects such as if one object is modified, its dependent objects are to be notified automatically. Observer pattern falls under the behavioural pattern category.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StateManager</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class uses 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ObservableList</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 list of tasks – which can be assigned to either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isRunning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or to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getProgress</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 order to observe objects of the type of the task, creating an array Observable which keeps the tasks in progress and the tasks running. The observer design pattern is also suitable for any scenario that requires push-based notification. The pattern defines a provider (also known as a subject or an observable) and zero, one, or more observers (depending on the length of the array). In short, observers register with the provider, and whenever the task state change occurs, the provider automatically notifies all observers by calling one of their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6" descr="Text&#10;&#10;Description automatically generated">
            <a:extLst>
              <a:ext uri="{FF2B5EF4-FFF2-40B4-BE49-F238E27FC236}">
                <a16:creationId xmlns:a16="http://schemas.microsoft.com/office/drawing/2014/main" id="{A408D9DB-572B-4009-ACD0-428F7E713A53}"/>
              </a:ext>
            </a:extLst>
          </p:cNvPr>
          <p:cNvPicPr>
            <a:picLocks noChangeAspect="1"/>
          </p:cNvPicPr>
          <p:nvPr/>
        </p:nvPicPr>
        <p:blipFill>
          <a:blip r:embed="rId2"/>
          <a:stretch>
            <a:fillRect/>
          </a:stretch>
        </p:blipFill>
        <p:spPr>
          <a:xfrm>
            <a:off x="637309" y="2550353"/>
            <a:ext cx="5731510" cy="1254760"/>
          </a:xfrm>
          <a:prstGeom prst="rect">
            <a:avLst/>
          </a:prstGeom>
        </p:spPr>
      </p:pic>
      <p:sp>
        <p:nvSpPr>
          <p:cNvPr id="6" name="CaixaDeTexto 5">
            <a:extLst>
              <a:ext uri="{FF2B5EF4-FFF2-40B4-BE49-F238E27FC236}">
                <a16:creationId xmlns:a16="http://schemas.microsoft.com/office/drawing/2014/main" id="{0FD6A8EF-8399-42C7-B3E0-90E2B4EC89BC}"/>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63670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B6EB767-9BD5-4610-9E8F-726B7AA7B776}"/>
              </a:ext>
            </a:extLst>
          </p:cNvPr>
          <p:cNvSpPr txBox="1"/>
          <p:nvPr/>
        </p:nvSpPr>
        <p:spPr>
          <a:xfrm>
            <a:off x="711200" y="230910"/>
            <a:ext cx="9513455" cy="1051442"/>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Command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useful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invoker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diferente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‘redo’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rquested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times,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held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later use.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queue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commands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executed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batch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81624C34-C750-4740-B3A4-B95E2CD1EF13}"/>
              </a:ext>
            </a:extLst>
          </p:cNvPr>
          <p:cNvSpPr>
            <a:spLocks noChangeArrowheads="1"/>
          </p:cNvSpPr>
          <p:nvPr/>
        </p:nvSpPr>
        <p:spPr bwMode="auto">
          <a:xfrm>
            <a:off x="711200" y="12823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5AB812CF-A95E-4CA6-915A-4019CE5AD9CC}"/>
              </a:ext>
            </a:extLst>
          </p:cNvPr>
          <p:cNvGraphicFramePr>
            <a:graphicFrameLocks noChangeAspect="1"/>
          </p:cNvGraphicFramePr>
          <p:nvPr>
            <p:extLst>
              <p:ext uri="{D42A27DB-BD31-4B8C-83A1-F6EECF244321}">
                <p14:modId xmlns:p14="http://schemas.microsoft.com/office/powerpoint/2010/main" val="1229492736"/>
              </p:ext>
            </p:extLst>
          </p:nvPr>
        </p:nvGraphicFramePr>
        <p:xfrm>
          <a:off x="711200" y="1282352"/>
          <a:ext cx="968375" cy="625475"/>
        </p:xfrm>
        <a:graphic>
          <a:graphicData uri="http://schemas.openxmlformats.org/presentationml/2006/ole">
            <mc:AlternateContent xmlns:mc="http://schemas.openxmlformats.org/markup-compatibility/2006">
              <mc:Choice xmlns:v="urn:schemas-microsoft-com:vml" Requires="v">
                <p:oleObj spid="_x0000_s7181" name="Objeto da Shell do Packager" showAsIcon="1" r:id="rId3" imgW="965436" imgH="626553" progId="Package">
                  <p:embed/>
                </p:oleObj>
              </mc:Choice>
              <mc:Fallback>
                <p:oleObj name="Objeto da Shell do Packager" showAsIcon="1" r:id="rId3" imgW="965436" imgH="626553"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282352"/>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224A5B03-2C7B-435C-8ACB-171E89FAA941}"/>
              </a:ext>
            </a:extLst>
          </p:cNvPr>
          <p:cNvSpPr txBox="1"/>
          <p:nvPr/>
        </p:nvSpPr>
        <p:spPr>
          <a:xfrm>
            <a:off x="711200" y="1907827"/>
            <a:ext cx="9716655" cy="1173398"/>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Method</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maintain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controls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instanciation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replacing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constructors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generation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instantiated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determined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run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-time.</a:t>
            </a:r>
          </a:p>
        </p:txBody>
      </p:sp>
      <p:sp>
        <p:nvSpPr>
          <p:cNvPr id="8" name="Rectangle 4">
            <a:extLst>
              <a:ext uri="{FF2B5EF4-FFF2-40B4-BE49-F238E27FC236}">
                <a16:creationId xmlns:a16="http://schemas.microsoft.com/office/drawing/2014/main" id="{198581E2-1B71-494A-B8AE-0CA31A0E806F}"/>
              </a:ext>
            </a:extLst>
          </p:cNvPr>
          <p:cNvSpPr>
            <a:spLocks noChangeArrowheads="1"/>
          </p:cNvSpPr>
          <p:nvPr/>
        </p:nvSpPr>
        <p:spPr bwMode="auto">
          <a:xfrm>
            <a:off x="711200" y="3382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9" name="Objeto 8">
            <a:extLst>
              <a:ext uri="{FF2B5EF4-FFF2-40B4-BE49-F238E27FC236}">
                <a16:creationId xmlns:a16="http://schemas.microsoft.com/office/drawing/2014/main" id="{9BB4364F-835B-4046-9E0D-B64FE5EB3C80}"/>
              </a:ext>
            </a:extLst>
          </p:cNvPr>
          <p:cNvGraphicFramePr>
            <a:graphicFrameLocks noChangeAspect="1"/>
          </p:cNvGraphicFramePr>
          <p:nvPr>
            <p:extLst>
              <p:ext uri="{D42A27DB-BD31-4B8C-83A1-F6EECF244321}">
                <p14:modId xmlns:p14="http://schemas.microsoft.com/office/powerpoint/2010/main" val="3094282151"/>
              </p:ext>
            </p:extLst>
          </p:nvPr>
        </p:nvGraphicFramePr>
        <p:xfrm>
          <a:off x="711199" y="3117273"/>
          <a:ext cx="968375" cy="625475"/>
        </p:xfrm>
        <a:graphic>
          <a:graphicData uri="http://schemas.openxmlformats.org/presentationml/2006/ole">
            <mc:AlternateContent xmlns:mc="http://schemas.openxmlformats.org/markup-compatibility/2006">
              <mc:Choice xmlns:v="urn:schemas-microsoft-com:vml" Requires="v">
                <p:oleObj spid="_x0000_s7182" name="Objeto da Shell do Packager" showAsIcon="1" r:id="rId5" imgW="965436" imgH="626553" progId="Package">
                  <p:embed/>
                </p:oleObj>
              </mc:Choice>
              <mc:Fallback>
                <p:oleObj name="Objeto da Shell do Packager" showAsIcon="1" r:id="rId5" imgW="965436" imgH="626553"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99" y="3117273"/>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aixaDeTexto 9">
            <a:extLst>
              <a:ext uri="{FF2B5EF4-FFF2-40B4-BE49-F238E27FC236}">
                <a16:creationId xmlns:a16="http://schemas.microsoft.com/office/drawing/2014/main" id="{51360FF9-E302-415A-B04A-40A4D2AEA6A7}"/>
              </a:ext>
            </a:extLst>
          </p:cNvPr>
          <p:cNvSpPr txBox="1"/>
          <p:nvPr/>
        </p:nvSpPr>
        <p:spPr>
          <a:xfrm>
            <a:off x="711199" y="4008292"/>
            <a:ext cx="7961745" cy="853823"/>
          </a:xfrm>
          <a:prstGeom prst="rect">
            <a:avLst/>
          </a:prstGeom>
          <a:noFill/>
        </p:spPr>
        <p:txBody>
          <a:bodyPr wrap="square" rtlCol="0">
            <a:spAutoFit/>
          </a:bodyPr>
          <a:lstStyle/>
          <a:p>
            <a:r>
              <a:rPr lang="pt-PT" b="1" dirty="0" err="1">
                <a:latin typeface="Times New Roman" panose="02020603050405020304" pitchFamily="18" charset="0"/>
                <a:cs typeface="Times New Roman" panose="02020603050405020304" pitchFamily="18" charset="0"/>
              </a:rPr>
              <a:t>Composite</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SidePane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demonstrate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1" name="Rectangle 6">
            <a:extLst>
              <a:ext uri="{FF2B5EF4-FFF2-40B4-BE49-F238E27FC236}">
                <a16:creationId xmlns:a16="http://schemas.microsoft.com/office/drawing/2014/main" id="{3A2013CC-253A-49B6-99BC-725C2F46330A}"/>
              </a:ext>
            </a:extLst>
          </p:cNvPr>
          <p:cNvSpPr>
            <a:spLocks noChangeArrowheads="1"/>
          </p:cNvSpPr>
          <p:nvPr/>
        </p:nvSpPr>
        <p:spPr bwMode="auto">
          <a:xfrm>
            <a:off x="711199" y="51276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08353FBD-FBB5-40A1-864E-FCE8E0061150}"/>
              </a:ext>
            </a:extLst>
          </p:cNvPr>
          <p:cNvGraphicFramePr>
            <a:graphicFrameLocks noChangeAspect="1"/>
          </p:cNvGraphicFramePr>
          <p:nvPr>
            <p:extLst>
              <p:ext uri="{D42A27DB-BD31-4B8C-83A1-F6EECF244321}">
                <p14:modId xmlns:p14="http://schemas.microsoft.com/office/powerpoint/2010/main" val="3932844070"/>
              </p:ext>
            </p:extLst>
          </p:nvPr>
        </p:nvGraphicFramePr>
        <p:xfrm>
          <a:off x="711199" y="5127659"/>
          <a:ext cx="968375" cy="625475"/>
        </p:xfrm>
        <a:graphic>
          <a:graphicData uri="http://schemas.openxmlformats.org/presentationml/2006/ole">
            <mc:AlternateContent xmlns:mc="http://schemas.openxmlformats.org/markup-compatibility/2006">
              <mc:Choice xmlns:v="urn:schemas-microsoft-com:vml" Requires="v">
                <p:oleObj spid="_x0000_s7183" name="Objeto da Shell do Packager" showAsIcon="1" r:id="rId7" imgW="965436" imgH="626553" progId="Package">
                  <p:embed/>
                </p:oleObj>
              </mc:Choice>
              <mc:Fallback>
                <p:oleObj name="Objeto da Shell do Packager" showAsIcon="1" r:id="rId7" imgW="965436" imgH="626553"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199" y="5127659"/>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a:extLst>
              <a:ext uri="{FF2B5EF4-FFF2-40B4-BE49-F238E27FC236}">
                <a16:creationId xmlns:a16="http://schemas.microsoft.com/office/drawing/2014/main" id="{787AB8AB-37FA-4840-BF3E-06497EEC5141}"/>
              </a:ext>
            </a:extLst>
          </p:cNvPr>
          <p:cNvSpPr>
            <a:spLocks noChangeArrowheads="1"/>
          </p:cNvSpPr>
          <p:nvPr/>
        </p:nvSpPr>
        <p:spPr bwMode="auto">
          <a:xfrm>
            <a:off x="1679574" y="51276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4" name="Objeto 13">
            <a:extLst>
              <a:ext uri="{FF2B5EF4-FFF2-40B4-BE49-F238E27FC236}">
                <a16:creationId xmlns:a16="http://schemas.microsoft.com/office/drawing/2014/main" id="{B42F8CD8-CBC8-4F05-9933-B82EFDA84E2F}"/>
              </a:ext>
            </a:extLst>
          </p:cNvPr>
          <p:cNvGraphicFramePr>
            <a:graphicFrameLocks noChangeAspect="1"/>
          </p:cNvGraphicFramePr>
          <p:nvPr>
            <p:extLst>
              <p:ext uri="{D42A27DB-BD31-4B8C-83A1-F6EECF244321}">
                <p14:modId xmlns:p14="http://schemas.microsoft.com/office/powerpoint/2010/main" val="630632282"/>
              </p:ext>
            </p:extLst>
          </p:nvPr>
        </p:nvGraphicFramePr>
        <p:xfrm>
          <a:off x="1679574" y="5127658"/>
          <a:ext cx="968375" cy="625475"/>
        </p:xfrm>
        <a:graphic>
          <a:graphicData uri="http://schemas.openxmlformats.org/presentationml/2006/ole">
            <mc:AlternateContent xmlns:mc="http://schemas.openxmlformats.org/markup-compatibility/2006">
              <mc:Choice xmlns:v="urn:schemas-microsoft-com:vml" Requires="v">
                <p:oleObj spid="_x0000_s7184" name="Objeto da Shell do Packager" showAsIcon="1" r:id="rId9" imgW="965436" imgH="626553" progId="Package">
                  <p:embed/>
                </p:oleObj>
              </mc:Choice>
              <mc:Fallback>
                <p:oleObj name="Objeto da Shell do Packager" showAsIcon="1" r:id="rId9" imgW="965436" imgH="626553"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574" y="512765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aixaDeTexto 14">
            <a:extLst>
              <a:ext uri="{FF2B5EF4-FFF2-40B4-BE49-F238E27FC236}">
                <a16:creationId xmlns:a16="http://schemas.microsoft.com/office/drawing/2014/main" id="{936B9C00-12F2-4CAE-9FF0-68AAA4EEA5F3}"/>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373077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1796796-3C9F-470A-BD06-E3BBA810569D}"/>
              </a:ext>
            </a:extLst>
          </p:cNvPr>
          <p:cNvSpPr txBox="1"/>
          <p:nvPr/>
        </p:nvSpPr>
        <p:spPr>
          <a:xfrm>
            <a:off x="923636" y="988291"/>
            <a:ext cx="11046691" cy="3449791"/>
          </a:xfrm>
          <a:prstGeom prst="rect">
            <a:avLst/>
          </a:prstGeom>
          <a:noFill/>
        </p:spPr>
        <p:txBody>
          <a:bodyPr wrap="square" rtlCol="0">
            <a:spAutoFit/>
          </a:bodyPr>
          <a:lstStyle/>
          <a:p>
            <a:pPr algn="just">
              <a:lnSpc>
                <a:spcPct val="107000"/>
              </a:lnSpc>
              <a:spcAft>
                <a:spcPts val="800"/>
              </a:spcAft>
            </a:pP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Metrics</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Complexidade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ciclomática</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cyclomatic</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uma métrica de software que mede a quantidade de caminhos de execução independentes a partir de um código fonte. Esta métrica determina a estabilidade e confiabilidade do código, assim quanto menor este valor mais fácil é a interpretação e menor o risco de modificar um programa. Geralmente valores menores que 4 são considerados bons, entre 5 e 7 medianos e maiores ou iguais a 8 são valores demasiado elevados para a complexidade, assim, segundo o plug-in e analisando a vista do projeto conseguimos concluir que a média da complexidade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ciclomática</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1,79 o que é um valor aceitável. Já na vista de pacotes podemos observar que o pior valor para a complexidade é 4,49 o que ainda é aceitável.</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Já na vista de métodos conseguimos verificar quatro métricas diferentes: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cognitive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essencial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cyclomatic</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e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cyclomatic</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complexity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 complexidade cognitiva mede o quão difícil uma certa unidade de código é de compreender intuitivamente e a complexidade de design como o nome indica mede o quão complexo é o design. Nesta vista conseguimos encontrar alguns valores excessivamente altos para estas métricas, isto pode ser resolvido, por exemplo para a complexidade cognitiva reduzindo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nesting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retirando o máximo de condições desnecessárias ou até mesmo entanto retirar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Switch</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Statements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a complexidade de design, reduzindo o tamanho dos métodos por exemplo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arge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 para a complexidade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ciclomática</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tentar reduzir no geral o número de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afetam a arrumação e legibilidade do código. Por sua vez a complexidade dos métodos vai também influenciar a complexidade das classes, juntamente com complexidade dos atributos e a resultado de herança e se resolvermos os problemas de complexidade para os métodos os valores encontrados nas classes vão melhorar ser muito mais aceitáveis.</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geral, com algumas exceções, a complexidade ao longo de todas as vistas (métodos, classe, package, module e projeto) é aceitável e isto pode ser confirmado pela média do projeto como foi referenciado acima.</a:t>
            </a:r>
          </a:p>
        </p:txBody>
      </p:sp>
      <p:sp>
        <p:nvSpPr>
          <p:cNvPr id="5" name="CaixaDeTexto 4">
            <a:extLst>
              <a:ext uri="{FF2B5EF4-FFF2-40B4-BE49-F238E27FC236}">
                <a16:creationId xmlns:a16="http://schemas.microsoft.com/office/drawing/2014/main" id="{B32612CE-AB13-4334-B81B-AB63D34212A6}"/>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
        <p:nvSpPr>
          <p:cNvPr id="6" name="CaixaDeTexto 5">
            <a:extLst>
              <a:ext uri="{FF2B5EF4-FFF2-40B4-BE49-F238E27FC236}">
                <a16:creationId xmlns:a16="http://schemas.microsoft.com/office/drawing/2014/main" id="{D081DF56-203E-4367-883E-5622683B154E}"/>
              </a:ext>
            </a:extLst>
          </p:cNvPr>
          <p:cNvSpPr txBox="1"/>
          <p:nvPr/>
        </p:nvSpPr>
        <p:spPr>
          <a:xfrm>
            <a:off x="3666836" y="314036"/>
            <a:ext cx="4193309" cy="461665"/>
          </a:xfrm>
          <a:prstGeom prst="rect">
            <a:avLst/>
          </a:prstGeom>
          <a:noFill/>
        </p:spPr>
        <p:txBody>
          <a:bodyPr wrap="square" rtlCol="0">
            <a:spAutoFit/>
          </a:bodyPr>
          <a:lstStyle/>
          <a:p>
            <a:pPr algn="ctr"/>
            <a:r>
              <a:rPr lang="pt-PT" sz="2400" dirty="0" err="1">
                <a:latin typeface="Times New Roman" panose="02020603050405020304" pitchFamily="18" charset="0"/>
                <a:cs typeface="Times New Roman" panose="02020603050405020304" pitchFamily="18" charset="0"/>
              </a:rPr>
              <a:t>Metrics</a:t>
            </a:r>
            <a:endParaRPr lang="pt-P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89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2B7DBB0-9710-47C4-B62A-0855EB3E9F03}"/>
              </a:ext>
            </a:extLst>
          </p:cNvPr>
          <p:cNvSpPr txBox="1"/>
          <p:nvPr/>
        </p:nvSpPr>
        <p:spPr>
          <a:xfrm>
            <a:off x="766618" y="258618"/>
            <a:ext cx="11425382" cy="6151684"/>
          </a:xfrm>
          <a:prstGeom prst="rect">
            <a:avLst/>
          </a:prstGeom>
          <a:noFill/>
        </p:spPr>
        <p:txBody>
          <a:bodyPr wrap="square" rtlCol="0">
            <a:spAutoFit/>
          </a:bodyPr>
          <a:lstStyle/>
          <a:p>
            <a:pPr>
              <a:lnSpc>
                <a:spcPct val="107000"/>
              </a:lnSpc>
              <a:spcBef>
                <a:spcPts val="1200"/>
              </a:spcBef>
            </a:pPr>
            <a:r>
              <a:rPr lang="pt-PT" b="1" kern="0" dirty="0" err="1">
                <a:effectLst/>
                <a:latin typeface="Times New Roman" panose="02020603050405020304" pitchFamily="18" charset="0"/>
                <a:ea typeface="Times New Roman" panose="02020603050405020304" pitchFamily="18" charset="0"/>
                <a:cs typeface="Times New Roman" panose="02020603050405020304" pitchFamily="18" charset="0"/>
              </a:rPr>
              <a:t>Lines</a:t>
            </a:r>
            <a:r>
              <a:rPr lang="pt-PT"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b="1" kern="0" dirty="0" err="1">
                <a:effectLst/>
                <a:latin typeface="Times New Roman" panose="02020603050405020304" pitchFamily="18" charset="0"/>
                <a:ea typeface="Times New Roman" panose="02020603050405020304" pitchFamily="18" charset="0"/>
                <a:cs typeface="Times New Roman" panose="02020603050405020304" pitchFamily="18" charset="0"/>
              </a:rPr>
              <a:t>of</a:t>
            </a:r>
            <a:r>
              <a:rPr lang="pt-PT"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b="1" kern="0" dirty="0" err="1">
                <a:effectLst/>
                <a:latin typeface="Times New Roman" panose="02020603050405020304" pitchFamily="18" charset="0"/>
                <a:ea typeface="Times New Roman" panose="02020603050405020304" pitchFamily="18" charset="0"/>
                <a:cs typeface="Times New Roman" panose="02020603050405020304" pitchFamily="18" charset="0"/>
              </a:rPr>
              <a:t>Code</a:t>
            </a:r>
            <a:r>
              <a:rPr lang="pt-PT"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are 4 metrics results for each method: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Comment lines of code (CLOC)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Javadoc lines of code (JLOC)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Lines of code (LOC)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Non-comment lines of code (NCLOC)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should analyze the CLOC. If we detect an interface with an excessive number of comments in the code, we may have a Comments code smell.</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are 3 metrics results for each class: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Comment lines of code (CLOC)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Javadoc lines of code (JLOC)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Lines of code (LOC)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most important ones to analyze and relate to code smells are comment lines of code and lines of code.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very high percentage of CLOC in total LOC could indicate that there might exist a Comments smell.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has got a class with 824 CLOC and 879 LOC, which mean that approximately 94% of total LOC are CLOC. This does not mean that there is a code smell although it is a good indicator.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very high number of LOC could also indicate that there might exist a Blob Class. Again, a high number of LOC in a class does not forcibly imply that there is in fact a smell.</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are 5 metrics results for each method: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Comment lines of code (CLOC)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Javadoc lines of code (JLOC)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Lines of code (LOC)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Non-comment lines of code (NCLOC)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Relative lines of code (RLOC)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important ones to analyze considering code smells are the CLOC, LOC and RLOC.</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we spot a method with a low CLOC/LOC ratio that might mean that we have a Comments smell. However, this ratio can mean nothing since these comments can be useful.</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Methods with a high number of LOC might indicate that we have a long method smell. For example, we have a method with 324 lines which is pretty excessive for a method.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4F6336CC-8890-487E-BB46-9E2624A90D1F}"/>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19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B093AF0-4A9A-46E7-9E16-E6634568E0F0}"/>
              </a:ext>
            </a:extLst>
          </p:cNvPr>
          <p:cNvSpPr txBox="1"/>
          <p:nvPr/>
        </p:nvSpPr>
        <p:spPr>
          <a:xfrm>
            <a:off x="766617" y="2013527"/>
            <a:ext cx="10806545" cy="2066848"/>
          </a:xfrm>
          <a:prstGeom prst="rect">
            <a:avLst/>
          </a:prstGeom>
          <a:noFill/>
        </p:spPr>
        <p:txBody>
          <a:bodyPr wrap="square" rtlCol="0">
            <a:spAutoFit/>
          </a:bodyPr>
          <a:lstStyle/>
          <a:p>
            <a:pPr algn="just">
              <a:lnSpc>
                <a:spcPct val="107000"/>
              </a:lnSpc>
              <a:spcAft>
                <a:spcPts val="800"/>
              </a:spcAft>
            </a:pP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Dependecy</a:t>
            </a:r>
            <a:r>
              <a:rPr lang="pt-PT"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Metrics</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Dependency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Metrics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são utilizadas para analisar as dependências que o projeto pode ter entre classes, interfaces e packages. Estas dependências são propicias à existência de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 até mesmo a inconsistências no código. Se uma classe depende de várias classes, como por exemplo</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JabRefFrame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com 115 dependências de outras, no caso de haver alguma mudança pode fazer com que algumas classes fiquem com inconsistências.</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podem ficar associados às excessivas dependências de uma classe são: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Shotgun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Surgery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Feature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Envy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Inappropriate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Intimacy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Shotgun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Surgery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devido ao facto de poder ocorrer inconsistências e ser necessário mudar várias classes. Já 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Feature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Envy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 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Inappropriate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Intimacy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poderão ocorrer devido a demasiadas chamadas de outras classes.</a:t>
            </a:r>
          </a:p>
          <a:p>
            <a:endParaRPr lang="pt-PT" sz="12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11B346FA-E234-466A-B359-E98DC0245026}"/>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375236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42CE6B9-DF70-4C0C-A301-A84A5718A347}"/>
              </a:ext>
            </a:extLst>
          </p:cNvPr>
          <p:cNvSpPr txBox="1"/>
          <p:nvPr/>
        </p:nvSpPr>
        <p:spPr>
          <a:xfrm>
            <a:off x="849745" y="415636"/>
            <a:ext cx="11055928" cy="1569660"/>
          </a:xfrm>
          <a:prstGeom prst="rect">
            <a:avLst/>
          </a:prstGeom>
          <a:noFill/>
        </p:spPr>
        <p:txBody>
          <a:bodyPr wrap="square" rtlCol="0">
            <a:spAutoFit/>
          </a:bodyPr>
          <a:lstStyle/>
          <a:p>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MOOD Metrics</a:t>
            </a:r>
          </a:p>
          <a:p>
            <a:r>
              <a:rPr lang="en-GB" sz="1200" dirty="0">
                <a:effectLst/>
                <a:latin typeface="Times New Roman" panose="02020603050405020304" pitchFamily="18" charset="0"/>
                <a:ea typeface="Calibri" panose="020F0502020204030204" pitchFamily="34" charset="0"/>
                <a:cs typeface="Times New Roman" panose="02020603050405020304" pitchFamily="18" charset="0"/>
              </a:rPr>
              <a:t>The aim of this report is to produce a metrics-based overview of the codebase. To accomplish this, I selected metrics sets from those available in the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MetricsReloaded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plugin for IntelliJ IDEA.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MetricsReloaded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offers many metrics sets and I chose </a:t>
            </a: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MOOD Metrics</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MOOD metric set is used to measure the properties of the system in which the design of the system is according to the concepts of Object-Oriented Design that is Encapsulation,</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Coupling, Inheritance, Information Hiding, and Polymorphism.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set contains six main metrics to measure the design of the system.</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information which is analysed by this metric set are attribute hiding factor (AHF), attribute inheritance factor (AIF), coupling factor (CF), Method Hiding Factor (MHF), Method Inheritance Factor (MIF), and Polymorphism Factor (PM).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dirty="0"/>
          </a:p>
        </p:txBody>
      </p:sp>
      <p:pic>
        <p:nvPicPr>
          <p:cNvPr id="5" name="Picture 7" descr="Diagram&#10;&#10;Description automatically generated">
            <a:extLst>
              <a:ext uri="{FF2B5EF4-FFF2-40B4-BE49-F238E27FC236}">
                <a16:creationId xmlns:a16="http://schemas.microsoft.com/office/drawing/2014/main" id="{27C55C94-444D-4FA6-ADD6-7DA4B2E0AF8C}"/>
              </a:ext>
            </a:extLst>
          </p:cNvPr>
          <p:cNvPicPr>
            <a:picLocks noChangeAspect="1"/>
          </p:cNvPicPr>
          <p:nvPr/>
        </p:nvPicPr>
        <p:blipFill rotWithShape="1">
          <a:blip r:embed="rId2"/>
          <a:srcRect t="5140"/>
          <a:stretch/>
        </p:blipFill>
        <p:spPr bwMode="auto">
          <a:xfrm>
            <a:off x="4085850" y="1644414"/>
            <a:ext cx="4020300" cy="1874299"/>
          </a:xfrm>
          <a:prstGeom prst="rect">
            <a:avLst/>
          </a:prstGeom>
          <a:ln>
            <a:noFill/>
          </a:ln>
          <a:extLst>
            <a:ext uri="{53640926-AAD7-44D8-BBD7-CCE9431645EC}">
              <a14:shadowObscured xmlns:a14="http://schemas.microsoft.com/office/drawing/2010/main"/>
            </a:ext>
          </a:extLst>
        </p:spPr>
      </p:pic>
      <p:sp>
        <p:nvSpPr>
          <p:cNvPr id="6" name="CaixaDeTexto 5">
            <a:extLst>
              <a:ext uri="{FF2B5EF4-FFF2-40B4-BE49-F238E27FC236}">
                <a16:creationId xmlns:a16="http://schemas.microsoft.com/office/drawing/2014/main" id="{3A38DC90-7D00-4800-84B7-2DD448ED9A32}"/>
              </a:ext>
            </a:extLst>
          </p:cNvPr>
          <p:cNvSpPr txBox="1"/>
          <p:nvPr/>
        </p:nvSpPr>
        <p:spPr>
          <a:xfrm>
            <a:off x="849745" y="3870036"/>
            <a:ext cx="11055928" cy="2473113"/>
          </a:xfrm>
          <a:prstGeom prst="rect">
            <a:avLst/>
          </a:prstGeom>
          <a:noFill/>
        </p:spPr>
        <p:txBody>
          <a:bodyPr wrap="square" rtlCol="0">
            <a:spAutoFit/>
          </a:bodyPr>
          <a:lstStyle/>
          <a:p>
            <a:pPr>
              <a:lnSpc>
                <a:spcPct val="107000"/>
              </a:lnSpc>
              <a:spcAft>
                <a:spcPts val="800"/>
              </a:spcAft>
            </a:pP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Method Hiding Factor (MHF) and Attribute Hiding Factor (AHF)</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measure how the attributes and methods of one class are encapsulated, Method and Attribute hiding factors are being used. MHF and AHF show the average amount of how the members of a class are hidden in the system. MHF and AHF are 100% of all the members hidden, but in the real world, it is next to impossible because a class should communicate with other classes to provide different functionality of the system. It is not possible if the members are hidden.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better understand how the percentage is made, let´s assume: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 number of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MV = number of other classes where a method is visible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 = number of other classes where an attribute is visible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MHF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10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8A0B410-3832-47E2-A551-A55D47111532}"/>
              </a:ext>
            </a:extLst>
          </p:cNvPr>
          <p:cNvSpPr txBox="1"/>
          <p:nvPr/>
        </p:nvSpPr>
        <p:spPr>
          <a:xfrm>
            <a:off x="507999" y="92363"/>
            <a:ext cx="10834255" cy="2568139"/>
          </a:xfrm>
          <a:prstGeom prst="rect">
            <a:avLst/>
          </a:prstGeom>
          <a:noFill/>
        </p:spPr>
        <p:txBody>
          <a:bodyPr wrap="square" rtlCol="0">
            <a:spAutoFit/>
          </a:bodyPr>
          <a:lstStyle/>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(Visible Methods) = (sum (MV) / (C–1)) / Number of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MHF = 1 – (Visible Methods) </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to get the hiding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AHF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(Visible Attributes) = (sum (MV) / (C–1)) / Number of Methods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AHF = 1 – (Visible Attributes) </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2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to get the hiding attributes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we have low MHF, then the methods are visible to almost every class. The methods are unprotected and can be subjected to changes by any class. The methods have a high tendency of reusability. In another case, if we have high MHF, then methods are not visible to many classes, and they cannot understand the working of it. These methods can be used only by the class containing it and it has less tendency of reusability. The ideal range should be around 8% to 25%. In this project, the MHF has a value of 36.93%, so it is way above the ideal range. In the case of AHF, the attributes of a class should be hidden from other classes so 100% is the ideal value of AHF. Generally, a high value of AHF is advised. In this project, the AHF has a percentage of 78.33%, it is not near 100%, but it is a high value.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E415F41C-F8D6-4EA9-8FC0-AEF48FB7020A}"/>
              </a:ext>
            </a:extLst>
          </p:cNvPr>
          <p:cNvSpPr txBox="1"/>
          <p:nvPr/>
        </p:nvSpPr>
        <p:spPr>
          <a:xfrm>
            <a:off x="507999" y="2660502"/>
            <a:ext cx="11222182" cy="3915174"/>
          </a:xfrm>
          <a:prstGeom prst="rect">
            <a:avLst/>
          </a:prstGeom>
          <a:noFill/>
        </p:spPr>
        <p:txBody>
          <a:bodyPr wrap="square" rtlCol="0">
            <a:spAutoFit/>
          </a:bodyPr>
          <a:lstStyle/>
          <a:p>
            <a:pPr>
              <a:lnSpc>
                <a:spcPct val="107000"/>
              </a:lnSpc>
              <a:spcAft>
                <a:spcPts val="800"/>
              </a:spcAft>
            </a:pPr>
            <a:r>
              <a:rPr lang="en-GB"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 Inheritance Factor (MIF) and Attribute Inheritance Factor (AIF)</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Inheritance, the child or subclass inherits the properties (Attribute and Methods) of the parent or superclass. The extent to which these methods and attributes are inherited is defined by Method Inheritance Factor (MIF) and Attribute Inheritance Factor (AIF).</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better understand how the percentage is made, let´s assume: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TM = total methods available in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 = total attributes available in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MIF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MIF = inherited methods / TM</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AIF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AIF = inherited attributes / TA</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 child class that inherits many methods and attributes from its parent class contains a large value of MIF and AIF. As anything in a very small amount of very high amounts is harmful, the same case is with MIF and AIF. These values should be in a reasonable range. Generally, the range of MIF is between 20% to 80%. In this project, the MIF has a percentage of 18.28%, so a little under the ideal range. However, the ideal range of the AIF is between 0% and 48%. About this project, the AIF has a value of 23.20%, so inside the ideal range. The low value of AIF shows that the class should not inherit the attributes but rather the attributes should be private to the class. The child class can make some changes (for example, override) in the inherited methods.</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41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0AEEECC-01A1-4592-B22C-C35380CEA3B2}"/>
              </a:ext>
            </a:extLst>
          </p:cNvPr>
          <p:cNvSpPr txBox="1"/>
          <p:nvPr/>
        </p:nvSpPr>
        <p:spPr>
          <a:xfrm>
            <a:off x="748145" y="166254"/>
            <a:ext cx="10695709" cy="1770100"/>
          </a:xfrm>
          <a:prstGeom prst="rect">
            <a:avLst/>
          </a:prstGeom>
          <a:noFill/>
        </p:spPr>
        <p:txBody>
          <a:bodyPr wrap="square" rtlCol="0">
            <a:spAutoFit/>
          </a:bodyPr>
          <a:lstStyle/>
          <a:p>
            <a:pPr>
              <a:lnSpc>
                <a:spcPct val="107000"/>
              </a:lnSpc>
              <a:spcBef>
                <a:spcPts val="200"/>
              </a:spcBef>
            </a:pPr>
            <a:r>
              <a:rPr lang="en-GB"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Polymorphism Factor (PF)</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measure the degree or extent of method overriding by the child class from the parent or superclass, Polymorphism Factor (PF) is used. In polymorphism, the child class can implement the method in a different way. The same method can be implemented in different ways in the child and parent classes.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PF = actual number of methods overrides / max number of total method overrides.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keep the code clean and clear and to provide the high quality we can use high PF, but it increases the complexity of the system. In this project, the PF value is 49.59%. Polymorphism factor is integrally associated with method overriding.</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A8BC7DAF-D1D4-460E-8150-CD13C416C2D3}"/>
              </a:ext>
            </a:extLst>
          </p:cNvPr>
          <p:cNvSpPr txBox="1"/>
          <p:nvPr/>
        </p:nvSpPr>
        <p:spPr>
          <a:xfrm>
            <a:off x="748145" y="2022764"/>
            <a:ext cx="10769600" cy="2642775"/>
          </a:xfrm>
          <a:prstGeom prst="rect">
            <a:avLst/>
          </a:prstGeom>
          <a:noFill/>
        </p:spPr>
        <p:txBody>
          <a:bodyPr wrap="square" rtlCol="0">
            <a:spAutoFit/>
          </a:bodyPr>
          <a:lstStyle/>
          <a:p>
            <a:pPr>
              <a:lnSpc>
                <a:spcPct val="107000"/>
              </a:lnSpc>
              <a:spcBef>
                <a:spcPts val="200"/>
              </a:spcBef>
            </a:pPr>
            <a:r>
              <a:rPr lang="en-GB"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Coupling Factor (CF)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200"/>
              </a:spcBef>
            </a:pPr>
            <a:r>
              <a:rPr lang="en-GB"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two or more clauses are related to each other by means of inheritance or aggregation or association then, in that case, these classes are said to be coupled. Many functionalities of the system can be done with the help of coupled classes. It is not advisable to have too many independent classes. The high value of CF shows that the classes of the system are more inter-connected and inter-dependent. This leads to the problem that sometimes it is very hard to change or repair the system in case of any bugs or problems because the functionality in which the bug is, could be implemented by more than two classes and we must make changes in all the related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CF result (in percentage) is made as follows: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CF = Actual coupling between different classes / maximum possible coupling that can happen in the system</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If a class can access the method and attributes of the second class, then it is said that the first class is coupled with the second class. Generally, coupling happening due to inheritance is not considered while calculating the CF. The high value of coupling in the system leads to larger complexity. So, it is advisable to have a high value of cohesion and a low value of coupling. In this project, the CF has a value of 0.68%, which means the project has a good design architecture because contains less amount of coupling.</a:t>
            </a:r>
            <a:endParaRPr lang="pt-PT" sz="1200" dirty="0">
              <a:latin typeface="Times New Roman" panose="02020603050405020304" pitchFamily="18" charset="0"/>
              <a:cs typeface="Times New Roman" panose="02020603050405020304" pitchFamily="18" charset="0"/>
            </a:endParaRPr>
          </a:p>
        </p:txBody>
      </p:sp>
      <p:graphicFrame>
        <p:nvGraphicFramePr>
          <p:cNvPr id="7" name="Tabela 6">
            <a:extLst>
              <a:ext uri="{FF2B5EF4-FFF2-40B4-BE49-F238E27FC236}">
                <a16:creationId xmlns:a16="http://schemas.microsoft.com/office/drawing/2014/main" id="{07DFA090-8A23-46F9-BF95-72E57EC6A917}"/>
              </a:ext>
            </a:extLst>
          </p:cNvPr>
          <p:cNvGraphicFramePr>
            <a:graphicFrameLocks noGrp="1"/>
          </p:cNvGraphicFramePr>
          <p:nvPr>
            <p:extLst>
              <p:ext uri="{D42A27DB-BD31-4B8C-83A1-F6EECF244321}">
                <p14:modId xmlns:p14="http://schemas.microsoft.com/office/powerpoint/2010/main" val="3084776076"/>
              </p:ext>
            </p:extLst>
          </p:nvPr>
        </p:nvGraphicFramePr>
        <p:xfrm>
          <a:off x="748145" y="4751949"/>
          <a:ext cx="6522086" cy="1660525"/>
        </p:xfrm>
        <a:graphic>
          <a:graphicData uri="http://schemas.openxmlformats.org/drawingml/2006/table">
            <a:tbl>
              <a:tblPr firstRow="1" firstCol="1" bandRow="1">
                <a:tableStyleId>{5C22544A-7EE6-4342-B048-85BDC9FD1C3A}</a:tableStyleId>
              </a:tblPr>
              <a:tblGrid>
                <a:gridCol w="806952">
                  <a:extLst>
                    <a:ext uri="{9D8B030D-6E8A-4147-A177-3AD203B41FA5}">
                      <a16:colId xmlns:a16="http://schemas.microsoft.com/office/drawing/2014/main" val="53981743"/>
                    </a:ext>
                  </a:extLst>
                </a:gridCol>
                <a:gridCol w="969200">
                  <a:extLst>
                    <a:ext uri="{9D8B030D-6E8A-4147-A177-3AD203B41FA5}">
                      <a16:colId xmlns:a16="http://schemas.microsoft.com/office/drawing/2014/main" val="2326090424"/>
                    </a:ext>
                  </a:extLst>
                </a:gridCol>
                <a:gridCol w="969200">
                  <a:extLst>
                    <a:ext uri="{9D8B030D-6E8A-4147-A177-3AD203B41FA5}">
                      <a16:colId xmlns:a16="http://schemas.microsoft.com/office/drawing/2014/main" val="3985780178"/>
                    </a:ext>
                  </a:extLst>
                </a:gridCol>
                <a:gridCol w="1295125">
                  <a:extLst>
                    <a:ext uri="{9D8B030D-6E8A-4147-A177-3AD203B41FA5}">
                      <a16:colId xmlns:a16="http://schemas.microsoft.com/office/drawing/2014/main" val="285329666"/>
                    </a:ext>
                  </a:extLst>
                </a:gridCol>
                <a:gridCol w="1584599">
                  <a:extLst>
                    <a:ext uri="{9D8B030D-6E8A-4147-A177-3AD203B41FA5}">
                      <a16:colId xmlns:a16="http://schemas.microsoft.com/office/drawing/2014/main" val="3577489276"/>
                    </a:ext>
                  </a:extLst>
                </a:gridCol>
                <a:gridCol w="897010">
                  <a:extLst>
                    <a:ext uri="{9D8B030D-6E8A-4147-A177-3AD203B41FA5}">
                      <a16:colId xmlns:a16="http://schemas.microsoft.com/office/drawing/2014/main" val="1769895834"/>
                    </a:ext>
                  </a:extLst>
                </a:gridCol>
              </a:tblGrid>
              <a:tr h="0">
                <a:tc>
                  <a:txBody>
                    <a:bodyPr/>
                    <a:lstStyle/>
                    <a:p>
                      <a:pPr algn="ctr">
                        <a:lnSpc>
                          <a:spcPct val="107000"/>
                        </a:lnSpc>
                        <a:spcAft>
                          <a:spcPts val="800"/>
                        </a:spcAft>
                      </a:pPr>
                      <a:r>
                        <a:rPr lang="en-GB" sz="1100">
                          <a:effectLst/>
                        </a:rPr>
                        <a:t>FACTOR</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IDEAL</a:t>
                      </a:r>
                      <a:endParaRPr lang="pt-PT" sz="1100">
                        <a:effectLst/>
                      </a:endParaRPr>
                    </a:p>
                    <a:p>
                      <a:pPr algn="ctr">
                        <a:lnSpc>
                          <a:spcPct val="107000"/>
                        </a:lnSpc>
                        <a:spcAft>
                          <a:spcPts val="800"/>
                        </a:spcAft>
                      </a:pPr>
                      <a:r>
                        <a:rPr lang="en-GB" sz="1100">
                          <a:effectLst/>
                        </a:rPr>
                        <a:t>MINIMUM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IDEAL</a:t>
                      </a:r>
                      <a:endParaRPr lang="pt-PT" sz="1100">
                        <a:effectLst/>
                      </a:endParaRPr>
                    </a:p>
                    <a:p>
                      <a:pPr algn="ctr">
                        <a:lnSpc>
                          <a:spcPct val="107000"/>
                        </a:lnSpc>
                        <a:spcAft>
                          <a:spcPts val="800"/>
                        </a:spcAft>
                      </a:pPr>
                      <a:r>
                        <a:rPr lang="en-GB" sz="1100">
                          <a:effectLst/>
                        </a:rPr>
                        <a:t>MAXIMUM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MINIMUM</a:t>
                      </a:r>
                      <a:endParaRPr lang="pt-PT" sz="1100">
                        <a:effectLst/>
                      </a:endParaRPr>
                    </a:p>
                    <a:p>
                      <a:pPr algn="ctr">
                        <a:lnSpc>
                          <a:spcPct val="107000"/>
                        </a:lnSpc>
                        <a:spcAft>
                          <a:spcPts val="800"/>
                        </a:spcAft>
                      </a:pPr>
                      <a:r>
                        <a:rPr lang="en-GB" sz="1100">
                          <a:effectLst/>
                        </a:rPr>
                        <a:t>TOLERANCE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MAXIMUM</a:t>
                      </a:r>
                      <a:endParaRPr lang="pt-PT" sz="1100">
                        <a:effectLst/>
                      </a:endParaRPr>
                    </a:p>
                    <a:p>
                      <a:pPr algn="ctr">
                        <a:lnSpc>
                          <a:spcPct val="107000"/>
                        </a:lnSpc>
                        <a:spcAft>
                          <a:spcPts val="800"/>
                        </a:spcAft>
                      </a:pPr>
                      <a:r>
                        <a:rPr lang="en-GB" sz="1100">
                          <a:effectLst/>
                        </a:rPr>
                        <a:t>TOLERANCE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PROJECT (%)</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0624834"/>
                  </a:ext>
                </a:extLst>
              </a:tr>
              <a:tr h="0">
                <a:tc>
                  <a:txBody>
                    <a:bodyPr/>
                    <a:lstStyle/>
                    <a:p>
                      <a:pPr algn="ctr">
                        <a:lnSpc>
                          <a:spcPct val="107000"/>
                        </a:lnSpc>
                        <a:spcAft>
                          <a:spcPts val="800"/>
                        </a:spcAft>
                      </a:pPr>
                      <a:r>
                        <a:rPr lang="en-GB" sz="1100">
                          <a:effectLst/>
                        </a:rPr>
                        <a:t>MHF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12</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22</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9</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36.9</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36.93</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6450469"/>
                  </a:ext>
                </a:extLst>
              </a:tr>
              <a:tr h="0">
                <a:tc>
                  <a:txBody>
                    <a:bodyPr/>
                    <a:lstStyle/>
                    <a:p>
                      <a:pPr algn="ctr">
                        <a:lnSpc>
                          <a:spcPct val="107000"/>
                        </a:lnSpc>
                        <a:spcAft>
                          <a:spcPts val="800"/>
                        </a:spcAft>
                      </a:pPr>
                      <a:r>
                        <a:rPr lang="en-GB" sz="1100">
                          <a:effectLst/>
                        </a:rPr>
                        <a:t>AHF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75</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100</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67.7</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100</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78.33</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595762"/>
                  </a:ext>
                </a:extLst>
              </a:tr>
              <a:tr h="0">
                <a:tc>
                  <a:txBody>
                    <a:bodyPr/>
                    <a:lstStyle/>
                    <a:p>
                      <a:pPr algn="ctr">
                        <a:lnSpc>
                          <a:spcPct val="107000"/>
                        </a:lnSpc>
                        <a:spcAft>
                          <a:spcPts val="800"/>
                        </a:spcAft>
                      </a:pPr>
                      <a:r>
                        <a:rPr lang="en-GB" sz="1100">
                          <a:effectLst/>
                        </a:rPr>
                        <a:t>MIF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66</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78</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61</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84</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18.28</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133891"/>
                  </a:ext>
                </a:extLst>
              </a:tr>
              <a:tr h="0">
                <a:tc>
                  <a:txBody>
                    <a:bodyPr/>
                    <a:lstStyle/>
                    <a:p>
                      <a:pPr algn="ctr">
                        <a:lnSpc>
                          <a:spcPct val="107000"/>
                        </a:lnSpc>
                        <a:spcAft>
                          <a:spcPts val="800"/>
                        </a:spcAft>
                      </a:pPr>
                      <a:r>
                        <a:rPr lang="en-GB" sz="1100">
                          <a:effectLst/>
                        </a:rPr>
                        <a:t>AIF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53</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66</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37</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75</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23.20</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1544536"/>
                  </a:ext>
                </a:extLst>
              </a:tr>
              <a:tr h="0">
                <a:tc>
                  <a:txBody>
                    <a:bodyPr/>
                    <a:lstStyle/>
                    <a:p>
                      <a:pPr algn="ctr">
                        <a:lnSpc>
                          <a:spcPct val="107000"/>
                        </a:lnSpc>
                        <a:spcAft>
                          <a:spcPts val="800"/>
                        </a:spcAft>
                      </a:pPr>
                      <a:r>
                        <a:rPr lang="en-GB" sz="1100">
                          <a:effectLst/>
                        </a:rPr>
                        <a:t>PF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2</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9</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15</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49.59</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0166583"/>
                  </a:ext>
                </a:extLst>
              </a:tr>
              <a:tr h="0">
                <a:tc>
                  <a:txBody>
                    <a:bodyPr/>
                    <a:lstStyle/>
                    <a:p>
                      <a:pPr algn="ctr">
                        <a:lnSpc>
                          <a:spcPct val="107000"/>
                        </a:lnSpc>
                        <a:spcAft>
                          <a:spcPts val="800"/>
                        </a:spcAft>
                      </a:pPr>
                      <a:r>
                        <a:rPr lang="en-GB" sz="1100">
                          <a:effectLst/>
                        </a:rPr>
                        <a:t>CF</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11</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0</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a:effectLst/>
                        </a:rPr>
                        <a:t>24</a:t>
                      </a:r>
                      <a:endParaRPr lang="pt-P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GB" sz="1100" dirty="0">
                          <a:effectLst/>
                        </a:rPr>
                        <a:t>0.68</a:t>
                      </a:r>
                      <a:endParaRPr lang="pt-P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746161"/>
                  </a:ext>
                </a:extLst>
              </a:tr>
            </a:tbl>
          </a:graphicData>
        </a:graphic>
      </p:graphicFrame>
    </p:spTree>
    <p:extLst>
      <p:ext uri="{BB962C8B-B14F-4D97-AF65-F5344CB8AC3E}">
        <p14:creationId xmlns:p14="http://schemas.microsoft.com/office/powerpoint/2010/main" val="125848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F6468A2-AC0A-418A-A9CC-1584065E7694}"/>
              </a:ext>
            </a:extLst>
          </p:cNvPr>
          <p:cNvSpPr txBox="1"/>
          <p:nvPr/>
        </p:nvSpPr>
        <p:spPr>
          <a:xfrm>
            <a:off x="979054" y="332510"/>
            <a:ext cx="10086109" cy="2019014"/>
          </a:xfrm>
          <a:prstGeom prst="rect">
            <a:avLst/>
          </a:prstGeom>
          <a:noFill/>
        </p:spPr>
        <p:txBody>
          <a:bodyPr wrap="square" rtlCol="0">
            <a:spAutoFit/>
          </a:bodyPr>
          <a:lstStyle/>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the help of the values, the conclusion is that the project is mostly out of the range accepted by the MOOD metrics set, which means the code and the way the project was made have problems, as detected by these metrics. According to the MOOD metrics, the overall quality of this objected-oriented project could be better.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How these metrics relate to the identified code smells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1200"/>
              </a:spcAft>
            </a:pP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 Metrics is a tool that </a:t>
            </a:r>
            <a:r>
              <a:rPr lang="en-GB"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our project, measures the complexity, and provides us better insight into the code. The advantages of Code Metrics are identifying code smells (it means identifying “the design flaws or bad practices, which might require attention. Some of the common code smells are Long Method, Duplicate Code, Large Class, and Dead Code), identifying the complexity and maintainability of our code (it will give an insight into our code maintainability and complexity) and increasing our Code Review efficiency.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E84A388F-FED5-4BB6-982B-86434F5F5BEB}"/>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98363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86F079C-A161-4C8D-A7E5-7F69AB4B4686}"/>
              </a:ext>
            </a:extLst>
          </p:cNvPr>
          <p:cNvSpPr txBox="1"/>
          <p:nvPr/>
        </p:nvSpPr>
        <p:spPr>
          <a:xfrm>
            <a:off x="711200" y="221672"/>
            <a:ext cx="7583055" cy="1231619"/>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B0503020204020204" pitchFamily="2" charset="-122"/>
                <a:cs typeface="Times New Roman" panose="02020603050405020304" pitchFamily="18" charset="0"/>
              </a:rPr>
              <a:t>Long method</a:t>
            </a:r>
            <a:endParaRPr lang="pt-PT" sz="1800" b="1" kern="0" dirty="0">
              <a:effectLst/>
              <a:latin typeface="Times New Roman" panose="02020603050405020304" pitchFamily="18" charset="0"/>
              <a:ea typeface="STXinwei" panose="020B0503020204020204"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the logic package,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bst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there is a class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BibtexNameFormatter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has a method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formatName</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in it which appears to be a long method.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a:p>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In this code snippet we can see that the method is longer than it probably should be. </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F55B6DB-3E8C-4D86-9A80-EB2DFF4F75CF}"/>
              </a:ext>
            </a:extLst>
          </p:cNvPr>
          <p:cNvSpPr>
            <a:spLocks noChangeArrowheads="1"/>
          </p:cNvSpPr>
          <p:nvPr/>
        </p:nvSpPr>
        <p:spPr bwMode="auto">
          <a:xfrm>
            <a:off x="711200" y="14532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21109934-8DC7-45CC-AEB7-D1011C243B36}"/>
              </a:ext>
            </a:extLst>
          </p:cNvPr>
          <p:cNvGraphicFramePr>
            <a:graphicFrameLocks noChangeAspect="1"/>
          </p:cNvGraphicFramePr>
          <p:nvPr>
            <p:extLst>
              <p:ext uri="{D42A27DB-BD31-4B8C-83A1-F6EECF244321}">
                <p14:modId xmlns:p14="http://schemas.microsoft.com/office/powerpoint/2010/main" val="1008990757"/>
              </p:ext>
            </p:extLst>
          </p:nvPr>
        </p:nvGraphicFramePr>
        <p:xfrm>
          <a:off x="711200" y="1681891"/>
          <a:ext cx="1112838" cy="517525"/>
        </p:xfrm>
        <a:graphic>
          <a:graphicData uri="http://schemas.openxmlformats.org/presentationml/2006/ole">
            <mc:AlternateContent xmlns:mc="http://schemas.openxmlformats.org/markup-compatibility/2006">
              <mc:Choice xmlns:v="urn:schemas-microsoft-com:vml" Requires="v">
                <p:oleObj spid="_x0000_s2052" name="Objeto da Shell do Packager" showAsIcon="1" r:id="rId3" imgW="935280" imgH="437400" progId="Package">
                  <p:embed/>
                </p:oleObj>
              </mc:Choice>
              <mc:Fallback>
                <p:oleObj name="Objeto da Shell do Packager" showAsIcon="1" r:id="rId3" imgW="935280" imgH="437400" progId="Package">
                  <p:embed/>
                  <p:pic>
                    <p:nvPicPr>
                      <p:cNvPr id="0" name="Object 1"/>
                      <p:cNvPicPr>
                        <a:picLocks noChangeAspect="1" noChangeArrowheads="1"/>
                      </p:cNvPicPr>
                      <p:nvPr/>
                    </p:nvPicPr>
                    <p:blipFill>
                      <a:blip r:embed="rId4"/>
                      <a:srcRect/>
                      <a:stretch>
                        <a:fillRect/>
                      </a:stretch>
                    </p:blipFill>
                    <p:spPr bwMode="auto">
                      <a:xfrm>
                        <a:off x="711200" y="1681891"/>
                        <a:ext cx="11128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aixaDeTexto 6">
            <a:extLst>
              <a:ext uri="{FF2B5EF4-FFF2-40B4-BE49-F238E27FC236}">
                <a16:creationId xmlns:a16="http://schemas.microsoft.com/office/drawing/2014/main" id="{D5524A5D-8815-4FA4-A821-82AFAA0B9AC1}"/>
              </a:ext>
            </a:extLst>
          </p:cNvPr>
          <p:cNvSpPr txBox="1"/>
          <p:nvPr/>
        </p:nvSpPr>
        <p:spPr>
          <a:xfrm>
            <a:off x="711199" y="2530181"/>
            <a:ext cx="9430327" cy="1107098"/>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Data class</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logic.bibtext.comparator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BibEntryDiff</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class is considered a data class since it only has data and its getters. Since this class is only used in one other class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a solution is to delete the data class and put its data and functionalities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ChangeScanner</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class.</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8" name="CaixaDeTexto 7">
            <a:extLst>
              <a:ext uri="{FF2B5EF4-FFF2-40B4-BE49-F238E27FC236}">
                <a16:creationId xmlns:a16="http://schemas.microsoft.com/office/drawing/2014/main" id="{FC5199FF-D34B-4E1C-AB40-CEE0B2DC1971}"/>
              </a:ext>
            </a:extLst>
          </p:cNvPr>
          <p:cNvSpPr txBox="1"/>
          <p:nvPr/>
        </p:nvSpPr>
        <p:spPr>
          <a:xfrm>
            <a:off x="711200" y="4094479"/>
            <a:ext cx="9430327" cy="1310230"/>
          </a:xfrm>
          <a:prstGeom prst="rect">
            <a:avLst/>
          </a:prstGeom>
          <a:noFill/>
        </p:spPr>
        <p:txBody>
          <a:bodyPr wrap="square" rtlCol="0">
            <a:spAutoFit/>
          </a:bodyPr>
          <a:lstStyle/>
          <a:p>
            <a:pPr>
              <a:lnSpc>
                <a:spcPct val="110000"/>
              </a:lnSpc>
              <a:spcBef>
                <a:spcPts val="3000"/>
              </a:spcBef>
              <a:spcAft>
                <a:spcPts val="300"/>
              </a:spcAft>
            </a:pPr>
            <a:r>
              <a:rPr lang="en-US" sz="1800" b="1" kern="0" dirty="0">
                <a:effectLst/>
                <a:latin typeface="Times New Roman" panose="02020603050405020304" pitchFamily="18" charset="0"/>
                <a:ea typeface="STXinwei" panose="02010800040101010101" pitchFamily="2" charset="-122"/>
                <a:cs typeface="Times New Roman" panose="02020603050405020304" pitchFamily="18" charset="0"/>
              </a:rPr>
              <a:t>Speculative generality</a:t>
            </a:r>
            <a:endParaRPr lang="pt-PT" sz="1800" b="1" kern="0" dirty="0">
              <a:effectLst/>
              <a:latin typeface="Times New Roman" panose="02020603050405020304" pitchFamily="18" charset="0"/>
              <a:ea typeface="STXinwei" panose="02010800040101010101" pitchFamily="2" charset="-122"/>
              <a:cs typeface="Times New Roman" panose="02020603050405020304" pitchFamily="18" charset="0"/>
            </a:endParaRPr>
          </a:p>
          <a:p>
            <a:pPr>
              <a:lnSpc>
                <a:spcPct val="110000"/>
              </a:lnSpc>
              <a:spcBef>
                <a:spcPts val="600"/>
              </a:spcBef>
              <a:spcAft>
                <a:spcPts val="1000"/>
              </a:spcAft>
            </a:pP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There is a class inside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logic.undo</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package called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UndoRedoEvent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This is a subclass of the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UndoChangeEvent</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within the same class. However, this subclass does not have any data or functionalities other than its </a:t>
            </a:r>
            <a:r>
              <a:rPr lang="en-US" sz="1200" dirty="0" err="1">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superclasses’s</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 So, this class is being created perhaps with the intention to add other functionalities in the future but does not have them at the moment. A simple solution for this is to delete the subclass and use the superclass instead.</a:t>
            </a:r>
            <a:endParaRPr lang="pt-PT"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CBA47A47-D420-4E6B-8BFA-467B235B7E7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6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0FEA9F2-1BFD-46F7-9E39-BA4A170765DE}"/>
              </a:ext>
            </a:extLst>
          </p:cNvPr>
          <p:cNvSpPr txBox="1"/>
          <p:nvPr/>
        </p:nvSpPr>
        <p:spPr>
          <a:xfrm>
            <a:off x="886691" y="600364"/>
            <a:ext cx="11018982" cy="4247830"/>
          </a:xfrm>
          <a:prstGeom prst="rect">
            <a:avLst/>
          </a:prstGeom>
          <a:noFill/>
        </p:spPr>
        <p:txBody>
          <a:bodyPr wrap="square" rtlCol="0">
            <a:spAutoFit/>
          </a:bodyPr>
          <a:lstStyle/>
          <a:p>
            <a:pPr indent="449580">
              <a:lnSpc>
                <a:spcPct val="107000"/>
              </a:lnSpc>
              <a:spcAft>
                <a:spcPts val="800"/>
              </a:spcAft>
            </a:pPr>
            <a:r>
              <a:rPr lang="pt-PT" b="1" dirty="0">
                <a:effectLst/>
                <a:latin typeface="Times New Roman" panose="02020603050405020304" pitchFamily="18" charset="0"/>
                <a:ea typeface="Calibri" panose="020F0502020204030204" pitchFamily="34" charset="0"/>
                <a:cs typeface="Times New Roman" panose="02020603050405020304" pitchFamily="18" charset="0"/>
              </a:rPr>
              <a:t>Martin </a:t>
            </a: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Packaging</a:t>
            </a:r>
            <a:r>
              <a:rPr lang="pt-PT"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b="1" dirty="0" err="1">
                <a:effectLst/>
                <a:latin typeface="Times New Roman" panose="02020603050405020304" pitchFamily="18" charset="0"/>
                <a:ea typeface="Calibri" panose="020F0502020204030204" pitchFamily="34" charset="0"/>
                <a:cs typeface="Times New Roman" panose="02020603050405020304" pitchFamily="18" charset="0"/>
              </a:rPr>
              <a:t>Metrics</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running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codemetrics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plugin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utilizing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Marting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Packaging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metrics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concluded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unstable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caused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low</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level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abstractness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verify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average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0,51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instability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not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desirable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ideal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instability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show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between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0 to 0.3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0.7 to 1,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either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although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harder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modify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update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greater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responsabilities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very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unstable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possibility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easy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regards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informs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how</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classes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ideally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between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500)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average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316,87,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average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good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said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about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informs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how</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classes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ranges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between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higher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probably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does more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therefore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maintenance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bottleneck</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problematic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however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average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321,72,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higher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aim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course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average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really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causing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trouble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need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metrics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out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going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looking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more extreme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regards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actually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above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our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ideal range (0 to 500),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focus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extreme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example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2253.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2253 classes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data classes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feature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envy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colleagues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evidences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definitely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dependencies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reduced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About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logic.bibtex.comparator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822,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meaning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depends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822 classes.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colleagues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shows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how</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getting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rid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unnecessary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classes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reduce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conclusion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more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concerning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values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metrics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5580,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13210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afferent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coupling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surely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benefit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alot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easier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maintain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CaixaDeTexto 4">
            <a:extLst>
              <a:ext uri="{FF2B5EF4-FFF2-40B4-BE49-F238E27FC236}">
                <a16:creationId xmlns:a16="http://schemas.microsoft.com/office/drawing/2014/main" id="{3FFC27C8-9077-4EF1-8CD2-5883A5D2BDA5}"/>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422372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945462D-7531-4DC0-9A80-A52CB11C2EDF}"/>
              </a:ext>
            </a:extLst>
          </p:cNvPr>
          <p:cNvSpPr txBox="1"/>
          <p:nvPr/>
        </p:nvSpPr>
        <p:spPr>
          <a:xfrm>
            <a:off x="3205018" y="138546"/>
            <a:ext cx="5781964" cy="461665"/>
          </a:xfrm>
          <a:prstGeom prst="rect">
            <a:avLst/>
          </a:prstGeom>
          <a:noFill/>
        </p:spPr>
        <p:txBody>
          <a:bodyPr wrap="square" rtlCol="0">
            <a:spAutoFit/>
          </a:bodyPr>
          <a:lstStyle/>
          <a:p>
            <a:pPr algn="ctr"/>
            <a:r>
              <a:rPr lang="pt-PT" sz="2400" dirty="0">
                <a:latin typeface="Times New Roman" panose="02020603050405020304" pitchFamily="18" charset="0"/>
                <a:cs typeface="Times New Roman" panose="02020603050405020304" pitchFamily="18" charset="0"/>
              </a:rPr>
              <a:t>Use Case </a:t>
            </a:r>
            <a:r>
              <a:rPr lang="pt-PT" sz="2400" dirty="0" err="1">
                <a:latin typeface="Times New Roman" panose="02020603050405020304" pitchFamily="18" charset="0"/>
                <a:cs typeface="Times New Roman" panose="02020603050405020304" pitchFamily="18" charset="0"/>
              </a:rPr>
              <a:t>Descriptions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59233718-89AD-4267-B9CA-479A163C5DDC}"/>
              </a:ext>
            </a:extLst>
          </p:cNvPr>
          <p:cNvSpPr txBox="1"/>
          <p:nvPr/>
        </p:nvSpPr>
        <p:spPr>
          <a:xfrm>
            <a:off x="572655" y="600211"/>
            <a:ext cx="11351490" cy="6262227"/>
          </a:xfrm>
          <a:prstGeom prst="rect">
            <a:avLst/>
          </a:prstGeom>
          <a:noFill/>
        </p:spPr>
        <p:txBody>
          <a:bodyPr wrap="square" rtlCol="0">
            <a:spAutoFit/>
          </a:bodyPr>
          <a:lstStyle/>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use case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diagram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da aba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edit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considerei que apenas existia um ator, o utilizador 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todas os casos nesta aba apenas lidam com funcionalidades e objetos dentro 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penso que não haja mais atores. </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Id: 1</a:t>
            </a:r>
          </a:p>
          <a:p>
            <a:pPr>
              <a:lnSpc>
                <a:spcPct val="107000"/>
              </a:lnSpc>
              <a:spcBef>
                <a:spcPts val="200"/>
              </a:spcBef>
            </a:pPr>
            <a:r>
              <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Caso </a:t>
            </a:r>
            <a:r>
              <a:rPr lang="pt-PT" sz="1200" b="1" dirty="0" err="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Rank</a:t>
            </a:r>
            <a:endPar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 caso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rank</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têm seis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&lt;&lt;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&gt;&gt;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basicamente são variações 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rank</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temos os casos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rank1, rank2</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 e rank5, que não passa de uma avaliação de 1 a 5 e temos o caso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Clear Status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limpa esta avaliação.</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200"/>
              </a:spcBef>
            </a:pPr>
            <a:r>
              <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Caso </a:t>
            </a:r>
            <a:r>
              <a:rPr lang="pt-PT" sz="1200" b="1" dirty="0" err="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Priority</a:t>
            </a:r>
            <a:endPar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 caso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têm quatro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&lt;&lt;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&gt;&gt;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basicamente são variações 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temos os casos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set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low</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set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medium</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set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high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definem os diferentes níveis de prioridade e temos o caso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Clear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Priority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limpa esta avaliação.</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200"/>
              </a:spcBef>
            </a:pPr>
            <a:r>
              <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Caso </a:t>
            </a:r>
            <a:r>
              <a:rPr lang="pt-PT" sz="1200" b="1" dirty="0" err="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Read</a:t>
            </a:r>
            <a:r>
              <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Status</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 caso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Status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têm três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&lt;&lt;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&gt;&gt;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basicamente são variações do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Status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temos os casos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set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status to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set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status to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skimmed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definem os se o documento foi ou não foi lido e por fim temos o caso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Clear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Read</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Status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limpa esta avaliação.</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200"/>
              </a:spcBef>
            </a:pPr>
            <a:r>
              <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Caso cut/</a:t>
            </a:r>
            <a:r>
              <a:rPr lang="pt-PT" sz="1200" b="1" dirty="0" err="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copy</a:t>
            </a:r>
            <a:endParaRPr lang="pt-PT" sz="1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caso do cut existe um </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&lt;&lt;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include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&gt;&gt;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que aponta para 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copy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pois um cut não passa de um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copy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seguido de uma eliminação do objeto selecionado.</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 resto são casos isolados que não têm ligações com os demais. </a:t>
            </a:r>
          </a:p>
          <a:p>
            <a:endParaRPr lang="pt-PT" sz="1200" dirty="0">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418A0487-04D8-4346-90ED-86B3C620AAA9}"/>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12458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E1C9F97-D13F-4C98-B8D2-0CDDEC693727}"/>
              </a:ext>
            </a:extLst>
          </p:cNvPr>
          <p:cNvSpPr txBox="1"/>
          <p:nvPr/>
        </p:nvSpPr>
        <p:spPr>
          <a:xfrm>
            <a:off x="655782" y="120073"/>
            <a:ext cx="11139055" cy="6579365"/>
          </a:xfrm>
          <a:prstGeom prst="rect">
            <a:avLst/>
          </a:prstGeom>
          <a:noFill/>
        </p:spPr>
        <p:txBody>
          <a:bodyPr wrap="square" rtlCol="0">
            <a:spAutoFit/>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use case diagram represents what happens in a library existing.</a:t>
            </a:r>
          </a:p>
          <a:p>
            <a:pPr>
              <a:lnSpc>
                <a:spcPct val="107000"/>
              </a:lnSpc>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Id: 2</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library offers some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funcitionalities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that the user can use: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Add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Click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Delete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Change properties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Add Entry from plain text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preamble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String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constrants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citation key patterns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is only 1 primary actor (Client) using the library because he decides what actions to take in the 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is also only 1 secondary actor (Web) who reacts to the requests made by the primary actor (Client).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pPr>
            <a:r>
              <a:rPr lang="en-US" sz="1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Use cases: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Add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Web Search</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Create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Preview entries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Fail Search</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Download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Click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Delete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Change properties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Add Entry from plain text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preamble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String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constrants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Edit citation key patterns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252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2BC86EE-77B0-4612-A9A2-795D323C40D4}"/>
              </a:ext>
            </a:extLst>
          </p:cNvPr>
          <p:cNvSpPr txBox="1"/>
          <p:nvPr/>
        </p:nvSpPr>
        <p:spPr>
          <a:xfrm>
            <a:off x="905164" y="720436"/>
            <a:ext cx="10621818" cy="2019399"/>
          </a:xfrm>
          <a:prstGeom prst="rect">
            <a:avLst/>
          </a:prstGeom>
          <a:noFill/>
        </p:spPr>
        <p:txBody>
          <a:bodyPr wrap="square" rtlCol="0">
            <a:spAutoFit/>
          </a:bodyPr>
          <a:lstStyle/>
          <a:p>
            <a:pPr>
              <a:lnSpc>
                <a:spcPct val="107000"/>
              </a:lnSpc>
              <a:spcBef>
                <a:spcPts val="1200"/>
              </a:spcBef>
            </a:pPr>
            <a:r>
              <a:rPr lang="en-US" sz="1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Add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is the most complex use case since there is 2 ways the client can add an entry: through Web Search or creating a new entry (Web Search and Create entry generalizes to Add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we decide to add an already existing entry through the Web we need to make a web search. When we make this search the Web gives us a preview of the entries we might want to add (Web Search includes Preview entries). If there is no entries, the search fails and no entries appear on the preview (Fail search extends Preview entries). The client then decides if he wants to download an entry showed in the preview in order to add it to the library (Download entry extends Preview entries).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pPr>
            <a:r>
              <a:rPr lang="en-US" sz="1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Click entry: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user can click an entry in the library in order to view it. The client can also edit the entry when it’s clicked. Therefore, the Edit entry use case extends Click entry.</a:t>
            </a:r>
            <a:endParaRPr lang="pt-PT" sz="12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F116C27B-F1B0-425D-893D-6A2EA29FD22C}"/>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86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071B7D3-9B18-4E38-84D5-DBF954BF878A}"/>
              </a:ext>
            </a:extLst>
          </p:cNvPr>
          <p:cNvSpPr txBox="1"/>
          <p:nvPr/>
        </p:nvSpPr>
        <p:spPr>
          <a:xfrm>
            <a:off x="960581" y="572655"/>
            <a:ext cx="10806545" cy="5254900"/>
          </a:xfrm>
          <a:prstGeom prst="rect">
            <a:avLst/>
          </a:prstGeom>
          <a:noFill/>
        </p:spPr>
        <p:txBody>
          <a:bodyPr wrap="square" rtlCol="0">
            <a:spAutoFit/>
          </a:bodyPr>
          <a:lstStyle/>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Este diagrama de use case representa a aba file do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que por sua vez contém inúmeras funcionalidades.</a:t>
            </a:r>
          </a:p>
          <a:p>
            <a:pPr algn="just">
              <a:lnSpc>
                <a:spcPct val="107000"/>
              </a:lnSpc>
              <a:spcAft>
                <a:spcPts val="800"/>
              </a:spcAft>
            </a:pPr>
            <a:r>
              <a:rPr lang="pt-PT" sz="1200" dirty="0">
                <a:latin typeface="Times New Roman" panose="02020603050405020304" pitchFamily="18" charset="0"/>
                <a:ea typeface="Calibri" panose="020F0502020204030204" pitchFamily="34" charset="0"/>
                <a:cs typeface="Times New Roman" panose="02020603050405020304" pitchFamily="18" charset="0"/>
              </a:rPr>
              <a:t>Id: 3</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Este diagrama apenas contém um ator primário cliente que é a representação do utilizador da aplicação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Casos do File: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Group</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Close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Recent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Libraries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Open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Import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Connect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Shared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Database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Save</a:t>
            </a:r>
          </a:p>
          <a:p>
            <a:pPr marL="342900" lvl="0" indent="-342900" algn="just">
              <a:lnSpc>
                <a:spcPct val="107000"/>
              </a:lnSpc>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Quit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Discard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Group</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 grupo apenas pode ser adicionado caso uma biblioteca tenha sido adicionada e caso o cliente queira.</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biblioteca criada na aplicação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para futuramente poder receber novas entradas.</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Close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Fecha a biblioteca selecionada, por isso apenas poderá existir caso haja biblioteca.</a:t>
            </a:r>
          </a:p>
        </p:txBody>
      </p:sp>
    </p:spTree>
    <p:extLst>
      <p:ext uri="{BB962C8B-B14F-4D97-AF65-F5344CB8AC3E}">
        <p14:creationId xmlns:p14="http://schemas.microsoft.com/office/powerpoint/2010/main" val="259853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278AB14-92D9-4CA9-9ACE-9EA3DDF3C166}"/>
              </a:ext>
            </a:extLst>
          </p:cNvPr>
          <p:cNvSpPr txBox="1"/>
          <p:nvPr/>
        </p:nvSpPr>
        <p:spPr>
          <a:xfrm>
            <a:off x="895927" y="683490"/>
            <a:ext cx="10289309" cy="4377352"/>
          </a:xfrm>
          <a:prstGeom prst="rect">
            <a:avLst/>
          </a:prstGeom>
          <a:noFill/>
        </p:spPr>
        <p:txBody>
          <a:bodyPr wrap="square" rtlCol="0">
            <a:spAutoFit/>
          </a:bodyPr>
          <a:lstStyle/>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Recent</a:t>
            </a: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Libraries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Abre a última biblioteca a ser fechada. Apenas pode ser chamado caso haja biblioteca aberta. Interage com o ator secundário Local que funciona com base de dados do teu dispositivo.</a:t>
            </a:r>
          </a:p>
          <a:p>
            <a:pPr algn="just">
              <a:lnSpc>
                <a:spcPct val="107000"/>
              </a:lnSpc>
              <a:spcAft>
                <a:spcPts val="800"/>
              </a:spcAft>
            </a:pP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Open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Abre uma biblioteca localizada no teu dispositivo. Interage com o ator secundário Local que funciona com base de dados do teu dispositivo.</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Import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Importa uma biblioteca localizada no teu dispositivo. Interage com o ator secundário Local que funciona com base de dados do teu dispositivo.</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Export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Exporta uma biblioteca para o teu dispositivo. Interage com o ator secundário Local que funciona com base de dados do teu dispositivo.</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Connect</a:t>
            </a: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Shared</a:t>
            </a: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Database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Conecta uma base de dados de um servidor especificado pelo cliente. Interage com o ator secundário Server, que fornece a base de dados desejada.</a:t>
            </a:r>
          </a:p>
          <a:p>
            <a:pPr algn="just">
              <a:lnSpc>
                <a:spcPct val="107000"/>
              </a:lnSpc>
              <a:spcAft>
                <a:spcPts val="800"/>
              </a:spcAft>
            </a:pPr>
            <a:r>
              <a:rPr lang="pt-PT" sz="1200" b="1" dirty="0">
                <a:effectLst/>
                <a:latin typeface="Times New Roman" panose="02020603050405020304" pitchFamily="18" charset="0"/>
                <a:ea typeface="Calibri" panose="020F0502020204030204" pitchFamily="34" charset="0"/>
                <a:cs typeface="Times New Roman" panose="02020603050405020304" pitchFamily="18" charset="0"/>
              </a:rPr>
              <a:t>Save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Guarda as bibliotecas no dispositivo. Interage com o ator secundário Local que funciona com base de dados do teu dispositivo.</a:t>
            </a:r>
          </a:p>
          <a:p>
            <a:pPr algn="just">
              <a:lnSpc>
                <a:spcPct val="107000"/>
              </a:lnSpc>
              <a:spcAft>
                <a:spcPts val="800"/>
              </a:spcAft>
            </a:pPr>
            <a:r>
              <a:rPr lang="pt-PT" sz="1200" b="1" dirty="0" err="1">
                <a:effectLst/>
                <a:latin typeface="Times New Roman" panose="02020603050405020304" pitchFamily="18" charset="0"/>
                <a:ea typeface="Calibri" panose="020F0502020204030204" pitchFamily="34" charset="0"/>
                <a:cs typeface="Times New Roman" panose="02020603050405020304" pitchFamily="18" charset="0"/>
              </a:rPr>
              <a:t>Quit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Sai da aplicação. Caso ainda não tenha guardado tem a opção de guardar, ou descartar as alterações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Discard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14A79720-A702-4A5F-95E7-CDD0F9BC9316}"/>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411028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E9AA1646-8E27-4975-988C-B3DA778EAAA1}"/>
              </a:ext>
            </a:extLst>
          </p:cNvPr>
          <p:cNvSpPr txBox="1"/>
          <p:nvPr/>
        </p:nvSpPr>
        <p:spPr>
          <a:xfrm>
            <a:off x="526473" y="480291"/>
            <a:ext cx="11157527" cy="5547929"/>
          </a:xfrm>
          <a:prstGeom prst="rect">
            <a:avLst/>
          </a:prstGeom>
          <a:noFill/>
        </p:spPr>
        <p:txBody>
          <a:bodyPr wrap="square" rtlCol="0">
            <a:spAutoFit/>
          </a:bodyPr>
          <a:lstStyle/>
          <a:p>
            <a:pPr>
              <a:lnSpc>
                <a:spcPct val="107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Name of use case: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Id: 4</a:t>
            </a: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use case is a written description of how users will perform tasks on your website.  It outlines, from a user’s point of view, a system’s behaviour as it responds to a request. Each use case is represented as a sequence of simple steps, beginning with a user's goal, and ending when that goal is fulfilled.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use case diagram represents what happens in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program. This program offers some functionalities that the user can use: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File</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Edit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Library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Quality</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Lookup</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Tools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View</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Options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Access Help</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actor of this specific use case diagram is the client because it is the only stakeholder that calls on the system to deliver one of its services and it is the only one who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decides what actions to take in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program</a:t>
            </a:r>
            <a:r>
              <a:rPr lang="en-GB" sz="12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client is, in this case, the actor who triggers the use case.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are also 4 secondary actors (Server – one specific server, Local – the local database, Web – global database, and Admin – admin of the program) who react to the requests made by the primary actor (Client).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Each of my teammates made a different use case, specifying File, Edit, Library and Quality.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Use Case has the duty of specifying the big picture – the program itself. </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Functionalities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File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server and with the local database when requests, for example,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Saved Library – for Local (in order to connect to the local database) and Connect to Shared Database - for Server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order to connect to a database of a specific client specified by the client)</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and that is why this functionality has these two second actors.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825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AC8C7B91-742D-412B-8B97-8C8DCF5090F3}"/>
              </a:ext>
            </a:extLst>
          </p:cNvPr>
          <p:cNvSpPr txBox="1"/>
          <p:nvPr/>
        </p:nvSpPr>
        <p:spPr>
          <a:xfrm>
            <a:off x="618837" y="905163"/>
            <a:ext cx="11443855" cy="4156651"/>
          </a:xfrm>
          <a:prstGeom prst="rect">
            <a:avLst/>
          </a:prstGeom>
          <a:noFill/>
        </p:spPr>
        <p:txBody>
          <a:bodyPr wrap="square" rtlCol="0">
            <a:spAutoFit/>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Edit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does not communicate with any secondary actor, because of all the options the user can choose none of them has the need to connect to either a server, local, web or admin.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Library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web when requests, for example, the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New Entry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there are 2 ways the client can add an entry: through Web Search or create a new entry. If we decide to add an already existing entry through the Web, we need to make a web search. When we make this search the Web gives us a preview of the entries we might want to add. And that is why this functionality has this second actor.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Quality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local and with the web when requests (for example,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Find Duplicates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for local and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Abbreviate Journal names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for Web) and</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that is why this functionality has these two second actors.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Lookup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web when requests (for example,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Search Document Identifier Online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requests a web search) and</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that is why this functionality has only one second actor.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Tools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local when requests (for example,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Search for citations in </a:t>
            </a: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LaTex</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files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requests a local search) and</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that is why this functionality has only one second actor.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View</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does not communicate with any secondary actor, because of all the options the user can choose none of them has the need to connect to either a server, local, web or admin.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Options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does not communicate with any secondary actor, because of all the options the user can choose none of them has the need to connect to either a server, local, web or admin.</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200" u="sng" dirty="0">
                <a:effectLst/>
                <a:latin typeface="Times New Roman" panose="02020603050405020304" pitchFamily="18" charset="0"/>
                <a:ea typeface="Calibri" panose="020F0502020204030204" pitchFamily="34" charset="0"/>
                <a:cs typeface="Times New Roman" panose="02020603050405020304" pitchFamily="18" charset="0"/>
              </a:rPr>
              <a:t>Access Help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functionality communicates with the admin when requests (for example, </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Online Help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requests an admin help) and</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that is why this functionality has only one second actor.</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23983990-60C3-4734-896F-70B142170494}"/>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76014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255B5DC-5A12-450F-B4D7-23BC91B3E1F9}"/>
              </a:ext>
            </a:extLst>
          </p:cNvPr>
          <p:cNvSpPr txBox="1"/>
          <p:nvPr/>
        </p:nvSpPr>
        <p:spPr>
          <a:xfrm>
            <a:off x="387927" y="1089891"/>
            <a:ext cx="11665528" cy="2861168"/>
          </a:xfrm>
          <a:prstGeom prst="rect">
            <a:avLst/>
          </a:prstGeom>
          <a:noFill/>
        </p:spPr>
        <p:txBody>
          <a:bodyPr wrap="square" rtlCol="0">
            <a:spAutoFit/>
          </a:bodyPr>
          <a:lstStyle/>
          <a:p>
            <a:pPr>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Id: 5</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Description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use case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based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quality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tab</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options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most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use cases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selects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certain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option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option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happens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inside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without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involving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secundary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exception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happens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use cases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related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abbreviating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unabbreviating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database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database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either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local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repository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online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repository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primary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metioned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now</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clicks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duplicates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happens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looks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duplicate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merge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use case,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happens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merges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two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two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selected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Check</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integrity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looks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problems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cleanup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cleans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entries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according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 set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several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options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shows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button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clicked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Automatically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set file links” set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external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links.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Abbreviate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abbreviates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according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“DEFAULT”, “MEDLINE”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“SHORTEST UNIQUE”.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Unabbreviate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sets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journal’s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their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unabbreviated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undoing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abbreviation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happened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Primary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Actors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User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Secondary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Actors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Database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Local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online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repository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pt-PT" sz="12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1527F8D7-D98F-4E1F-9660-2DD6F4613E45}"/>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62703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021E9C7-F0B7-4900-875E-3C54E41FE2B9}"/>
              </a:ext>
            </a:extLst>
          </p:cNvPr>
          <p:cNvSpPr txBox="1"/>
          <p:nvPr/>
        </p:nvSpPr>
        <p:spPr>
          <a:xfrm>
            <a:off x="942109" y="471054"/>
            <a:ext cx="8746836" cy="818557"/>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Class</a:t>
            </a:r>
            <a:endParaRPr lang="pt-PT" sz="1800"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AutoSave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org.jabref.model.database.event.Autosave</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lazy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class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não contém nem construtor, nem qualquer outro tipo de método, pelo que deve ser removida do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5" name="CaixaDeTexto 4">
            <a:extLst>
              <a:ext uri="{FF2B5EF4-FFF2-40B4-BE49-F238E27FC236}">
                <a16:creationId xmlns:a16="http://schemas.microsoft.com/office/drawing/2014/main" id="{858FAA4F-5D22-4047-8E3D-34ABAF453CEB}"/>
              </a:ext>
            </a:extLst>
          </p:cNvPr>
          <p:cNvSpPr txBox="1"/>
          <p:nvPr/>
        </p:nvSpPr>
        <p:spPr>
          <a:xfrm>
            <a:off x="942108" y="2807355"/>
            <a:ext cx="6530109" cy="1243289"/>
          </a:xfrm>
          <a:prstGeom prst="rect">
            <a:avLst/>
          </a:prstGeom>
          <a:noFill/>
        </p:spPr>
        <p:txBody>
          <a:bodyPr wrap="square" rtlCol="0">
            <a:spAutoFit/>
          </a:bodyPr>
          <a:lstStyle/>
          <a:p>
            <a:pPr algn="just">
              <a:lnSpc>
                <a:spcPct val="115000"/>
              </a:lnSpc>
            </a:pP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Long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Method</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Existe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Author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org.jabref.model.entry.Author</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que identifiquei com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long</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method</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O método </a:t>
            </a:r>
            <a:r>
              <a:rPr lang="pt-PT" sz="1200" i="1" dirty="0" err="1">
                <a:effectLst/>
                <a:latin typeface="Times New Roman" panose="02020603050405020304" pitchFamily="18" charset="0"/>
                <a:ea typeface="Arial" panose="020B0604020202020204" pitchFamily="34" charset="0"/>
                <a:cs typeface="Times New Roman" panose="02020603050405020304" pitchFamily="18" charset="0"/>
              </a:rPr>
              <a:t>addDotIfAbbreviation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contém inúmeras linhas de código, realizando demasiadas funcionalidades, que poderiam ser resolvidas em outros métodos. Por isso, como solução, deveriam ser criados outros métodos para reduzir esse mesmo método.</a:t>
            </a:r>
          </a:p>
        </p:txBody>
      </p:sp>
      <p:sp>
        <p:nvSpPr>
          <p:cNvPr id="6" name="CaixaDeTexto 5">
            <a:extLst>
              <a:ext uri="{FF2B5EF4-FFF2-40B4-BE49-F238E27FC236}">
                <a16:creationId xmlns:a16="http://schemas.microsoft.com/office/drawing/2014/main" id="{1649656F-56DC-4F99-8E91-94D4FC9A55CD}"/>
              </a:ext>
            </a:extLst>
          </p:cNvPr>
          <p:cNvSpPr txBox="1"/>
          <p:nvPr/>
        </p:nvSpPr>
        <p:spPr>
          <a:xfrm>
            <a:off x="942108" y="5052926"/>
            <a:ext cx="9217891" cy="1030923"/>
          </a:xfrm>
          <a:prstGeom prst="rect">
            <a:avLst/>
          </a:prstGeom>
          <a:noFill/>
        </p:spPr>
        <p:txBody>
          <a:bodyPr wrap="square" rtlCol="0">
            <a:spAutoFit/>
          </a:bodyPr>
          <a:lstStyle/>
          <a:p>
            <a:pPr algn="just">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Envy</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code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smell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encontra-se na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BiblatexSoftwareEntryTypeDefinitions</a:t>
            </a:r>
            <a:r>
              <a:rPr lang="pt-PT" sz="12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i="1" dirty="0">
                <a:effectLst/>
                <a:latin typeface="Times New Roman" panose="02020603050405020304" pitchFamily="18" charset="0"/>
                <a:ea typeface="Arial" panose="020B0604020202020204" pitchFamily="34" charset="0"/>
                <a:cs typeface="Times New Roman" panose="02020603050405020304" pitchFamily="18" charset="0"/>
              </a:rPr>
              <a:t>org.jabref.model.entry.types.BiblatexSoftwareEntryTypeDefinitions, </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identifiquei como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feature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envy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Esta classe utiliza mais métodos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do que os seus próprios métodos, pelo que uma solução possível era passar essas funcionalidades para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BidEntryType</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7" name="CaixaDeTexto 6">
            <a:extLst>
              <a:ext uri="{FF2B5EF4-FFF2-40B4-BE49-F238E27FC236}">
                <a16:creationId xmlns:a16="http://schemas.microsoft.com/office/drawing/2014/main" id="{3FF9DFB0-8807-4E0E-A0F4-CE19C80CA739}"/>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93199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D0BBD7A1-3153-48A4-890D-955A35D004C3}"/>
              </a:ext>
            </a:extLst>
          </p:cNvPr>
          <p:cNvSpPr txBox="1"/>
          <p:nvPr/>
        </p:nvSpPr>
        <p:spPr>
          <a:xfrm>
            <a:off x="985467" y="42779"/>
            <a:ext cx="8488218" cy="1766253"/>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Lazy Class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Every additional class adds more complexity to the project. More classes just mean more code to maintain. 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ExportComparator</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class is not entirely too useful, has an empty constructor. In conclusion, this class does not do enough to earn the attention of the project. What is made in this class could be done in other classes.</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kern="1800" dirty="0">
                <a:effectLst/>
                <a:latin typeface="Times New Roman" panose="02020603050405020304" pitchFamily="18" charset="0"/>
                <a:ea typeface="Times New Roman" panose="02020603050405020304" pitchFamily="18" charset="0"/>
                <a:cs typeface="Times New Roman" panose="02020603050405020304" pitchFamily="18" charset="0"/>
              </a:rPr>
              <a:t>A solution could be collapsing the class or possibly combining it with an existing class. Incline Class or Collapse Hierarchy can help clean up lazy classes if the single responsibility principle (a class should have only one reason to change) is being kept. The refactoring proposal could be implementing the compare method in the classes where it is most needed.</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1" descr="Text&#10;&#10;Description automatically generated">
            <a:extLst>
              <a:ext uri="{FF2B5EF4-FFF2-40B4-BE49-F238E27FC236}">
                <a16:creationId xmlns:a16="http://schemas.microsoft.com/office/drawing/2014/main" id="{EF235D14-4E70-40AD-BB61-374B130C3990}"/>
              </a:ext>
            </a:extLst>
          </p:cNvPr>
          <p:cNvPicPr>
            <a:picLocks noChangeAspect="1"/>
          </p:cNvPicPr>
          <p:nvPr/>
        </p:nvPicPr>
        <p:blipFill rotWithShape="1">
          <a:blip r:embed="rId2"/>
          <a:srcRect b="9899"/>
          <a:stretch/>
        </p:blipFill>
        <p:spPr bwMode="auto">
          <a:xfrm>
            <a:off x="988291" y="1878674"/>
            <a:ext cx="4073236" cy="1326758"/>
          </a:xfrm>
          <a:prstGeom prst="rect">
            <a:avLst/>
          </a:prstGeom>
          <a:ln>
            <a:noFill/>
          </a:ln>
          <a:extLst>
            <a:ext uri="{53640926-AAD7-44D8-BBD7-CCE9431645EC}">
              <a14:shadowObscured xmlns:a14="http://schemas.microsoft.com/office/drawing/2010/main"/>
            </a:ext>
          </a:extLst>
        </p:spPr>
      </p:pic>
      <p:sp>
        <p:nvSpPr>
          <p:cNvPr id="6" name="CaixaDeTexto 5">
            <a:extLst>
              <a:ext uri="{FF2B5EF4-FFF2-40B4-BE49-F238E27FC236}">
                <a16:creationId xmlns:a16="http://schemas.microsoft.com/office/drawing/2014/main" id="{DC3D8756-BB74-472C-AB42-4472010F75B4}"/>
              </a:ext>
            </a:extLst>
          </p:cNvPr>
          <p:cNvSpPr txBox="1"/>
          <p:nvPr/>
        </p:nvSpPr>
        <p:spPr>
          <a:xfrm>
            <a:off x="985467" y="3240929"/>
            <a:ext cx="10633878" cy="186127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Data Class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class refers to a class which contains only fields and crude methods for accessing them (getters and setters). These are simply containers for data used by other classes. This class does not contain any additional functionality and cannot independently operate on the data that own. It’s a normal thing when a newly created class contains only a few public fields (and maybe even a handful of getters/setters). But the true power of objects is that they can contain behaviour types or operations on their data. In conclusion, this class which is a d</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ata class, contain only data and no real functionality, only a getter method. This indicates that it may not be a good abstraction or a necessary 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case that this class only uses public methods, one solution could be the use of the Encapsulation (which means, ability to conceal object data. Otherwise, all objects would be public and other objects could get and modify the data of the object without any checks and balances) to hide them from direct access and require that access to be performed via getters and setters only.</a:t>
            </a:r>
            <a:endParaRPr lang="pt-PT"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2" descr="Text&#10;&#10;Description automatically generated">
            <a:extLst>
              <a:ext uri="{FF2B5EF4-FFF2-40B4-BE49-F238E27FC236}">
                <a16:creationId xmlns:a16="http://schemas.microsoft.com/office/drawing/2014/main" id="{EE6AD3FA-B83B-4AD3-8048-90A3730118AD}"/>
              </a:ext>
            </a:extLst>
          </p:cNvPr>
          <p:cNvPicPr>
            <a:picLocks noChangeAspect="1"/>
          </p:cNvPicPr>
          <p:nvPr/>
        </p:nvPicPr>
        <p:blipFill>
          <a:blip r:embed="rId3"/>
          <a:stretch>
            <a:fillRect/>
          </a:stretch>
        </p:blipFill>
        <p:spPr>
          <a:xfrm>
            <a:off x="985467" y="5102208"/>
            <a:ext cx="4076060" cy="1663661"/>
          </a:xfrm>
          <a:prstGeom prst="rect">
            <a:avLst/>
          </a:prstGeom>
        </p:spPr>
      </p:pic>
    </p:spTree>
    <p:extLst>
      <p:ext uri="{BB962C8B-B14F-4D97-AF65-F5344CB8AC3E}">
        <p14:creationId xmlns:p14="http://schemas.microsoft.com/office/powerpoint/2010/main" val="404568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CB7800F6-35A8-4DE7-8077-114713ADF8CF}"/>
              </a:ext>
            </a:extLst>
          </p:cNvPr>
          <p:cNvSpPr txBox="1"/>
          <p:nvPr/>
        </p:nvSpPr>
        <p:spPr>
          <a:xfrm>
            <a:off x="665018" y="138545"/>
            <a:ext cx="8229600" cy="2161489"/>
          </a:xfrm>
          <a:prstGeom prst="rect">
            <a:avLst/>
          </a:prstGeom>
          <a:noFill/>
        </p:spPr>
        <p:txBody>
          <a:bodyPr wrap="square" rtlCol="0">
            <a:spAutoFit/>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Feature Envy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code smell o</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ccurs when there is a method that is more interested in the details of a class other than the one it is in. If two methods or classes are always talking to one another and seem as if they should be together, then chances are this is true. </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method reaches into the Version object to get the data on which it operates. </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“wishes” that it were inside the Version class so that it could have direct access to the variable (</a:t>
            </a:r>
            <a:r>
              <a:rPr lang="en-GB"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manipulating. </a:t>
            </a:r>
          </a:p>
          <a:p>
            <a:pPr>
              <a:lnSpc>
                <a:spcPct val="107000"/>
              </a:lnSpc>
              <a:spcAft>
                <a:spcPts val="800"/>
              </a:spcAft>
            </a:pP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that case, we may consider moving this method (</a:t>
            </a:r>
            <a:r>
              <a:rPr lang="en-GB" sz="1200" dirty="0" err="1">
                <a:effectLst/>
                <a:latin typeface="Times New Roman" panose="02020603050405020304" pitchFamily="18" charset="0"/>
                <a:ea typeface="Times New Roman" panose="02020603050405020304" pitchFamily="18" charset="0"/>
                <a:cs typeface="Times New Roman" panose="02020603050405020304" pitchFamily="18" charset="0"/>
              </a:rPr>
              <a:t>getIgnoredVersion</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the other class it uses (Version). This would make</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b="1" dirty="0">
                <a:effectLst/>
                <a:latin typeface="Times New Roman" panose="02020603050405020304" pitchFamily="18" charset="0"/>
                <a:ea typeface="Calibri" panose="020F0502020204030204" pitchFamily="34" charset="0"/>
                <a:cs typeface="Times New Roman" panose="02020603050405020304" pitchFamily="18" charset="0"/>
              </a:rPr>
              <a:t>classes more internally coherent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(because we would move a method to a class which contains all the data used by the method). </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in conclusion, the method would become a part of Version class instead of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VersionPreferences</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class since all it does is to use a variable of the type of Version (</a:t>
            </a:r>
            <a:r>
              <a:rPr lang="en-GB" sz="1200" spc="-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ignoredVersion</a:t>
            </a:r>
            <a:r>
              <a:rPr lang="en-GB" sz="12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1FA9DB1-872C-44C3-9573-B19C13757AE0}"/>
              </a:ext>
            </a:extLst>
          </p:cNvPr>
          <p:cNvPicPr>
            <a:picLocks noChangeAspect="1"/>
          </p:cNvPicPr>
          <p:nvPr/>
        </p:nvPicPr>
        <p:blipFill>
          <a:blip r:embed="rId2"/>
          <a:stretch>
            <a:fillRect/>
          </a:stretch>
        </p:blipFill>
        <p:spPr>
          <a:xfrm>
            <a:off x="665018" y="2548629"/>
            <a:ext cx="5731510" cy="2324735"/>
          </a:xfrm>
          <a:prstGeom prst="rect">
            <a:avLst/>
          </a:prstGeom>
        </p:spPr>
      </p:pic>
      <p:sp>
        <p:nvSpPr>
          <p:cNvPr id="6" name="CaixaDeTexto 5">
            <a:extLst>
              <a:ext uri="{FF2B5EF4-FFF2-40B4-BE49-F238E27FC236}">
                <a16:creationId xmlns:a16="http://schemas.microsoft.com/office/drawing/2014/main" id="{1096081F-5853-4883-BE8D-39C41C9AE740}"/>
              </a:ext>
            </a:extLst>
          </p:cNvPr>
          <p:cNvSpPr txBox="1"/>
          <p:nvPr/>
        </p:nvSpPr>
        <p:spPr>
          <a:xfrm>
            <a:off x="9476509" y="6234546"/>
            <a:ext cx="3556000"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Dinis Silvestre 58763 </a:t>
            </a:r>
          </a:p>
        </p:txBody>
      </p:sp>
    </p:spTree>
    <p:extLst>
      <p:ext uri="{BB962C8B-B14F-4D97-AF65-F5344CB8AC3E}">
        <p14:creationId xmlns:p14="http://schemas.microsoft.com/office/powerpoint/2010/main" val="1186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4AA8351-D1BB-4BAD-8005-E9A1A3F2D59F}"/>
              </a:ext>
            </a:extLst>
          </p:cNvPr>
          <p:cNvSpPr txBox="1"/>
          <p:nvPr/>
        </p:nvSpPr>
        <p:spPr>
          <a:xfrm>
            <a:off x="899823" y="257085"/>
            <a:ext cx="10751128" cy="1746888"/>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Parameter</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List</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275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Maximum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7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advised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containing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encoding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CharSet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FilePreferences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writeXMP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embeddBibfile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reduce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information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still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accessed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solve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list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writeMetadatatoPDFsOfEntry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309),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writeMetadatatoPdfByFileNames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343),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writeMetadatatoPdfByCitekey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330),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those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4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common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098" name="Imagem 1">
            <a:extLst>
              <a:ext uri="{FF2B5EF4-FFF2-40B4-BE49-F238E27FC236}">
                <a16:creationId xmlns:a16="http://schemas.microsoft.com/office/drawing/2014/main" id="{66FF1838-1179-419F-B4AD-678B83ECA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23" y="2082431"/>
            <a:ext cx="5394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45471F4D-164D-4ED7-9575-E44A9BED2C8B}"/>
              </a:ext>
            </a:extLst>
          </p:cNvPr>
          <p:cNvSpPr txBox="1"/>
          <p:nvPr/>
        </p:nvSpPr>
        <p:spPr>
          <a:xfrm>
            <a:off x="899823" y="2859546"/>
            <a:ext cx="9384145" cy="135165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Long </a:t>
            </a:r>
            <a:r>
              <a:rPr lang="pt-PT" b="1" dirty="0" err="1">
                <a:latin typeface="Times New Roman" panose="02020603050405020304" pitchFamily="18" charset="0"/>
                <a:cs typeface="Times New Roman" panose="02020603050405020304" pitchFamily="18" charset="0"/>
              </a:rPr>
              <a:t>Method</a:t>
            </a:r>
            <a:endParaRPr lang="pt-PT" b="1" dirty="0">
              <a:latin typeface="Times New Roman" panose="02020603050405020304" pitchFamily="18"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181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Argument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from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src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/java/</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cli</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makes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confusing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complex</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could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auxiliary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many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line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236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nested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merged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into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single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condition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6" name="Rectangle 4">
            <a:extLst>
              <a:ext uri="{FF2B5EF4-FFF2-40B4-BE49-F238E27FC236}">
                <a16:creationId xmlns:a16="http://schemas.microsoft.com/office/drawing/2014/main" id="{833B3F23-29FD-466A-8F6E-89200C24A3B4}"/>
              </a:ext>
            </a:extLst>
          </p:cNvPr>
          <p:cNvSpPr>
            <a:spLocks noChangeArrowheads="1"/>
          </p:cNvSpPr>
          <p:nvPr/>
        </p:nvSpPr>
        <p:spPr bwMode="auto">
          <a:xfrm>
            <a:off x="415636" y="43239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A085DE6-23EA-420C-A885-57F25FD3204B}"/>
              </a:ext>
            </a:extLst>
          </p:cNvPr>
          <p:cNvGraphicFramePr>
            <a:graphicFrameLocks noChangeAspect="1"/>
          </p:cNvGraphicFramePr>
          <p:nvPr>
            <p:extLst>
              <p:ext uri="{D42A27DB-BD31-4B8C-83A1-F6EECF244321}">
                <p14:modId xmlns:p14="http://schemas.microsoft.com/office/powerpoint/2010/main" val="59091249"/>
              </p:ext>
            </p:extLst>
          </p:nvPr>
        </p:nvGraphicFramePr>
        <p:xfrm>
          <a:off x="899823" y="4323968"/>
          <a:ext cx="968375" cy="625475"/>
        </p:xfrm>
        <a:graphic>
          <a:graphicData uri="http://schemas.openxmlformats.org/presentationml/2006/ole">
            <mc:AlternateContent xmlns:mc="http://schemas.openxmlformats.org/markup-compatibility/2006">
              <mc:Choice xmlns:v="urn:schemas-microsoft-com:vml" Requires="v">
                <p:oleObj spid="_x0000_s4103" name="Objeto da Shell do Packager" showAsIcon="1" r:id="rId4" imgW="965436" imgH="626553" progId="Package">
                  <p:embed/>
                </p:oleObj>
              </mc:Choice>
              <mc:Fallback>
                <p:oleObj name="Objeto da Shell do Packager" showAsIcon="1" r:id="rId4" imgW="965436" imgH="626553" progId="Packag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823" y="4323968"/>
                        <a:ext cx="96837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B49EDAF-A9D0-44BF-ABD0-5F7AC9D8A6E7}"/>
              </a:ext>
            </a:extLst>
          </p:cNvPr>
          <p:cNvSpPr txBox="1"/>
          <p:nvPr/>
        </p:nvSpPr>
        <p:spPr>
          <a:xfrm>
            <a:off x="899823" y="4885792"/>
            <a:ext cx="9679709" cy="975780"/>
          </a:xfrm>
          <a:prstGeom prst="rect">
            <a:avLst/>
          </a:prstGeom>
          <a:noFill/>
        </p:spPr>
        <p:txBody>
          <a:bodyPr wrap="square" rtlCol="0">
            <a:spAutoFit/>
          </a:bodyPr>
          <a:lstStyle/>
          <a:p>
            <a:pPr>
              <a:lnSpc>
                <a:spcPct val="107000"/>
              </a:lnSpc>
              <a:spcAft>
                <a:spcPts val="800"/>
              </a:spcAft>
            </a:pP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800" b="1" dirty="0" err="1">
                <a:effectLst/>
                <a:latin typeface="Times New Roman" panose="02020603050405020304" pitchFamily="18" charset="0"/>
                <a:ea typeface="Calibri" panose="020F0502020204030204" pitchFamily="34" charset="0"/>
                <a:cs typeface="Times New Roman" panose="02020603050405020304" pitchFamily="18" charset="0"/>
              </a:rPr>
              <a:t>Chain</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structure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similar to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typical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smell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a.getB</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getC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doSomething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Refactoring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instances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before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minimize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inside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101" name="Picture 5">
            <a:extLst>
              <a:ext uri="{FF2B5EF4-FFF2-40B4-BE49-F238E27FC236}">
                <a16:creationId xmlns:a16="http://schemas.microsoft.com/office/drawing/2014/main" id="{0E94B1AA-E99B-4567-859E-900D7A6CE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823" y="6072558"/>
            <a:ext cx="5394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a:extLst>
              <a:ext uri="{FF2B5EF4-FFF2-40B4-BE49-F238E27FC236}">
                <a16:creationId xmlns:a16="http://schemas.microsoft.com/office/drawing/2014/main" id="{17FF1AE7-A360-4760-B33A-62E29A568BEE}"/>
              </a:ext>
            </a:extLst>
          </p:cNvPr>
          <p:cNvSpPr txBox="1"/>
          <p:nvPr/>
        </p:nvSpPr>
        <p:spPr>
          <a:xfrm>
            <a:off x="9476509" y="6211493"/>
            <a:ext cx="4599709"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Artur Lourenço 63764</a:t>
            </a:r>
          </a:p>
        </p:txBody>
      </p:sp>
    </p:spTree>
    <p:extLst>
      <p:ext uri="{BB962C8B-B14F-4D97-AF65-F5344CB8AC3E}">
        <p14:creationId xmlns:p14="http://schemas.microsoft.com/office/powerpoint/2010/main" val="13639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772E624-1E68-4395-8F9A-FDE333C8FD1A}"/>
              </a:ext>
            </a:extLst>
          </p:cNvPr>
          <p:cNvSpPr txBox="1"/>
          <p:nvPr/>
        </p:nvSpPr>
        <p:spPr>
          <a:xfrm>
            <a:off x="3726873" y="92363"/>
            <a:ext cx="4738254" cy="461665"/>
          </a:xfrm>
          <a:prstGeom prst="rect">
            <a:avLst/>
          </a:prstGeom>
          <a:noFill/>
        </p:spPr>
        <p:txBody>
          <a:bodyPr wrap="square" rtlCol="0">
            <a:spAutoFit/>
          </a:bodyPr>
          <a:lstStyle/>
          <a:p>
            <a:pPr algn="ctr"/>
            <a:r>
              <a:rPr lang="pt-PT" sz="2400" dirty="0">
                <a:latin typeface="Times New Roman" panose="02020603050405020304" pitchFamily="18" charset="0"/>
                <a:cs typeface="Times New Roman" panose="02020603050405020304" pitchFamily="18" charset="0"/>
              </a:rPr>
              <a:t>Design </a:t>
            </a:r>
            <a:r>
              <a:rPr lang="pt-PT" sz="2400" dirty="0" err="1">
                <a:latin typeface="Times New Roman" panose="02020603050405020304" pitchFamily="18" charset="0"/>
                <a:cs typeface="Times New Roman" panose="02020603050405020304" pitchFamily="18" charset="0"/>
              </a:rPr>
              <a:t>Patterns</a:t>
            </a:r>
            <a:endParaRPr lang="pt-PT" sz="2400" dirty="0">
              <a:latin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5C620525-41BF-4A33-BAF3-3133C4404D47}"/>
              </a:ext>
            </a:extLst>
          </p:cNvPr>
          <p:cNvSpPr txBox="1"/>
          <p:nvPr/>
        </p:nvSpPr>
        <p:spPr>
          <a:xfrm>
            <a:off x="905163" y="803409"/>
            <a:ext cx="9236363" cy="1165832"/>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Prototype</a:t>
            </a:r>
            <a:endParaRPr lang="pt-PT"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verificar este padrão no pacote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org.jabref.logic.integrity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classe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prototype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concreta é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IntegrityMessage</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esta classe é usada por diversas outras, também podemos verificar outras classes que implementam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clonable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como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BibtexString</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e a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BibEntry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permite-nos copiar objetos existentes sem fazer seu código ficar dependente de suas classes.</a:t>
            </a:r>
          </a:p>
        </p:txBody>
      </p:sp>
      <p:sp>
        <p:nvSpPr>
          <p:cNvPr id="6" name="Rectangle 2">
            <a:extLst>
              <a:ext uri="{FF2B5EF4-FFF2-40B4-BE49-F238E27FC236}">
                <a16:creationId xmlns:a16="http://schemas.microsoft.com/office/drawing/2014/main" id="{D7C95E77-D35B-4DCC-957B-A91E86BB37EC}"/>
              </a:ext>
            </a:extLst>
          </p:cNvPr>
          <p:cNvSpPr>
            <a:spLocks noChangeArrowheads="1"/>
          </p:cNvSpPr>
          <p:nvPr/>
        </p:nvSpPr>
        <p:spPr bwMode="auto">
          <a:xfrm>
            <a:off x="905163" y="2124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7" name="Objeto 6">
            <a:extLst>
              <a:ext uri="{FF2B5EF4-FFF2-40B4-BE49-F238E27FC236}">
                <a16:creationId xmlns:a16="http://schemas.microsoft.com/office/drawing/2014/main" id="{2FDC64F6-6BB6-4C7E-84FA-3144AC4A343F}"/>
              </a:ext>
            </a:extLst>
          </p:cNvPr>
          <p:cNvGraphicFramePr>
            <a:graphicFrameLocks noChangeAspect="1"/>
          </p:cNvGraphicFramePr>
          <p:nvPr>
            <p:extLst>
              <p:ext uri="{D42A27DB-BD31-4B8C-83A1-F6EECF244321}">
                <p14:modId xmlns:p14="http://schemas.microsoft.com/office/powerpoint/2010/main" val="1879207426"/>
              </p:ext>
            </p:extLst>
          </p:nvPr>
        </p:nvGraphicFramePr>
        <p:xfrm>
          <a:off x="905163" y="2124363"/>
          <a:ext cx="1363663" cy="517525"/>
        </p:xfrm>
        <a:graphic>
          <a:graphicData uri="http://schemas.openxmlformats.org/presentationml/2006/ole">
            <mc:AlternateContent xmlns:mc="http://schemas.openxmlformats.org/markup-compatibility/2006">
              <mc:Choice xmlns:v="urn:schemas-microsoft-com:vml" Requires="v">
                <p:oleObj spid="_x0000_s5136" name="Objeto da Shell do Packager" showAsIcon="1" r:id="rId3" imgW="1367280" imgH="522000" progId="Package">
                  <p:embed/>
                </p:oleObj>
              </mc:Choice>
              <mc:Fallback>
                <p:oleObj name="Objeto da Shell do Packager" showAsIcon="1" r:id="rId3" imgW="1367280" imgH="5220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163" y="2124363"/>
                        <a:ext cx="13636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ixaDeTexto 7">
            <a:extLst>
              <a:ext uri="{FF2B5EF4-FFF2-40B4-BE49-F238E27FC236}">
                <a16:creationId xmlns:a16="http://schemas.microsoft.com/office/drawing/2014/main" id="{58EFC8C1-EC67-431F-ACFE-D4A930AC716E}"/>
              </a:ext>
            </a:extLst>
          </p:cNvPr>
          <p:cNvSpPr txBox="1"/>
          <p:nvPr/>
        </p:nvSpPr>
        <p:spPr>
          <a:xfrm>
            <a:off x="905163" y="2808143"/>
            <a:ext cx="9836727" cy="1008738"/>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ActionFactory</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no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ActionFactory</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é a classe criadora, o produto é a interface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org.jabref.gui.actions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aqui a classe criadora</a:t>
            </a:r>
            <a:r>
              <a:rPr lang="pt-P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fornece uma interface para criar objetos, mas permite que as se altere o tipo de objetos que serão criados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no caso as diferentes implementações que utilizam objetos do tipo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Actions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como botões e menus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pt-PT"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4">
            <a:extLst>
              <a:ext uri="{FF2B5EF4-FFF2-40B4-BE49-F238E27FC236}">
                <a16:creationId xmlns:a16="http://schemas.microsoft.com/office/drawing/2014/main" id="{33BD6409-3F70-40A1-8FFB-52589D7D52A3}"/>
              </a:ext>
            </a:extLst>
          </p:cNvPr>
          <p:cNvSpPr>
            <a:spLocks noChangeArrowheads="1"/>
          </p:cNvSpPr>
          <p:nvPr/>
        </p:nvSpPr>
        <p:spPr bwMode="auto">
          <a:xfrm>
            <a:off x="905163" y="39831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0" name="Objeto 9">
            <a:extLst>
              <a:ext uri="{FF2B5EF4-FFF2-40B4-BE49-F238E27FC236}">
                <a16:creationId xmlns:a16="http://schemas.microsoft.com/office/drawing/2014/main" id="{9A4A2324-575B-4CD0-BB62-F4166FD1CCF1}"/>
              </a:ext>
            </a:extLst>
          </p:cNvPr>
          <p:cNvGraphicFramePr>
            <a:graphicFrameLocks noChangeAspect="1"/>
          </p:cNvGraphicFramePr>
          <p:nvPr>
            <p:extLst>
              <p:ext uri="{D42A27DB-BD31-4B8C-83A1-F6EECF244321}">
                <p14:modId xmlns:p14="http://schemas.microsoft.com/office/powerpoint/2010/main" val="3629432426"/>
              </p:ext>
            </p:extLst>
          </p:nvPr>
        </p:nvGraphicFramePr>
        <p:xfrm>
          <a:off x="905163" y="3983136"/>
          <a:ext cx="1173163" cy="517525"/>
        </p:xfrm>
        <a:graphic>
          <a:graphicData uri="http://schemas.openxmlformats.org/presentationml/2006/ole">
            <mc:AlternateContent xmlns:mc="http://schemas.openxmlformats.org/markup-compatibility/2006">
              <mc:Choice xmlns:v="urn:schemas-microsoft-com:vml" Requires="v">
                <p:oleObj spid="_x0000_s5137" name="Objeto da Shell do Packager" showAsIcon="1" r:id="rId5" imgW="1176120" imgH="522000" progId="Package">
                  <p:embed/>
                </p:oleObj>
              </mc:Choice>
              <mc:Fallback>
                <p:oleObj name="Objeto da Shell do Packager" showAsIcon="1" r:id="rId5" imgW="1176120" imgH="5220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163" y="3983136"/>
                        <a:ext cx="11731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a:extLst>
              <a:ext uri="{FF2B5EF4-FFF2-40B4-BE49-F238E27FC236}">
                <a16:creationId xmlns:a16="http://schemas.microsoft.com/office/drawing/2014/main" id="{BE7B8207-54A0-4329-B4E7-ADF81637DFEA}"/>
              </a:ext>
            </a:extLst>
          </p:cNvPr>
          <p:cNvSpPr>
            <a:spLocks noChangeArrowheads="1"/>
          </p:cNvSpPr>
          <p:nvPr/>
        </p:nvSpPr>
        <p:spPr bwMode="auto">
          <a:xfrm>
            <a:off x="2268826" y="39831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2" name="Objeto 11">
            <a:extLst>
              <a:ext uri="{FF2B5EF4-FFF2-40B4-BE49-F238E27FC236}">
                <a16:creationId xmlns:a16="http://schemas.microsoft.com/office/drawing/2014/main" id="{6D0B4D11-2584-4CEF-A33C-1C2A2A79C859}"/>
              </a:ext>
            </a:extLst>
          </p:cNvPr>
          <p:cNvGraphicFramePr>
            <a:graphicFrameLocks noChangeAspect="1"/>
          </p:cNvGraphicFramePr>
          <p:nvPr>
            <p:extLst>
              <p:ext uri="{D42A27DB-BD31-4B8C-83A1-F6EECF244321}">
                <p14:modId xmlns:p14="http://schemas.microsoft.com/office/powerpoint/2010/main" val="1094370520"/>
              </p:ext>
            </p:extLst>
          </p:nvPr>
        </p:nvGraphicFramePr>
        <p:xfrm>
          <a:off x="2268826" y="3983135"/>
          <a:ext cx="715963" cy="517525"/>
        </p:xfrm>
        <a:graphic>
          <a:graphicData uri="http://schemas.openxmlformats.org/presentationml/2006/ole">
            <mc:AlternateContent xmlns:mc="http://schemas.openxmlformats.org/markup-compatibility/2006">
              <mc:Choice xmlns:v="urn:schemas-microsoft-com:vml" Requires="v">
                <p:oleObj spid="_x0000_s5138" name="Objeto da Shell do Packager" showAsIcon="1" r:id="rId7" imgW="717120" imgH="522000" progId="Package">
                  <p:embed/>
                </p:oleObj>
              </mc:Choice>
              <mc:Fallback>
                <p:oleObj name="Objeto da Shell do Packager" showAsIcon="1" r:id="rId7" imgW="717120" imgH="522000"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826" y="3983135"/>
                        <a:ext cx="7159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aixaDeTexto 12">
            <a:extLst>
              <a:ext uri="{FF2B5EF4-FFF2-40B4-BE49-F238E27FC236}">
                <a16:creationId xmlns:a16="http://schemas.microsoft.com/office/drawing/2014/main" id="{1C7DEF57-9DAE-4982-B9C7-5AC47AADDEAF}"/>
              </a:ext>
            </a:extLst>
          </p:cNvPr>
          <p:cNvSpPr txBox="1"/>
          <p:nvPr/>
        </p:nvSpPr>
        <p:spPr>
          <a:xfrm>
            <a:off x="905163" y="4666915"/>
            <a:ext cx="9254836" cy="968214"/>
          </a:xfrm>
          <a:prstGeom prst="rect">
            <a:avLst/>
          </a:prstGeom>
          <a:noFill/>
        </p:spPr>
        <p:txBody>
          <a:bodyPr wrap="square" rtlCol="0">
            <a:spAutoFit/>
          </a:bodyPr>
          <a:lstStyle/>
          <a:p>
            <a:pPr>
              <a:lnSpc>
                <a:spcPct val="107000"/>
              </a:lnSpc>
              <a:spcBef>
                <a:spcPts val="200"/>
              </a:spcBef>
            </a:pP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Singleton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Pattern</a:t>
            </a:r>
            <a:r>
              <a:rPr lang="pt-PT"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pt-PT" sz="1800" b="1" dirty="0" err="1">
                <a:effectLst/>
                <a:latin typeface="Times New Roman" panose="02020603050405020304" pitchFamily="18" charset="0"/>
                <a:ea typeface="Times New Roman" panose="02020603050405020304" pitchFamily="18" charset="0"/>
                <a:cs typeface="Times New Roman" panose="02020603050405020304" pitchFamily="18" charset="0"/>
              </a:rPr>
              <a:t>ExternalFileTypes</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Podemos encontrar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org.jabref.gui.externalfiletype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onde o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singleton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é esta mesma classe e o cliente é por exemplo 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JabRefDesktop</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org.jabref.gui.desktop</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garante-nos que existe apenas uma instância da classe </a:t>
            </a:r>
            <a:r>
              <a:rPr lang="pt-PT" sz="1200" i="1" dirty="0" err="1">
                <a:effectLst/>
                <a:latin typeface="Times New Roman" panose="02020603050405020304" pitchFamily="18" charset="0"/>
                <a:ea typeface="Calibri" panose="020F0502020204030204" pitchFamily="34" charset="0"/>
                <a:cs typeface="Times New Roman" panose="02020603050405020304" pitchFamily="18" charset="0"/>
              </a:rPr>
              <a:t>ExternalFileTypes</a:t>
            </a:r>
            <a:r>
              <a:rPr lang="pt-PT"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ao longo de toda a execução do programa.</a:t>
            </a:r>
          </a:p>
        </p:txBody>
      </p:sp>
      <p:sp>
        <p:nvSpPr>
          <p:cNvPr id="14" name="Rectangle 8">
            <a:extLst>
              <a:ext uri="{FF2B5EF4-FFF2-40B4-BE49-F238E27FC236}">
                <a16:creationId xmlns:a16="http://schemas.microsoft.com/office/drawing/2014/main" id="{897854BC-5DAC-4AA6-BE8B-5A0ADA5D702E}"/>
              </a:ext>
            </a:extLst>
          </p:cNvPr>
          <p:cNvSpPr>
            <a:spLocks noChangeArrowheads="1"/>
          </p:cNvSpPr>
          <p:nvPr/>
        </p:nvSpPr>
        <p:spPr bwMode="auto">
          <a:xfrm>
            <a:off x="905163"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5" name="Objeto 14">
            <a:extLst>
              <a:ext uri="{FF2B5EF4-FFF2-40B4-BE49-F238E27FC236}">
                <a16:creationId xmlns:a16="http://schemas.microsoft.com/office/drawing/2014/main" id="{BEED0B5D-4D2A-435F-8C76-866E4C6E8CA2}"/>
              </a:ext>
            </a:extLst>
          </p:cNvPr>
          <p:cNvGraphicFramePr>
            <a:graphicFrameLocks noChangeAspect="1"/>
          </p:cNvGraphicFramePr>
          <p:nvPr>
            <p:extLst>
              <p:ext uri="{D42A27DB-BD31-4B8C-83A1-F6EECF244321}">
                <p14:modId xmlns:p14="http://schemas.microsoft.com/office/powerpoint/2010/main" val="1857660854"/>
              </p:ext>
            </p:extLst>
          </p:nvPr>
        </p:nvGraphicFramePr>
        <p:xfrm>
          <a:off x="905163" y="5810175"/>
          <a:ext cx="1211263" cy="517525"/>
        </p:xfrm>
        <a:graphic>
          <a:graphicData uri="http://schemas.openxmlformats.org/presentationml/2006/ole">
            <mc:AlternateContent xmlns:mc="http://schemas.openxmlformats.org/markup-compatibility/2006">
              <mc:Choice xmlns:v="urn:schemas-microsoft-com:vml" Requires="v">
                <p:oleObj spid="_x0000_s5139" name="Objeto da Shell do Packager" showAsIcon="1" r:id="rId9" imgW="1214280" imgH="522000" progId="Package">
                  <p:embed/>
                </p:oleObj>
              </mc:Choice>
              <mc:Fallback>
                <p:oleObj name="Objeto da Shell do Packager" showAsIcon="1" r:id="rId9" imgW="1214280" imgH="522000"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5163" y="5810175"/>
                        <a:ext cx="1211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a:extLst>
              <a:ext uri="{FF2B5EF4-FFF2-40B4-BE49-F238E27FC236}">
                <a16:creationId xmlns:a16="http://schemas.microsoft.com/office/drawing/2014/main" id="{7B4FF96C-AF0E-409C-872F-81EBBDC50E7E}"/>
              </a:ext>
            </a:extLst>
          </p:cNvPr>
          <p:cNvSpPr>
            <a:spLocks noChangeArrowheads="1"/>
          </p:cNvSpPr>
          <p:nvPr/>
        </p:nvSpPr>
        <p:spPr bwMode="auto">
          <a:xfrm>
            <a:off x="2078326" y="5810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42389060-2303-4057-B679-7FC97B3E0165}"/>
              </a:ext>
            </a:extLst>
          </p:cNvPr>
          <p:cNvGraphicFramePr>
            <a:graphicFrameLocks noChangeAspect="1"/>
          </p:cNvGraphicFramePr>
          <p:nvPr>
            <p:extLst>
              <p:ext uri="{D42A27DB-BD31-4B8C-83A1-F6EECF244321}">
                <p14:modId xmlns:p14="http://schemas.microsoft.com/office/powerpoint/2010/main" val="859306254"/>
              </p:ext>
            </p:extLst>
          </p:nvPr>
        </p:nvGraphicFramePr>
        <p:xfrm>
          <a:off x="2078326" y="5810175"/>
          <a:ext cx="1355725" cy="517525"/>
        </p:xfrm>
        <a:graphic>
          <a:graphicData uri="http://schemas.openxmlformats.org/presentationml/2006/ole">
            <mc:AlternateContent xmlns:mc="http://schemas.openxmlformats.org/markup-compatibility/2006">
              <mc:Choice xmlns:v="urn:schemas-microsoft-com:vml" Requires="v">
                <p:oleObj spid="_x0000_s5140" name="Objeto da Shell do Packager" showAsIcon="1" r:id="rId11" imgW="1357920" imgH="522000" progId="Package">
                  <p:embed/>
                </p:oleObj>
              </mc:Choice>
              <mc:Fallback>
                <p:oleObj name="Objeto da Shell do Packager" showAsIcon="1" r:id="rId11" imgW="1357920" imgH="522000" progId="Packag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8326" y="5810175"/>
                        <a:ext cx="13557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a:extLst>
              <a:ext uri="{FF2B5EF4-FFF2-40B4-BE49-F238E27FC236}">
                <a16:creationId xmlns:a16="http://schemas.microsoft.com/office/drawing/2014/main" id="{12346C31-5D16-46F7-8D7A-C9F40B96EAA0}"/>
              </a:ext>
            </a:extLst>
          </p:cNvPr>
          <p:cNvSpPr txBox="1"/>
          <p:nvPr/>
        </p:nvSpPr>
        <p:spPr>
          <a:xfrm>
            <a:off x="9458036" y="6284954"/>
            <a:ext cx="3011055" cy="553998"/>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Diogo Rosa 57464</a:t>
            </a:r>
          </a:p>
          <a:p>
            <a:endParaRPr lang="pt-PT" dirty="0"/>
          </a:p>
        </p:txBody>
      </p:sp>
    </p:spTree>
    <p:extLst>
      <p:ext uri="{BB962C8B-B14F-4D97-AF65-F5344CB8AC3E}">
        <p14:creationId xmlns:p14="http://schemas.microsoft.com/office/powerpoint/2010/main" val="78602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AC0F2F4-EF76-4D41-94C2-2C51EE876627}"/>
              </a:ext>
            </a:extLst>
          </p:cNvPr>
          <p:cNvSpPr txBox="1"/>
          <p:nvPr/>
        </p:nvSpPr>
        <p:spPr>
          <a:xfrm>
            <a:off x="748144" y="230909"/>
            <a:ext cx="9809019" cy="1070806"/>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Factory</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normal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some data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functionalities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product’s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factory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provides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objective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allowing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change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deal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Rectangle 2">
            <a:extLst>
              <a:ext uri="{FF2B5EF4-FFF2-40B4-BE49-F238E27FC236}">
                <a16:creationId xmlns:a16="http://schemas.microsoft.com/office/drawing/2014/main" id="{0598E0C0-AC13-46D0-9557-FE5FAEDA96E0}"/>
              </a:ext>
            </a:extLst>
          </p:cNvPr>
          <p:cNvSpPr>
            <a:spLocks noChangeArrowheads="1"/>
          </p:cNvSpPr>
          <p:nvPr/>
        </p:nvSpPr>
        <p:spPr bwMode="auto">
          <a:xfrm>
            <a:off x="748144"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6" name="Objeto 5">
            <a:extLst>
              <a:ext uri="{FF2B5EF4-FFF2-40B4-BE49-F238E27FC236}">
                <a16:creationId xmlns:a16="http://schemas.microsoft.com/office/drawing/2014/main" id="{B48BB288-1C6C-45C3-845B-AFCBD55DB705}"/>
              </a:ext>
            </a:extLst>
          </p:cNvPr>
          <p:cNvGraphicFramePr>
            <a:graphicFrameLocks noChangeAspect="1"/>
          </p:cNvGraphicFramePr>
          <p:nvPr>
            <p:extLst>
              <p:ext uri="{D42A27DB-BD31-4B8C-83A1-F6EECF244321}">
                <p14:modId xmlns:p14="http://schemas.microsoft.com/office/powerpoint/2010/main" val="1912780801"/>
              </p:ext>
            </p:extLst>
          </p:nvPr>
        </p:nvGraphicFramePr>
        <p:xfrm>
          <a:off x="748144" y="1505527"/>
          <a:ext cx="830263" cy="517525"/>
        </p:xfrm>
        <a:graphic>
          <a:graphicData uri="http://schemas.openxmlformats.org/presentationml/2006/ole">
            <mc:AlternateContent xmlns:mc="http://schemas.openxmlformats.org/markup-compatibility/2006">
              <mc:Choice xmlns:v="urn:schemas-microsoft-com:vml" Requires="v">
                <p:oleObj spid="_x0000_s6181" name="Objeto da Shell do Packager" showAsIcon="1" r:id="rId3" imgW="696600" imgH="437400" progId="Package">
                  <p:embed/>
                </p:oleObj>
              </mc:Choice>
              <mc:Fallback>
                <p:oleObj name="Objeto da Shell do Packager" showAsIcon="1" r:id="rId3" imgW="696600" imgH="437400"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44" y="1505527"/>
                        <a:ext cx="8302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037A15B9-38B5-48C6-9CC1-892400860198}"/>
              </a:ext>
            </a:extLst>
          </p:cNvPr>
          <p:cNvSpPr>
            <a:spLocks noChangeArrowheads="1"/>
          </p:cNvSpPr>
          <p:nvPr/>
        </p:nvSpPr>
        <p:spPr bwMode="auto">
          <a:xfrm>
            <a:off x="1578407" y="1505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8" name="Objeto 7">
            <a:extLst>
              <a:ext uri="{FF2B5EF4-FFF2-40B4-BE49-F238E27FC236}">
                <a16:creationId xmlns:a16="http://schemas.microsoft.com/office/drawing/2014/main" id="{7605F0E0-A9AC-40F7-AA71-C57903396BDF}"/>
              </a:ext>
            </a:extLst>
          </p:cNvPr>
          <p:cNvGraphicFramePr>
            <a:graphicFrameLocks noChangeAspect="1"/>
          </p:cNvGraphicFramePr>
          <p:nvPr>
            <p:extLst>
              <p:ext uri="{D42A27DB-BD31-4B8C-83A1-F6EECF244321}">
                <p14:modId xmlns:p14="http://schemas.microsoft.com/office/powerpoint/2010/main" val="4213765"/>
              </p:ext>
            </p:extLst>
          </p:nvPr>
        </p:nvGraphicFramePr>
        <p:xfrm>
          <a:off x="1578407" y="1505527"/>
          <a:ext cx="1287463" cy="517525"/>
        </p:xfrm>
        <a:graphic>
          <a:graphicData uri="http://schemas.openxmlformats.org/presentationml/2006/ole">
            <mc:AlternateContent xmlns:mc="http://schemas.openxmlformats.org/markup-compatibility/2006">
              <mc:Choice xmlns:v="urn:schemas-microsoft-com:vml" Requires="v">
                <p:oleObj spid="_x0000_s6182" name="Objeto da Shell do Packager" showAsIcon="1" r:id="rId5" imgW="1374480" imgH="543600" progId="Package">
                  <p:embed/>
                </p:oleObj>
              </mc:Choice>
              <mc:Fallback>
                <p:oleObj name="Objeto da Shell do Packager" showAsIcon="1" r:id="rId5" imgW="1374480" imgH="543600" progId="Packag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407" y="1505527"/>
                        <a:ext cx="128746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aixaDeTexto 8">
            <a:extLst>
              <a:ext uri="{FF2B5EF4-FFF2-40B4-BE49-F238E27FC236}">
                <a16:creationId xmlns:a16="http://schemas.microsoft.com/office/drawing/2014/main" id="{31C79FFA-A21F-4217-800A-5756097E0759}"/>
              </a:ext>
            </a:extLst>
          </p:cNvPr>
          <p:cNvSpPr txBox="1"/>
          <p:nvPr/>
        </p:nvSpPr>
        <p:spPr>
          <a:xfrm>
            <a:off x="748144" y="2023052"/>
            <a:ext cx="11065164" cy="1809854"/>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Composite</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na interface in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component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located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Working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org.jabref.logic.importer.fetcher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have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Alike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also</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both</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WebFetcher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because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stores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objects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either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leafs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GrobidCitationFecther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even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CompositeSearchBasedFetcher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6" name="Rectangle 12">
            <a:extLst>
              <a:ext uri="{FF2B5EF4-FFF2-40B4-BE49-F238E27FC236}">
                <a16:creationId xmlns:a16="http://schemas.microsoft.com/office/drawing/2014/main" id="{96CD10BE-D262-462F-B860-B069F180D202}"/>
              </a:ext>
            </a:extLst>
          </p:cNvPr>
          <p:cNvSpPr>
            <a:spLocks noChangeArrowheads="1"/>
          </p:cNvSpPr>
          <p:nvPr/>
        </p:nvSpPr>
        <p:spPr bwMode="auto">
          <a:xfrm>
            <a:off x="748144"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7" name="Objeto 16">
            <a:extLst>
              <a:ext uri="{FF2B5EF4-FFF2-40B4-BE49-F238E27FC236}">
                <a16:creationId xmlns:a16="http://schemas.microsoft.com/office/drawing/2014/main" id="{B8440F8F-4DAC-4D6D-BF64-EA471D1D8DB5}"/>
              </a:ext>
            </a:extLst>
          </p:cNvPr>
          <p:cNvGraphicFramePr>
            <a:graphicFrameLocks noChangeAspect="1"/>
          </p:cNvGraphicFramePr>
          <p:nvPr>
            <p:extLst>
              <p:ext uri="{D42A27DB-BD31-4B8C-83A1-F6EECF244321}">
                <p14:modId xmlns:p14="http://schemas.microsoft.com/office/powerpoint/2010/main" val="1630678497"/>
              </p:ext>
            </p:extLst>
          </p:nvPr>
        </p:nvGraphicFramePr>
        <p:xfrm>
          <a:off x="748144" y="3832906"/>
          <a:ext cx="1546225" cy="517525"/>
        </p:xfrm>
        <a:graphic>
          <a:graphicData uri="http://schemas.openxmlformats.org/presentationml/2006/ole">
            <mc:AlternateContent xmlns:mc="http://schemas.openxmlformats.org/markup-compatibility/2006">
              <mc:Choice xmlns:v="urn:schemas-microsoft-com:vml" Requires="v">
                <p:oleObj spid="_x0000_s6183" name="Objeto da Shell do Packager" showAsIcon="1" r:id="rId7" imgW="1309320" imgH="437400" progId="Package">
                  <p:embed/>
                </p:oleObj>
              </mc:Choice>
              <mc:Fallback>
                <p:oleObj name="Objeto da Shell do Packager" showAsIcon="1" r:id="rId7" imgW="1309320" imgH="437400" progId="Packag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144" y="3832906"/>
                        <a:ext cx="15462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4">
            <a:extLst>
              <a:ext uri="{FF2B5EF4-FFF2-40B4-BE49-F238E27FC236}">
                <a16:creationId xmlns:a16="http://schemas.microsoft.com/office/drawing/2014/main" id="{B1AE5CFF-9894-4781-B236-7D05C4D2FC53}"/>
              </a:ext>
            </a:extLst>
          </p:cNvPr>
          <p:cNvSpPr>
            <a:spLocks noChangeArrowheads="1"/>
          </p:cNvSpPr>
          <p:nvPr/>
        </p:nvSpPr>
        <p:spPr bwMode="auto">
          <a:xfrm>
            <a:off x="2294369"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19" name="Objeto 18">
            <a:extLst>
              <a:ext uri="{FF2B5EF4-FFF2-40B4-BE49-F238E27FC236}">
                <a16:creationId xmlns:a16="http://schemas.microsoft.com/office/drawing/2014/main" id="{78C7AAEE-8DD7-410F-B81D-E9818B8C34F7}"/>
              </a:ext>
            </a:extLst>
          </p:cNvPr>
          <p:cNvGraphicFramePr>
            <a:graphicFrameLocks noChangeAspect="1"/>
          </p:cNvGraphicFramePr>
          <p:nvPr>
            <p:extLst>
              <p:ext uri="{D42A27DB-BD31-4B8C-83A1-F6EECF244321}">
                <p14:modId xmlns:p14="http://schemas.microsoft.com/office/powerpoint/2010/main" val="3163341750"/>
              </p:ext>
            </p:extLst>
          </p:nvPr>
        </p:nvGraphicFramePr>
        <p:xfrm>
          <a:off x="2294369" y="3832906"/>
          <a:ext cx="1036638" cy="517525"/>
        </p:xfrm>
        <a:graphic>
          <a:graphicData uri="http://schemas.openxmlformats.org/presentationml/2006/ole">
            <mc:AlternateContent xmlns:mc="http://schemas.openxmlformats.org/markup-compatibility/2006">
              <mc:Choice xmlns:v="urn:schemas-microsoft-com:vml" Requires="v">
                <p:oleObj spid="_x0000_s6184" name="Objeto da Shell do Packager" showAsIcon="1" r:id="rId9" imgW="877320" imgH="437400" progId="Package">
                  <p:embed/>
                </p:oleObj>
              </mc:Choice>
              <mc:Fallback>
                <p:oleObj name="Objeto da Shell do Packager" showAsIcon="1" r:id="rId9" imgW="877320" imgH="437400" progId="Package">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4369" y="3832906"/>
                        <a:ext cx="10366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6">
            <a:extLst>
              <a:ext uri="{FF2B5EF4-FFF2-40B4-BE49-F238E27FC236}">
                <a16:creationId xmlns:a16="http://schemas.microsoft.com/office/drawing/2014/main" id="{82E1B826-19BC-4CDA-80FF-1B3DBC40EACA}"/>
              </a:ext>
            </a:extLst>
          </p:cNvPr>
          <p:cNvSpPr>
            <a:spLocks noChangeArrowheads="1"/>
          </p:cNvSpPr>
          <p:nvPr/>
        </p:nvSpPr>
        <p:spPr bwMode="auto">
          <a:xfrm>
            <a:off x="3331007" y="3832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1" name="Objeto 20">
            <a:extLst>
              <a:ext uri="{FF2B5EF4-FFF2-40B4-BE49-F238E27FC236}">
                <a16:creationId xmlns:a16="http://schemas.microsoft.com/office/drawing/2014/main" id="{C87AA7B3-97E1-42A3-9F7D-40E568CED5A1}"/>
              </a:ext>
            </a:extLst>
          </p:cNvPr>
          <p:cNvGraphicFramePr>
            <a:graphicFrameLocks noChangeAspect="1"/>
          </p:cNvGraphicFramePr>
          <p:nvPr>
            <p:extLst>
              <p:ext uri="{D42A27DB-BD31-4B8C-83A1-F6EECF244321}">
                <p14:modId xmlns:p14="http://schemas.microsoft.com/office/powerpoint/2010/main" val="2315740362"/>
              </p:ext>
            </p:extLst>
          </p:nvPr>
        </p:nvGraphicFramePr>
        <p:xfrm>
          <a:off x="3331007" y="3832906"/>
          <a:ext cx="1684338" cy="517525"/>
        </p:xfrm>
        <a:graphic>
          <a:graphicData uri="http://schemas.openxmlformats.org/presentationml/2006/ole">
            <mc:AlternateContent xmlns:mc="http://schemas.openxmlformats.org/markup-compatibility/2006">
              <mc:Choice xmlns:v="urn:schemas-microsoft-com:vml" Requires="v">
                <p:oleObj spid="_x0000_s6185" name="Objeto da Shell do Packager" showAsIcon="1" r:id="rId11" imgW="1425600" imgH="437400" progId="Package">
                  <p:embed/>
                </p:oleObj>
              </mc:Choice>
              <mc:Fallback>
                <p:oleObj name="Objeto da Shell do Packager" showAsIcon="1" r:id="rId11" imgW="1425600" imgH="437400" progId="Package">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1007" y="3832906"/>
                        <a:ext cx="16843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8">
            <a:extLst>
              <a:ext uri="{FF2B5EF4-FFF2-40B4-BE49-F238E27FC236}">
                <a16:creationId xmlns:a16="http://schemas.microsoft.com/office/drawing/2014/main" id="{66141789-396E-4C79-B24F-610ECBD1E1FB}"/>
              </a:ext>
            </a:extLst>
          </p:cNvPr>
          <p:cNvSpPr>
            <a:spLocks noChangeArrowheads="1"/>
          </p:cNvSpPr>
          <p:nvPr/>
        </p:nvSpPr>
        <p:spPr bwMode="auto">
          <a:xfrm>
            <a:off x="4877232" y="38329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3" name="Objeto 22">
            <a:extLst>
              <a:ext uri="{FF2B5EF4-FFF2-40B4-BE49-F238E27FC236}">
                <a16:creationId xmlns:a16="http://schemas.microsoft.com/office/drawing/2014/main" id="{80805053-1418-4D41-951A-2F2B858FD5E3}"/>
              </a:ext>
            </a:extLst>
          </p:cNvPr>
          <p:cNvGraphicFramePr>
            <a:graphicFrameLocks noChangeAspect="1"/>
          </p:cNvGraphicFramePr>
          <p:nvPr>
            <p:extLst>
              <p:ext uri="{D42A27DB-BD31-4B8C-83A1-F6EECF244321}">
                <p14:modId xmlns:p14="http://schemas.microsoft.com/office/powerpoint/2010/main" val="2273215153"/>
              </p:ext>
            </p:extLst>
          </p:nvPr>
        </p:nvGraphicFramePr>
        <p:xfrm>
          <a:off x="4877232" y="3832905"/>
          <a:ext cx="2225675" cy="517525"/>
        </p:xfrm>
        <a:graphic>
          <a:graphicData uri="http://schemas.openxmlformats.org/presentationml/2006/ole">
            <mc:AlternateContent xmlns:mc="http://schemas.openxmlformats.org/markup-compatibility/2006">
              <mc:Choice xmlns:v="urn:schemas-microsoft-com:vml" Requires="v">
                <p:oleObj spid="_x0000_s6186" name="Objeto da Shell do Packager" showAsIcon="1" r:id="rId13" imgW="1890000" imgH="437400" progId="Package">
                  <p:embed/>
                </p:oleObj>
              </mc:Choice>
              <mc:Fallback>
                <p:oleObj name="Objeto da Shell do Packager" showAsIcon="1" r:id="rId13" imgW="1890000" imgH="437400" progId="Package">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7232" y="3832905"/>
                        <a:ext cx="22256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aixaDeTexto 23">
            <a:extLst>
              <a:ext uri="{FF2B5EF4-FFF2-40B4-BE49-F238E27FC236}">
                <a16:creationId xmlns:a16="http://schemas.microsoft.com/office/drawing/2014/main" id="{2951DBC3-77CF-4A99-AAAD-D359F426EDFF}"/>
              </a:ext>
            </a:extLst>
          </p:cNvPr>
          <p:cNvSpPr txBox="1"/>
          <p:nvPr/>
        </p:nvSpPr>
        <p:spPr>
          <a:xfrm>
            <a:off x="748144" y="4350429"/>
            <a:ext cx="10806545" cy="1427570"/>
          </a:xfrm>
          <a:prstGeom prst="rect">
            <a:avLst/>
          </a:prstGeom>
          <a:noFill/>
        </p:spPr>
        <p:txBody>
          <a:bodyPr wrap="square" rtlCol="0">
            <a:spAutoFit/>
          </a:bodyPr>
          <a:lstStyle/>
          <a:p>
            <a:pPr>
              <a:lnSpc>
                <a:spcPct val="107000"/>
              </a:lnSpc>
              <a:spcBef>
                <a:spcPts val="1200"/>
              </a:spcBef>
            </a:pP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Template</a:t>
            </a:r>
            <a:r>
              <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PT"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method</a:t>
            </a: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There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org.jabref.logic.exporter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a:t>
            </a:r>
          </a:p>
          <a:p>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has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responsible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multiple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algorithm</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JabRef</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tool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these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BibtexDatabaseWriter</a:t>
            </a:r>
            <a:r>
              <a:rPr lang="pt-PT" sz="1200" dirty="0">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extends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BibDatabaseWriter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belongs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to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same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package as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superclass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pattern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easily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identified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looking</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template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abstract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since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calls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steps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are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implemented</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within</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or</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pt-PT" sz="1200" dirty="0">
                <a:effectLst/>
                <a:latin typeface="Times New Roman" panose="02020603050405020304" pitchFamily="18" charset="0"/>
                <a:ea typeface="Calibri" panose="020F0502020204030204" pitchFamily="34" charset="0"/>
                <a:cs typeface="Times New Roman" panose="02020603050405020304" pitchFamily="18" charset="0"/>
              </a:rPr>
              <a:t> subclasses.</a:t>
            </a:r>
          </a:p>
        </p:txBody>
      </p:sp>
      <p:sp>
        <p:nvSpPr>
          <p:cNvPr id="25" name="Rectangle 20">
            <a:extLst>
              <a:ext uri="{FF2B5EF4-FFF2-40B4-BE49-F238E27FC236}">
                <a16:creationId xmlns:a16="http://schemas.microsoft.com/office/drawing/2014/main" id="{81F3AA35-73D2-401D-B8E0-F1F0AF8BF5A4}"/>
              </a:ext>
            </a:extLst>
          </p:cNvPr>
          <p:cNvSpPr>
            <a:spLocks noChangeArrowheads="1"/>
          </p:cNvSpPr>
          <p:nvPr/>
        </p:nvSpPr>
        <p:spPr bwMode="auto">
          <a:xfrm>
            <a:off x="748144" y="5777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6" name="Objeto 25">
            <a:extLst>
              <a:ext uri="{FF2B5EF4-FFF2-40B4-BE49-F238E27FC236}">
                <a16:creationId xmlns:a16="http://schemas.microsoft.com/office/drawing/2014/main" id="{2013F49C-999A-46C0-87A5-6EC9996FB468}"/>
              </a:ext>
            </a:extLst>
          </p:cNvPr>
          <p:cNvGraphicFramePr>
            <a:graphicFrameLocks noChangeAspect="1"/>
          </p:cNvGraphicFramePr>
          <p:nvPr>
            <p:extLst>
              <p:ext uri="{D42A27DB-BD31-4B8C-83A1-F6EECF244321}">
                <p14:modId xmlns:p14="http://schemas.microsoft.com/office/powerpoint/2010/main" val="347837292"/>
              </p:ext>
            </p:extLst>
          </p:nvPr>
        </p:nvGraphicFramePr>
        <p:xfrm>
          <a:off x="748144" y="5777999"/>
          <a:ext cx="906463" cy="327025"/>
        </p:xfrm>
        <a:graphic>
          <a:graphicData uri="http://schemas.openxmlformats.org/presentationml/2006/ole">
            <mc:AlternateContent xmlns:mc="http://schemas.openxmlformats.org/markup-compatibility/2006">
              <mc:Choice xmlns:v="urn:schemas-microsoft-com:vml" Requires="v">
                <p:oleObj spid="_x0000_s6187" name="Objeto da Shell do Packager" showAsIcon="1" r:id="rId15" imgW="980280" imgH="347400" progId="Package">
                  <p:embed/>
                </p:oleObj>
              </mc:Choice>
              <mc:Fallback>
                <p:oleObj name="Objeto da Shell do Packager" showAsIcon="1" r:id="rId15" imgW="980280" imgH="347400" progId="Package">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144" y="5777999"/>
                        <a:ext cx="906463"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2">
            <a:extLst>
              <a:ext uri="{FF2B5EF4-FFF2-40B4-BE49-F238E27FC236}">
                <a16:creationId xmlns:a16="http://schemas.microsoft.com/office/drawing/2014/main" id="{E44344DD-4E74-44DB-9890-D71CF9B5D18F}"/>
              </a:ext>
            </a:extLst>
          </p:cNvPr>
          <p:cNvSpPr>
            <a:spLocks noChangeArrowheads="1"/>
          </p:cNvSpPr>
          <p:nvPr/>
        </p:nvSpPr>
        <p:spPr bwMode="auto">
          <a:xfrm>
            <a:off x="1654607" y="57820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28" name="Objeto 27">
            <a:extLst>
              <a:ext uri="{FF2B5EF4-FFF2-40B4-BE49-F238E27FC236}">
                <a16:creationId xmlns:a16="http://schemas.microsoft.com/office/drawing/2014/main" id="{9CC1C7B4-72D6-4901-954D-B3BE2500864E}"/>
              </a:ext>
            </a:extLst>
          </p:cNvPr>
          <p:cNvGraphicFramePr>
            <a:graphicFrameLocks noChangeAspect="1"/>
          </p:cNvGraphicFramePr>
          <p:nvPr>
            <p:extLst>
              <p:ext uri="{D42A27DB-BD31-4B8C-83A1-F6EECF244321}">
                <p14:modId xmlns:p14="http://schemas.microsoft.com/office/powerpoint/2010/main" val="3206602496"/>
              </p:ext>
            </p:extLst>
          </p:nvPr>
        </p:nvGraphicFramePr>
        <p:xfrm>
          <a:off x="1654607" y="5782066"/>
          <a:ext cx="830263" cy="396875"/>
        </p:xfrm>
        <a:graphic>
          <a:graphicData uri="http://schemas.openxmlformats.org/presentationml/2006/ole">
            <mc:AlternateContent xmlns:mc="http://schemas.openxmlformats.org/markup-compatibility/2006">
              <mc:Choice xmlns:v="urn:schemas-microsoft-com:vml" Requires="v">
                <p:oleObj spid="_x0000_s6188" name="Objeto da Shell do Packager" showAsIcon="1" r:id="rId17" imgW="909360" imgH="437400" progId="Package">
                  <p:embed/>
                </p:oleObj>
              </mc:Choice>
              <mc:Fallback>
                <p:oleObj name="Objeto da Shell do Packager" showAsIcon="1" r:id="rId17" imgW="909360" imgH="437400" progId="Package">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4607" y="5782066"/>
                        <a:ext cx="8302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4">
            <a:extLst>
              <a:ext uri="{FF2B5EF4-FFF2-40B4-BE49-F238E27FC236}">
                <a16:creationId xmlns:a16="http://schemas.microsoft.com/office/drawing/2014/main" id="{D6338751-3169-42C7-B263-EA21960D9159}"/>
              </a:ext>
            </a:extLst>
          </p:cNvPr>
          <p:cNvSpPr>
            <a:spLocks noChangeArrowheads="1"/>
          </p:cNvSpPr>
          <p:nvPr/>
        </p:nvSpPr>
        <p:spPr bwMode="auto">
          <a:xfrm>
            <a:off x="2484870" y="5759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0" name="Objeto 29">
            <a:extLst>
              <a:ext uri="{FF2B5EF4-FFF2-40B4-BE49-F238E27FC236}">
                <a16:creationId xmlns:a16="http://schemas.microsoft.com/office/drawing/2014/main" id="{AC7A1F41-779C-405A-9B98-88929BD4A424}"/>
              </a:ext>
            </a:extLst>
          </p:cNvPr>
          <p:cNvGraphicFramePr>
            <a:graphicFrameLocks noChangeAspect="1"/>
          </p:cNvGraphicFramePr>
          <p:nvPr>
            <p:extLst>
              <p:ext uri="{D42A27DB-BD31-4B8C-83A1-F6EECF244321}">
                <p14:modId xmlns:p14="http://schemas.microsoft.com/office/powerpoint/2010/main" val="3032424988"/>
              </p:ext>
            </p:extLst>
          </p:nvPr>
        </p:nvGraphicFramePr>
        <p:xfrm>
          <a:off x="2484870" y="5759841"/>
          <a:ext cx="990600" cy="419100"/>
        </p:xfrm>
        <a:graphic>
          <a:graphicData uri="http://schemas.openxmlformats.org/presentationml/2006/ole">
            <mc:AlternateContent xmlns:mc="http://schemas.openxmlformats.org/markup-compatibility/2006">
              <mc:Choice xmlns:v="urn:schemas-microsoft-com:vml" Requires="v">
                <p:oleObj spid="_x0000_s6189" name="Objeto da Shell do Packager" showAsIcon="1" r:id="rId19" imgW="1238400" imgH="437400" progId="Package">
                  <p:embed/>
                </p:oleObj>
              </mc:Choice>
              <mc:Fallback>
                <p:oleObj name="Objeto da Shell do Packager" showAsIcon="1" r:id="rId19" imgW="1238400" imgH="437400" progId="Package">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4870" y="5759841"/>
                        <a:ext cx="9906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6">
            <a:extLst>
              <a:ext uri="{FF2B5EF4-FFF2-40B4-BE49-F238E27FC236}">
                <a16:creationId xmlns:a16="http://schemas.microsoft.com/office/drawing/2014/main" id="{9E56A2F6-20D4-4FBA-ACA3-B30AC357BF02}"/>
              </a:ext>
            </a:extLst>
          </p:cNvPr>
          <p:cNvSpPr>
            <a:spLocks noChangeArrowheads="1"/>
          </p:cNvSpPr>
          <p:nvPr/>
        </p:nvSpPr>
        <p:spPr bwMode="auto">
          <a:xfrm>
            <a:off x="3475470" y="5890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PT"/>
          </a:p>
        </p:txBody>
      </p:sp>
      <p:graphicFrame>
        <p:nvGraphicFramePr>
          <p:cNvPr id="32" name="Objeto 31">
            <a:extLst>
              <a:ext uri="{FF2B5EF4-FFF2-40B4-BE49-F238E27FC236}">
                <a16:creationId xmlns:a16="http://schemas.microsoft.com/office/drawing/2014/main" id="{D0174C40-046A-493F-8B9D-C77A61E16F36}"/>
              </a:ext>
            </a:extLst>
          </p:cNvPr>
          <p:cNvGraphicFramePr>
            <a:graphicFrameLocks noChangeAspect="1"/>
          </p:cNvGraphicFramePr>
          <p:nvPr>
            <p:extLst>
              <p:ext uri="{D42A27DB-BD31-4B8C-83A1-F6EECF244321}">
                <p14:modId xmlns:p14="http://schemas.microsoft.com/office/powerpoint/2010/main" val="2191791408"/>
              </p:ext>
            </p:extLst>
          </p:nvPr>
        </p:nvGraphicFramePr>
        <p:xfrm>
          <a:off x="3475470" y="5890016"/>
          <a:ext cx="914400" cy="288925"/>
        </p:xfrm>
        <a:graphic>
          <a:graphicData uri="http://schemas.openxmlformats.org/presentationml/2006/ole">
            <mc:AlternateContent xmlns:mc="http://schemas.openxmlformats.org/markup-compatibility/2006">
              <mc:Choice xmlns:v="urn:schemas-microsoft-com:vml" Requires="v">
                <p:oleObj spid="_x0000_s6190" name="Objeto da Shell do Packager" showAsIcon="1" r:id="rId21" imgW="1109520" imgH="347400" progId="Package">
                  <p:embed/>
                </p:oleObj>
              </mc:Choice>
              <mc:Fallback>
                <p:oleObj name="Objeto da Shell do Packager" showAsIcon="1" r:id="rId21" imgW="1109520" imgH="347400" progId="Package">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75470" y="5890016"/>
                        <a:ext cx="914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aixaDeTexto 32">
            <a:extLst>
              <a:ext uri="{FF2B5EF4-FFF2-40B4-BE49-F238E27FC236}">
                <a16:creationId xmlns:a16="http://schemas.microsoft.com/office/drawing/2014/main" id="{76F7F758-E7B0-498C-878C-FBBD4A7AE760}"/>
              </a:ext>
            </a:extLst>
          </p:cNvPr>
          <p:cNvSpPr txBox="1"/>
          <p:nvPr/>
        </p:nvSpPr>
        <p:spPr>
          <a:xfrm>
            <a:off x="9291780" y="6277545"/>
            <a:ext cx="3962400" cy="276999"/>
          </a:xfrm>
          <a:prstGeom prst="rect">
            <a:avLst/>
          </a:prstGeom>
          <a:noFill/>
        </p:spPr>
        <p:txBody>
          <a:bodyPr wrap="square" rtlCol="0">
            <a:spAutoFit/>
          </a:bodyPr>
          <a:lstStyle/>
          <a:p>
            <a:r>
              <a:rPr lang="pt-PT" sz="1200" dirty="0">
                <a:effectLst/>
                <a:latin typeface="Times New Roman" panose="02020603050405020304" pitchFamily="18" charset="0"/>
                <a:ea typeface="Calibri" panose="020F0502020204030204" pitchFamily="34" charset="0"/>
                <a:cs typeface="Times New Roman" panose="02020603050405020304" pitchFamily="18" charset="0"/>
              </a:rPr>
              <a:t>Realizado por:  </a:t>
            </a:r>
            <a:r>
              <a:rPr lang="en-US" sz="1200" dirty="0">
                <a:solidFill>
                  <a:srgbClr val="595959"/>
                </a:solidFill>
                <a:effectLst/>
                <a:latin typeface="Times New Roman" panose="02020603050405020304" pitchFamily="18" charset="0"/>
                <a:ea typeface="Constantia" panose="02030602050306030303" pitchFamily="18" charset="0"/>
                <a:cs typeface="Times New Roman" panose="02020603050405020304" pitchFamily="18" charset="0"/>
              </a:rPr>
              <a:t>Tiago Fernandes  57677</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6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DEBA5DE-A7DF-40E3-8C7A-51510D7A4280}"/>
              </a:ext>
            </a:extLst>
          </p:cNvPr>
          <p:cNvSpPr txBox="1"/>
          <p:nvPr/>
        </p:nvSpPr>
        <p:spPr>
          <a:xfrm>
            <a:off x="822036" y="369455"/>
            <a:ext cx="10307782"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logic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logging</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possui um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singleton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consiste na existência de um construtor privado para seja possível controlar a quantidade de instâncias da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LogMessages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Neste caso a classe guarda e aquiva todo o output de uma mensagem.</a:t>
            </a:r>
          </a:p>
        </p:txBody>
      </p:sp>
      <p:sp>
        <p:nvSpPr>
          <p:cNvPr id="5" name="CaixaDeTexto 4">
            <a:extLst>
              <a:ext uri="{FF2B5EF4-FFF2-40B4-BE49-F238E27FC236}">
                <a16:creationId xmlns:a16="http://schemas.microsoft.com/office/drawing/2014/main" id="{63F5F5D0-D6EE-4904-B591-8D84F6CBFC3D}"/>
              </a:ext>
            </a:extLst>
          </p:cNvPr>
          <p:cNvSpPr txBox="1"/>
          <p:nvPr/>
        </p:nvSpPr>
        <p:spPr>
          <a:xfrm>
            <a:off x="822036" y="1884219"/>
            <a:ext cx="10621818"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Factory</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entry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FieldFactory</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é a classe criadora que utiliza 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criar os seus objetos, já o produto é a interface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que é a responsável por fornecer a interface para a criação dos objetos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Fields</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p>
        </p:txBody>
      </p:sp>
      <p:sp>
        <p:nvSpPr>
          <p:cNvPr id="6" name="CaixaDeTexto 5">
            <a:extLst>
              <a:ext uri="{FF2B5EF4-FFF2-40B4-BE49-F238E27FC236}">
                <a16:creationId xmlns:a16="http://schemas.microsoft.com/office/drawing/2014/main" id="{7B6D1830-B118-40DE-ADF7-0A779A9CA977}"/>
              </a:ext>
            </a:extLst>
          </p:cNvPr>
          <p:cNvSpPr txBox="1"/>
          <p:nvPr/>
        </p:nvSpPr>
        <p:spPr>
          <a:xfrm>
            <a:off x="822036" y="3398983"/>
            <a:ext cx="10123054" cy="1030923"/>
          </a:xfrm>
          <a:prstGeom prst="rect">
            <a:avLst/>
          </a:prstGeom>
          <a:noFill/>
        </p:spPr>
        <p:txBody>
          <a:bodyPr wrap="square" rtlCol="0">
            <a:spAutoFit/>
          </a:bodyPr>
          <a:lstStyle/>
          <a:p>
            <a:pPr>
              <a:lnSpc>
                <a:spcPct val="115000"/>
              </a:lnSpc>
            </a:pP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Observer</a:t>
            </a:r>
            <a:r>
              <a:rPr lang="pt-PT"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pt-PT" sz="1800" b="1" dirty="0" err="1">
                <a:effectLst/>
                <a:latin typeface="Times New Roman" panose="02020603050405020304" pitchFamily="18" charset="0"/>
                <a:ea typeface="Arial" panose="020B0604020202020204" pitchFamily="34" charset="0"/>
                <a:cs typeface="Times New Roman" panose="02020603050405020304" pitchFamily="18" charset="0"/>
              </a:rPr>
              <a:t>Pattern</a:t>
            </a:r>
            <a:endParaRPr lang="pt-PT" sz="18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Localização: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src</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main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/java/</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org.jabref</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gui</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fieldeditors</a:t>
            </a:r>
            <a:endParaRPr lang="pt-PT" sz="12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pt-PT" sz="1200" dirty="0">
                <a:effectLst/>
                <a:latin typeface="Times New Roman" panose="02020603050405020304" pitchFamily="18" charset="0"/>
                <a:ea typeface="Arial" panose="020B0604020202020204" pitchFamily="34" charset="0"/>
                <a:cs typeface="Times New Roman" panose="02020603050405020304" pitchFamily="18" charset="0"/>
              </a:rPr>
              <a:t>A classe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LinkFilesEditor</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utiliza a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UiThreadObservableList</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para poder observar objetos do tipo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LinkedFileViewModel</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Este </a:t>
            </a:r>
            <a:r>
              <a:rPr lang="pt-PT" sz="1200" dirty="0" err="1">
                <a:effectLst/>
                <a:latin typeface="Times New Roman" panose="02020603050405020304" pitchFamily="18" charset="0"/>
                <a:ea typeface="Arial" panose="020B0604020202020204" pitchFamily="34" charset="0"/>
                <a:cs typeface="Times New Roman" panose="02020603050405020304" pitchFamily="18" charset="0"/>
              </a:rPr>
              <a:t>pattern</a:t>
            </a:r>
            <a:r>
              <a:rPr lang="pt-PT" sz="1200" dirty="0">
                <a:effectLst/>
                <a:latin typeface="Times New Roman" panose="02020603050405020304" pitchFamily="18" charset="0"/>
                <a:ea typeface="Arial" panose="020B0604020202020204" pitchFamily="34" charset="0"/>
                <a:cs typeface="Times New Roman" panose="02020603050405020304" pitchFamily="18" charset="0"/>
              </a:rPr>
              <a:t> serve para que quando algo aconteça na classe observada, a que esteja a observar seja informada dessa mudança.</a:t>
            </a:r>
          </a:p>
        </p:txBody>
      </p:sp>
      <p:sp>
        <p:nvSpPr>
          <p:cNvPr id="7" name="CaixaDeTexto 6">
            <a:extLst>
              <a:ext uri="{FF2B5EF4-FFF2-40B4-BE49-F238E27FC236}">
                <a16:creationId xmlns:a16="http://schemas.microsoft.com/office/drawing/2014/main" id="{2277EECA-DCFB-4A87-9EFD-567320A4B5E7}"/>
              </a:ext>
            </a:extLst>
          </p:cNvPr>
          <p:cNvSpPr txBox="1"/>
          <p:nvPr/>
        </p:nvSpPr>
        <p:spPr>
          <a:xfrm>
            <a:off x="9476508" y="6248446"/>
            <a:ext cx="4008581" cy="276999"/>
          </a:xfrm>
          <a:prstGeom prst="rect">
            <a:avLst/>
          </a:prstGeom>
          <a:noFill/>
        </p:spPr>
        <p:txBody>
          <a:bodyPr wrap="square" rtlCol="0">
            <a:spAutoFit/>
          </a:bodyPr>
          <a:lstStyle/>
          <a:p>
            <a:r>
              <a:rPr lang="pt-PT" sz="1200" dirty="0">
                <a:latin typeface="Times New Roman" panose="02020603050405020304" pitchFamily="18" charset="0"/>
                <a:cs typeface="Times New Roman" panose="02020603050405020304" pitchFamily="18" charset="0"/>
              </a:rPr>
              <a:t>Realizado por: Tiago Duarte 58125</a:t>
            </a:r>
          </a:p>
        </p:txBody>
      </p:sp>
    </p:spTree>
    <p:extLst>
      <p:ext uri="{BB962C8B-B14F-4D97-AF65-F5344CB8AC3E}">
        <p14:creationId xmlns:p14="http://schemas.microsoft.com/office/powerpoint/2010/main" val="1495071479"/>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7634</Words>
  <Application>Microsoft Office PowerPoint</Application>
  <PresentationFormat>Ecrã Panorâmico</PresentationFormat>
  <Paragraphs>338</Paragraphs>
  <Slides>28</Slides>
  <Notes>0</Notes>
  <HiddenSlides>0</HiddenSlides>
  <MMClips>0</MMClips>
  <ScaleCrop>false</ScaleCrop>
  <HeadingPairs>
    <vt:vector size="8" baseType="variant">
      <vt:variant>
        <vt:lpstr>Tipos de letra usados</vt:lpstr>
      </vt:variant>
      <vt:variant>
        <vt:i4>5</vt:i4>
      </vt:variant>
      <vt:variant>
        <vt:lpstr>Tema</vt:lpstr>
      </vt:variant>
      <vt:variant>
        <vt:i4>1</vt:i4>
      </vt:variant>
      <vt:variant>
        <vt:lpstr>Servidores OLE incorporados</vt:lpstr>
      </vt:variant>
      <vt:variant>
        <vt:i4>1</vt:i4>
      </vt:variant>
      <vt:variant>
        <vt:lpstr>Títulos dos diapositivos</vt:lpstr>
      </vt:variant>
      <vt:variant>
        <vt:i4>28</vt:i4>
      </vt:variant>
    </vt:vector>
  </HeadingPairs>
  <TitlesOfParts>
    <vt:vector size="35" baseType="lpstr">
      <vt:lpstr>Arial</vt:lpstr>
      <vt:lpstr>Calibri</vt:lpstr>
      <vt:lpstr>Calibri Light</vt:lpstr>
      <vt:lpstr>Symbol</vt:lpstr>
      <vt:lpstr>Times New Roman</vt:lpstr>
      <vt:lpstr>Office Theme</vt:lpstr>
      <vt:lpstr>Objeto da Shell do Packager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Artur Humberto Pinto Lourenco</dc:creator>
  <cp:lastModifiedBy>Artur Humberto Pinto Lourenco</cp:lastModifiedBy>
  <cp:revision>2</cp:revision>
  <dcterms:created xsi:type="dcterms:W3CDTF">2021-12-06T18:17:54Z</dcterms:created>
  <dcterms:modified xsi:type="dcterms:W3CDTF">2021-12-06T21:10:21Z</dcterms:modified>
</cp:coreProperties>
</file>