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113686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407150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28180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0633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68422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02802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E6BB63A7-D720-40E6-994F-ED31A68321DE}" type="datetimeFigureOut">
              <a:rPr lang="pt-PT" smtClean="0"/>
              <a:t>06/12/2021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49675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E6BB63A7-D720-40E6-994F-ED31A68321DE}" type="datetimeFigureOut">
              <a:rPr lang="pt-PT" smtClean="0"/>
              <a:t>06/12/2021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73080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B63A7-D720-40E6-994F-ED31A68321DE}" type="datetimeFigureOut">
              <a:rPr lang="pt-PT" smtClean="0"/>
              <a:t>06/12/2021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80337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113485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91403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B63A7-D720-40E6-994F-ED31A68321DE}" type="datetimeFigureOut">
              <a:rPr lang="pt-PT" smtClean="0"/>
              <a:t>06/12/2021</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8560A-BF4C-4190-B164-CB94375BB6CD}" type="slidenum">
              <a:rPr lang="pt-PT" smtClean="0"/>
              <a:t>‹nº›</a:t>
            </a:fld>
            <a:endParaRPr lang="pt-PT"/>
          </a:p>
        </p:txBody>
      </p:sp>
    </p:spTree>
    <p:extLst>
      <p:ext uri="{BB962C8B-B14F-4D97-AF65-F5344CB8AC3E}">
        <p14:creationId xmlns:p14="http://schemas.microsoft.com/office/powerpoint/2010/main" val="2778682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emf"/><Relationship Id="rId5" Type="http://schemas.openxmlformats.org/officeDocument/2006/relationships/oleObject" Target="../embeddings/oleObject25.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jpeg"/><Relationship Id="rId5" Type="http://schemas.openxmlformats.org/officeDocument/2006/relationships/image" Target="../media/image1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19.bin"/><Relationship Id="rId18" Type="http://schemas.openxmlformats.org/officeDocument/2006/relationships/image" Target="../media/image26.e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3.e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5.emf"/><Relationship Id="rId20" Type="http://schemas.openxmlformats.org/officeDocument/2006/relationships/image" Target="../media/image27.emf"/><Relationship Id="rId1" Type="http://schemas.openxmlformats.org/officeDocument/2006/relationships/vmlDrawing" Target="../drawings/vmlDrawing5.vml"/><Relationship Id="rId6" Type="http://schemas.openxmlformats.org/officeDocument/2006/relationships/image" Target="../media/image20.e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2.emf"/><Relationship Id="rId19" Type="http://schemas.openxmlformats.org/officeDocument/2006/relationships/oleObject" Target="../embeddings/oleObject22.bin"/><Relationship Id="rId4" Type="http://schemas.openxmlformats.org/officeDocument/2006/relationships/image" Target="../media/image19.emf"/><Relationship Id="rId9" Type="http://schemas.openxmlformats.org/officeDocument/2006/relationships/oleObject" Target="../embeddings/oleObject17.bin"/><Relationship Id="rId14" Type="http://schemas.openxmlformats.org/officeDocument/2006/relationships/image" Target="../media/image24.emf"/><Relationship Id="rId22"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7ADD341-957D-47B1-9575-C858D4B4E186}"/>
              </a:ext>
            </a:extLst>
          </p:cNvPr>
          <p:cNvSpPr txBox="1"/>
          <p:nvPr/>
        </p:nvSpPr>
        <p:spPr>
          <a:xfrm>
            <a:off x="3552825" y="352425"/>
            <a:ext cx="4733925" cy="461665"/>
          </a:xfrm>
          <a:prstGeom prst="rect">
            <a:avLst/>
          </a:prstGeom>
          <a:noFill/>
        </p:spPr>
        <p:txBody>
          <a:bodyPr wrap="square" rtlCol="0">
            <a:spAutoFit/>
          </a:bodyPr>
          <a:lstStyle/>
          <a:p>
            <a:pPr algn="ctr"/>
            <a:r>
              <a:rPr lang="pt-PT" sz="2400" dirty="0" err="1">
                <a:latin typeface="Times New Roman" panose="02020603050405020304" pitchFamily="18" charset="0"/>
                <a:cs typeface="Times New Roman" panose="02020603050405020304" pitchFamily="18" charset="0"/>
              </a:rPr>
              <a:t>Code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Smells</a:t>
            </a:r>
            <a:endParaRPr lang="pt-PT" sz="24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ECD58A59-92AD-4ED5-84A2-C5989B25677F}"/>
              </a:ext>
            </a:extLst>
          </p:cNvPr>
          <p:cNvSpPr txBox="1"/>
          <p:nvPr/>
        </p:nvSpPr>
        <p:spPr>
          <a:xfrm>
            <a:off x="692726" y="895927"/>
            <a:ext cx="11000509" cy="1657505"/>
          </a:xfrm>
          <a:prstGeom prst="rect">
            <a:avLst/>
          </a:prstGeom>
          <a:noFill/>
        </p:spPr>
        <p:txBody>
          <a:bodyPr wrap="square" rtlCol="0">
            <a:spAutoFit/>
          </a:bodyPr>
          <a:lstStyle/>
          <a:p>
            <a:pPr>
              <a:lnSpc>
                <a:spcPct val="107000"/>
              </a:lnSpc>
              <a:spcBef>
                <a:spcPts val="200"/>
              </a:spcBef>
            </a:pP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Existem várias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data classes”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ao longo do código do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como por exemplo a</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UnknownExternalFileType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ou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AutoCompletionInput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org.jabref.gui.autocompleter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claramente não contém nenhum método que não seja de acesso a informação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getters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Talvez este seja um mal necessário, mas quiçá haja métodos de manipulação de dados ou até mesmo noutras classes, que façam sentido para os encapsulados nesta classe. Estas possíveis alterações melhoram a qualidade do código, aumentando a sua organização e compressão, pois as operações de modificação de classes encontram-se todas no mesmo sítio.</a:t>
            </a:r>
          </a:p>
          <a:p>
            <a:endParaRPr lang="pt-PT" dirty="0"/>
          </a:p>
        </p:txBody>
      </p:sp>
      <p:sp>
        <p:nvSpPr>
          <p:cNvPr id="8" name="Rectangle 4">
            <a:extLst>
              <a:ext uri="{FF2B5EF4-FFF2-40B4-BE49-F238E27FC236}">
                <a16:creationId xmlns:a16="http://schemas.microsoft.com/office/drawing/2014/main" id="{E2BA9739-4C0C-4920-A89B-4BC2A176D2E1}"/>
              </a:ext>
            </a:extLst>
          </p:cNvPr>
          <p:cNvSpPr>
            <a:spLocks noChangeArrowheads="1"/>
          </p:cNvSpPr>
          <p:nvPr/>
        </p:nvSpPr>
        <p:spPr bwMode="auto">
          <a:xfrm>
            <a:off x="692726" y="2294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9" name="Objeto 8">
            <a:extLst>
              <a:ext uri="{FF2B5EF4-FFF2-40B4-BE49-F238E27FC236}">
                <a16:creationId xmlns:a16="http://schemas.microsoft.com/office/drawing/2014/main" id="{D7E9310A-D5F5-4E03-B281-24EC121BB9BF}"/>
              </a:ext>
            </a:extLst>
          </p:cNvPr>
          <p:cNvGraphicFramePr>
            <a:graphicFrameLocks noChangeAspect="1"/>
          </p:cNvGraphicFramePr>
          <p:nvPr>
            <p:extLst>
              <p:ext uri="{D42A27DB-BD31-4B8C-83A1-F6EECF244321}">
                <p14:modId xmlns:p14="http://schemas.microsoft.com/office/powerpoint/2010/main" val="1647102619"/>
              </p:ext>
            </p:extLst>
          </p:nvPr>
        </p:nvGraphicFramePr>
        <p:xfrm>
          <a:off x="692726" y="2294669"/>
          <a:ext cx="1905000" cy="517525"/>
        </p:xfrm>
        <a:graphic>
          <a:graphicData uri="http://schemas.openxmlformats.org/presentationml/2006/ole">
            <mc:AlternateContent xmlns:mc="http://schemas.openxmlformats.org/markup-compatibility/2006">
              <mc:Choice xmlns:v="urn:schemas-microsoft-com:vml" Requires="v">
                <p:oleObj spid="_x0000_s1047" name="Objeto da Shell do Packager" showAsIcon="1" r:id="rId3" imgW="1912680" imgH="522000" progId="Package">
                  <p:embed/>
                </p:oleObj>
              </mc:Choice>
              <mc:Fallback>
                <p:oleObj name="Objeto da Shell do Packager" showAsIcon="1" r:id="rId3" imgW="1912680" imgH="522000" progId="Package">
                  <p:embed/>
                  <p:pic>
                    <p:nvPicPr>
                      <p:cNvPr id="0" name="Object 3"/>
                      <p:cNvPicPr>
                        <a:picLocks noChangeAspect="1" noChangeArrowheads="1"/>
                      </p:cNvPicPr>
                      <p:nvPr/>
                    </p:nvPicPr>
                    <p:blipFill>
                      <a:blip r:embed="rId4"/>
                      <a:srcRect/>
                      <a:stretch>
                        <a:fillRect/>
                      </a:stretch>
                    </p:blipFill>
                    <p:spPr bwMode="auto">
                      <a:xfrm>
                        <a:off x="692726" y="2294669"/>
                        <a:ext cx="1905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
            <a:extLst>
              <a:ext uri="{FF2B5EF4-FFF2-40B4-BE49-F238E27FC236}">
                <a16:creationId xmlns:a16="http://schemas.microsoft.com/office/drawing/2014/main" id="{31231F92-CB90-461C-AC94-9D4D74952974}"/>
              </a:ext>
            </a:extLst>
          </p:cNvPr>
          <p:cNvSpPr>
            <a:spLocks noChangeArrowheads="1"/>
          </p:cNvSpPr>
          <p:nvPr/>
        </p:nvSpPr>
        <p:spPr bwMode="auto">
          <a:xfrm>
            <a:off x="2351303" y="2294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1" name="Objeto 10">
            <a:extLst>
              <a:ext uri="{FF2B5EF4-FFF2-40B4-BE49-F238E27FC236}">
                <a16:creationId xmlns:a16="http://schemas.microsoft.com/office/drawing/2014/main" id="{414E6815-D6DC-43B1-86B4-E60555EB91F7}"/>
              </a:ext>
            </a:extLst>
          </p:cNvPr>
          <p:cNvGraphicFramePr>
            <a:graphicFrameLocks noChangeAspect="1"/>
          </p:cNvGraphicFramePr>
          <p:nvPr>
            <p:extLst>
              <p:ext uri="{D42A27DB-BD31-4B8C-83A1-F6EECF244321}">
                <p14:modId xmlns:p14="http://schemas.microsoft.com/office/powerpoint/2010/main" val="1260651229"/>
              </p:ext>
            </p:extLst>
          </p:nvPr>
        </p:nvGraphicFramePr>
        <p:xfrm>
          <a:off x="2351303" y="2274340"/>
          <a:ext cx="1684338" cy="517525"/>
        </p:xfrm>
        <a:graphic>
          <a:graphicData uri="http://schemas.openxmlformats.org/presentationml/2006/ole">
            <mc:AlternateContent xmlns:mc="http://schemas.openxmlformats.org/markup-compatibility/2006">
              <mc:Choice xmlns:v="urn:schemas-microsoft-com:vml" Requires="v">
                <p:oleObj spid="_x0000_s1048" name="Objeto da Shell do Packager" showAsIcon="1" r:id="rId5" imgW="1692720" imgH="522000" progId="Package">
                  <p:embed/>
                </p:oleObj>
              </mc:Choice>
              <mc:Fallback>
                <p:oleObj name="Objeto da Shell do Packager" showAsIcon="1" r:id="rId5" imgW="1692720" imgH="522000" progId="Packag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303" y="2274340"/>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aixaDeTexto 11">
            <a:extLst>
              <a:ext uri="{FF2B5EF4-FFF2-40B4-BE49-F238E27FC236}">
                <a16:creationId xmlns:a16="http://schemas.microsoft.com/office/drawing/2014/main" id="{7AEA1AE1-F22A-480D-8BC0-182ECDC83D95}"/>
              </a:ext>
            </a:extLst>
          </p:cNvPr>
          <p:cNvSpPr txBox="1"/>
          <p:nvPr/>
        </p:nvSpPr>
        <p:spPr>
          <a:xfrm>
            <a:off x="692726" y="2846084"/>
            <a:ext cx="10806545" cy="1165832"/>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Switch</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Statements</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Nas classes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CodeAreaKeyBindings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org.jabref.gui.keyboard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TextInputKeyBindings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org.jabref.gui.keyboard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existem dois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os mesmos casos, isto é um indicador de que não estamos a aplicar corretamente os princípios de uma linguagem orientada aos objetos. Neste caso, talvez seja possível utilizar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que diferentes classes implementem cada caso. Esta alteração aumenta a organização do código e facilita futuras implementações e evita possíveis erros, pois não temos de alterar todos os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estão localizados em classes diferentes.</a:t>
            </a:r>
          </a:p>
        </p:txBody>
      </p:sp>
      <p:sp>
        <p:nvSpPr>
          <p:cNvPr id="13" name="Rectangle 8">
            <a:extLst>
              <a:ext uri="{FF2B5EF4-FFF2-40B4-BE49-F238E27FC236}">
                <a16:creationId xmlns:a16="http://schemas.microsoft.com/office/drawing/2014/main" id="{B73949D3-6EE6-4A09-9216-D0B60050E1D2}"/>
              </a:ext>
            </a:extLst>
          </p:cNvPr>
          <p:cNvSpPr>
            <a:spLocks noChangeArrowheads="1"/>
          </p:cNvSpPr>
          <p:nvPr/>
        </p:nvSpPr>
        <p:spPr bwMode="auto">
          <a:xfrm>
            <a:off x="692726" y="41378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4" name="Objeto 13">
            <a:extLst>
              <a:ext uri="{FF2B5EF4-FFF2-40B4-BE49-F238E27FC236}">
                <a16:creationId xmlns:a16="http://schemas.microsoft.com/office/drawing/2014/main" id="{5691A4A1-7BF2-41CF-A3D3-5131A6E92B9E}"/>
              </a:ext>
            </a:extLst>
          </p:cNvPr>
          <p:cNvGraphicFramePr>
            <a:graphicFrameLocks noChangeAspect="1"/>
          </p:cNvGraphicFramePr>
          <p:nvPr>
            <p:extLst>
              <p:ext uri="{D42A27DB-BD31-4B8C-83A1-F6EECF244321}">
                <p14:modId xmlns:p14="http://schemas.microsoft.com/office/powerpoint/2010/main" val="3405027444"/>
              </p:ext>
            </p:extLst>
          </p:nvPr>
        </p:nvGraphicFramePr>
        <p:xfrm>
          <a:off x="692726" y="4137891"/>
          <a:ext cx="1684338" cy="517525"/>
        </p:xfrm>
        <a:graphic>
          <a:graphicData uri="http://schemas.openxmlformats.org/presentationml/2006/ole">
            <mc:AlternateContent xmlns:mc="http://schemas.openxmlformats.org/markup-compatibility/2006">
              <mc:Choice xmlns:v="urn:schemas-microsoft-com:vml" Requires="v">
                <p:oleObj spid="_x0000_s1049" name="Objeto da Shell do Packager" showAsIcon="1" r:id="rId7" imgW="1692720" imgH="522000" progId="Package">
                  <p:embed/>
                </p:oleObj>
              </mc:Choice>
              <mc:Fallback>
                <p:oleObj name="Objeto da Shell do Packager" showAsIcon="1" r:id="rId7" imgW="1692720" imgH="522000" progId="Packag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26" y="4137891"/>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a:extLst>
              <a:ext uri="{FF2B5EF4-FFF2-40B4-BE49-F238E27FC236}">
                <a16:creationId xmlns:a16="http://schemas.microsoft.com/office/drawing/2014/main" id="{088A65F3-D036-485D-8127-A4F37F12136D}"/>
              </a:ext>
            </a:extLst>
          </p:cNvPr>
          <p:cNvSpPr>
            <a:spLocks noChangeArrowheads="1"/>
          </p:cNvSpPr>
          <p:nvPr/>
        </p:nvSpPr>
        <p:spPr bwMode="auto">
          <a:xfrm>
            <a:off x="2351303" y="41378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6" name="Objeto 15">
            <a:extLst>
              <a:ext uri="{FF2B5EF4-FFF2-40B4-BE49-F238E27FC236}">
                <a16:creationId xmlns:a16="http://schemas.microsoft.com/office/drawing/2014/main" id="{888061E9-AA6F-4BE2-9F80-E4B6277DAA2C}"/>
              </a:ext>
            </a:extLst>
          </p:cNvPr>
          <p:cNvGraphicFramePr>
            <a:graphicFrameLocks noChangeAspect="1"/>
          </p:cNvGraphicFramePr>
          <p:nvPr>
            <p:extLst>
              <p:ext uri="{D42A27DB-BD31-4B8C-83A1-F6EECF244321}">
                <p14:modId xmlns:p14="http://schemas.microsoft.com/office/powerpoint/2010/main" val="3217811692"/>
              </p:ext>
            </p:extLst>
          </p:nvPr>
        </p:nvGraphicFramePr>
        <p:xfrm>
          <a:off x="2351303" y="4137889"/>
          <a:ext cx="1646238" cy="517525"/>
        </p:xfrm>
        <a:graphic>
          <a:graphicData uri="http://schemas.openxmlformats.org/presentationml/2006/ole">
            <mc:AlternateContent xmlns:mc="http://schemas.openxmlformats.org/markup-compatibility/2006">
              <mc:Choice xmlns:v="urn:schemas-microsoft-com:vml" Requires="v">
                <p:oleObj spid="_x0000_s1050" name="Objeto da Shell do Packager" showAsIcon="1" r:id="rId9" imgW="1654200" imgH="522000" progId="Package">
                  <p:embed/>
                </p:oleObj>
              </mc:Choice>
              <mc:Fallback>
                <p:oleObj name="Objeto da Shell do Packager" showAsIcon="1" r:id="rId9" imgW="1654200" imgH="522000" progId="Package">
                  <p:embed/>
                  <p:pic>
                    <p:nvPicPr>
                      <p:cNvPr id="0" name="Object 9"/>
                      <p:cNvPicPr>
                        <a:picLocks noChangeAspect="1" noChangeArrowheads="1"/>
                      </p:cNvPicPr>
                      <p:nvPr/>
                    </p:nvPicPr>
                    <p:blipFill>
                      <a:blip r:embed="rId10"/>
                      <a:srcRect/>
                      <a:stretch>
                        <a:fillRect/>
                      </a:stretch>
                    </p:blipFill>
                    <p:spPr bwMode="auto">
                      <a:xfrm>
                        <a:off x="2351303" y="4137889"/>
                        <a:ext cx="16462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aixaDeTexto 16">
            <a:extLst>
              <a:ext uri="{FF2B5EF4-FFF2-40B4-BE49-F238E27FC236}">
                <a16:creationId xmlns:a16="http://schemas.microsoft.com/office/drawing/2014/main" id="{CF100C8E-80FC-4128-A576-D4DEF7AED491}"/>
              </a:ext>
            </a:extLst>
          </p:cNvPr>
          <p:cNvSpPr txBox="1"/>
          <p:nvPr/>
        </p:nvSpPr>
        <p:spPr>
          <a:xfrm>
            <a:off x="692726" y="4635084"/>
            <a:ext cx="10677238" cy="1459887"/>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envy</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org.jabref.gui.desktop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 método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getNativeDesktop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acede maioritariamente à informação vinda da classe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OS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org.jabref.logic.util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por sinal serve para a deteção do sistema operativo, portanto o que faria mais sentido era mover este método para essa classe. Esta alteração melhora a legibilidade e arrumação do código.</a:t>
            </a:r>
          </a:p>
          <a:p>
            <a:endParaRPr lang="pt-PT" dirty="0"/>
          </a:p>
        </p:txBody>
      </p:sp>
      <p:sp>
        <p:nvSpPr>
          <p:cNvPr id="18" name="Rectangle 12">
            <a:extLst>
              <a:ext uri="{FF2B5EF4-FFF2-40B4-BE49-F238E27FC236}">
                <a16:creationId xmlns:a16="http://schemas.microsoft.com/office/drawing/2014/main" id="{7D22D10B-CE5A-41F5-B94D-51BA2746FEA4}"/>
              </a:ext>
            </a:extLst>
          </p:cNvPr>
          <p:cNvSpPr>
            <a:spLocks noChangeArrowheads="1"/>
          </p:cNvSpPr>
          <p:nvPr/>
        </p:nvSpPr>
        <p:spPr bwMode="auto">
          <a:xfrm>
            <a:off x="822036" y="5856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9" name="Objeto 18">
            <a:extLst>
              <a:ext uri="{FF2B5EF4-FFF2-40B4-BE49-F238E27FC236}">
                <a16:creationId xmlns:a16="http://schemas.microsoft.com/office/drawing/2014/main" id="{623FD9DA-6D5D-473E-A088-566561E0B451}"/>
              </a:ext>
            </a:extLst>
          </p:cNvPr>
          <p:cNvGraphicFramePr>
            <a:graphicFrameLocks noChangeAspect="1"/>
          </p:cNvGraphicFramePr>
          <p:nvPr>
            <p:extLst>
              <p:ext uri="{D42A27DB-BD31-4B8C-83A1-F6EECF244321}">
                <p14:modId xmlns:p14="http://schemas.microsoft.com/office/powerpoint/2010/main" val="3858195311"/>
              </p:ext>
            </p:extLst>
          </p:nvPr>
        </p:nvGraphicFramePr>
        <p:xfrm>
          <a:off x="822036" y="5856537"/>
          <a:ext cx="1211263" cy="517525"/>
        </p:xfrm>
        <a:graphic>
          <a:graphicData uri="http://schemas.openxmlformats.org/presentationml/2006/ole">
            <mc:AlternateContent xmlns:mc="http://schemas.openxmlformats.org/markup-compatibility/2006">
              <mc:Choice xmlns:v="urn:schemas-microsoft-com:vml" Requires="v">
                <p:oleObj spid="_x0000_s1051" name="Objeto da Shell do Packager" showAsIcon="1" r:id="rId11" imgW="1214280" imgH="522000" progId="Package">
                  <p:embed/>
                </p:oleObj>
              </mc:Choice>
              <mc:Fallback>
                <p:oleObj name="Objeto da Shell do Packager" showAsIcon="1" r:id="rId11" imgW="1214280" imgH="522000" progId="Package">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36" y="5856537"/>
                        <a:ext cx="1211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6">
            <a:extLst>
              <a:ext uri="{FF2B5EF4-FFF2-40B4-BE49-F238E27FC236}">
                <a16:creationId xmlns:a16="http://schemas.microsoft.com/office/drawing/2014/main" id="{1CD2F13A-A49A-480C-B440-675E22071755}"/>
              </a:ext>
            </a:extLst>
          </p:cNvPr>
          <p:cNvSpPr>
            <a:spLocks noChangeArrowheads="1"/>
          </p:cNvSpPr>
          <p:nvPr/>
        </p:nvSpPr>
        <p:spPr bwMode="auto">
          <a:xfrm>
            <a:off x="2964872" y="58551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3" name="Objeto 22">
            <a:extLst>
              <a:ext uri="{FF2B5EF4-FFF2-40B4-BE49-F238E27FC236}">
                <a16:creationId xmlns:a16="http://schemas.microsoft.com/office/drawing/2014/main" id="{DD41605A-27F4-4B23-A22D-3BA0A0AD857A}"/>
              </a:ext>
            </a:extLst>
          </p:cNvPr>
          <p:cNvGraphicFramePr>
            <a:graphicFrameLocks noChangeAspect="1"/>
          </p:cNvGraphicFramePr>
          <p:nvPr>
            <p:extLst>
              <p:ext uri="{D42A27DB-BD31-4B8C-83A1-F6EECF244321}">
                <p14:modId xmlns:p14="http://schemas.microsoft.com/office/powerpoint/2010/main" val="1838193790"/>
              </p:ext>
            </p:extLst>
          </p:nvPr>
        </p:nvGraphicFramePr>
        <p:xfrm>
          <a:off x="2964872" y="5855135"/>
          <a:ext cx="479425" cy="517525"/>
        </p:xfrm>
        <a:graphic>
          <a:graphicData uri="http://schemas.openxmlformats.org/presentationml/2006/ole">
            <mc:AlternateContent xmlns:mc="http://schemas.openxmlformats.org/markup-compatibility/2006">
              <mc:Choice xmlns:v="urn:schemas-microsoft-com:vml" Requires="v">
                <p:oleObj spid="_x0000_s1052" name="Objeto da Shell do Packager" showAsIcon="1" r:id="rId13" imgW="478080" imgH="522000" progId="Package">
                  <p:embed/>
                </p:oleObj>
              </mc:Choice>
              <mc:Fallback>
                <p:oleObj name="Objeto da Shell do Packager" showAsIcon="1" r:id="rId13" imgW="478080" imgH="522000" progId="Package">
                  <p:embed/>
                  <p:pic>
                    <p:nvPicPr>
                      <p:cNvPr id="0" name="Object 15"/>
                      <p:cNvPicPr>
                        <a:picLocks noChangeAspect="1" noChangeArrowheads="1"/>
                      </p:cNvPicPr>
                      <p:nvPr/>
                    </p:nvPicPr>
                    <p:blipFill>
                      <a:blip r:embed="rId14"/>
                      <a:srcRect/>
                      <a:stretch>
                        <a:fillRect/>
                      </a:stretch>
                    </p:blipFill>
                    <p:spPr bwMode="auto">
                      <a:xfrm>
                        <a:off x="2964872" y="5855135"/>
                        <a:ext cx="4794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aixaDeTexto 23">
            <a:extLst>
              <a:ext uri="{FF2B5EF4-FFF2-40B4-BE49-F238E27FC236}">
                <a16:creationId xmlns:a16="http://schemas.microsoft.com/office/drawing/2014/main" id="{35599830-A613-451F-8CBB-FA658F1CCC60}"/>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Tree>
    <p:extLst>
      <p:ext uri="{BB962C8B-B14F-4D97-AF65-F5344CB8AC3E}">
        <p14:creationId xmlns:p14="http://schemas.microsoft.com/office/powerpoint/2010/main" val="45593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B8E2E32-4D34-49AB-A105-CBECEC72C7F7}"/>
              </a:ext>
            </a:extLst>
          </p:cNvPr>
          <p:cNvSpPr txBox="1"/>
          <p:nvPr/>
        </p:nvSpPr>
        <p:spPr>
          <a:xfrm>
            <a:off x="877455" y="73891"/>
            <a:ext cx="9716654" cy="1663661"/>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Singleton Pattern</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type of design pattern comes under creational pattern as this pattern provides one of the best ways to create an object. This pattern involves a single class that is responsible to create an object while making sure that only a single object gets created.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In this method, a new object is created. This class has only one instance and provides a global point to access it. This variable makes an object accessible, but it pollutes the namespace, and it still allows instantiating multiple objects of that class. So, the solution could be to make the class itself responsible for keeping track of its sole instance, which means, this class could ensure no other instance is created, by intercepting requests to create new objects or even the class could provide the sole way to access the instance</a:t>
            </a:r>
            <a:endParaRPr lang="pt-PT" sz="1200" dirty="0">
              <a:latin typeface="Times New Roman" panose="02020603050405020304" pitchFamily="18" charset="0"/>
              <a:cs typeface="Times New Roman" panose="02020603050405020304" pitchFamily="18" charset="0"/>
            </a:endParaRPr>
          </a:p>
        </p:txBody>
      </p:sp>
      <p:pic>
        <p:nvPicPr>
          <p:cNvPr id="5" name="Picture 1" descr="Text&#10;&#10;Description automatically generated">
            <a:extLst>
              <a:ext uri="{FF2B5EF4-FFF2-40B4-BE49-F238E27FC236}">
                <a16:creationId xmlns:a16="http://schemas.microsoft.com/office/drawing/2014/main" id="{FCCD0693-6C3E-4E30-A247-39754B2B2431}"/>
              </a:ext>
            </a:extLst>
          </p:cNvPr>
          <p:cNvPicPr>
            <a:picLocks noChangeAspect="1"/>
          </p:cNvPicPr>
          <p:nvPr/>
        </p:nvPicPr>
        <p:blipFill>
          <a:blip r:embed="rId2"/>
          <a:stretch>
            <a:fillRect/>
          </a:stretch>
        </p:blipFill>
        <p:spPr>
          <a:xfrm>
            <a:off x="877455" y="1737552"/>
            <a:ext cx="4488872" cy="1750093"/>
          </a:xfrm>
          <a:prstGeom prst="rect">
            <a:avLst/>
          </a:prstGeom>
        </p:spPr>
      </p:pic>
      <p:sp>
        <p:nvSpPr>
          <p:cNvPr id="6" name="CaixaDeTexto 5">
            <a:extLst>
              <a:ext uri="{FF2B5EF4-FFF2-40B4-BE49-F238E27FC236}">
                <a16:creationId xmlns:a16="http://schemas.microsoft.com/office/drawing/2014/main" id="{DD0064D5-058B-4D42-B0F7-5D6F702D6EC6}"/>
              </a:ext>
            </a:extLst>
          </p:cNvPr>
          <p:cNvSpPr txBox="1"/>
          <p:nvPr/>
        </p:nvSpPr>
        <p:spPr>
          <a:xfrm>
            <a:off x="877455" y="3499158"/>
            <a:ext cx="10954327" cy="1466042"/>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Command Pattern</a:t>
            </a:r>
          </a:p>
          <a:p>
            <a:pPr>
              <a:lnSpc>
                <a:spcPct val="107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In this case, the sender object can create a command object to encapsulate the order. The answer is the invoker object that invokes the command objects to complete whatever task it is supposed to do. The sender in this case is this method inside the class that creates a command (called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applicationCommand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 which calls a method which is the receiver (get). The command pattern stores different requests (command objects -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applicationCommand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into lists and manipulates them before they are completed. This pattern allows, as well, the command to be undone or redone. This pattern has various Benefits such as allowing commands to be manipulated as objects, its functionalities can be added to the command objects, such as putting them into queues and decoupling the objects of the software program.</a:t>
            </a:r>
            <a:endParaRPr lang="pt-PT" sz="1200" dirty="0">
              <a:latin typeface="Times New Roman" panose="02020603050405020304" pitchFamily="18" charset="0"/>
              <a:cs typeface="Times New Roman" panose="02020603050405020304" pitchFamily="18" charset="0"/>
            </a:endParaRPr>
          </a:p>
        </p:txBody>
      </p:sp>
      <p:pic>
        <p:nvPicPr>
          <p:cNvPr id="7" name="Picture 3" descr="Text&#10;&#10;Description automatically generated">
            <a:extLst>
              <a:ext uri="{FF2B5EF4-FFF2-40B4-BE49-F238E27FC236}">
                <a16:creationId xmlns:a16="http://schemas.microsoft.com/office/drawing/2014/main" id="{B9CF426D-6F2F-4E66-BD0B-CC9B5D3FA162}"/>
              </a:ext>
            </a:extLst>
          </p:cNvPr>
          <p:cNvPicPr>
            <a:picLocks noChangeAspect="1"/>
          </p:cNvPicPr>
          <p:nvPr/>
        </p:nvPicPr>
        <p:blipFill>
          <a:blip r:embed="rId3"/>
          <a:stretch>
            <a:fillRect/>
          </a:stretch>
        </p:blipFill>
        <p:spPr>
          <a:xfrm>
            <a:off x="877455" y="4965200"/>
            <a:ext cx="4488872" cy="1717270"/>
          </a:xfrm>
          <a:prstGeom prst="rect">
            <a:avLst/>
          </a:prstGeom>
        </p:spPr>
      </p:pic>
    </p:spTree>
    <p:extLst>
      <p:ext uri="{BB962C8B-B14F-4D97-AF65-F5344CB8AC3E}">
        <p14:creationId xmlns:p14="http://schemas.microsoft.com/office/powerpoint/2010/main" val="291853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5B718FB-E87F-4ECF-93CF-76D85905B4B5}"/>
              </a:ext>
            </a:extLst>
          </p:cNvPr>
          <p:cNvSpPr txBox="1"/>
          <p:nvPr/>
        </p:nvSpPr>
        <p:spPr>
          <a:xfrm>
            <a:off x="637309" y="609601"/>
            <a:ext cx="10113818" cy="1663661"/>
          </a:xfrm>
          <a:prstGeom prst="rect">
            <a:avLst/>
          </a:prstGeom>
          <a:noFill/>
        </p:spPr>
        <p:txBody>
          <a:bodyPr wrap="square" rtlCol="0">
            <a:spAutoFit/>
          </a:bodyPr>
          <a:lstStyle/>
          <a:p>
            <a:pPr>
              <a:lnSpc>
                <a:spcPct val="107000"/>
              </a:lnSpc>
              <a:spcAft>
                <a:spcPts val="800"/>
              </a:spcAft>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Observer Pattern</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observer pattern is used when there is a one-to-many relationship between objects such as if one object is modified, its dependent objects are to be notified automatically. Observer pattern falls under the behavioural pattern category.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StateManager</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class uses the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ObservableList</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 list of tasks – which can be assigned to either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isRunning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or to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getProgress</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 order to observe objects of the type of the task, creating an array Observable which keeps the tasks in progress and the tasks running. The observer design pattern is also suitable for any scenario that requires push-based notification. The pattern defines a provider (also known as a subject or an observable) and zero, one, or more observers (depending on the length of the array). In short, observers register with the provider, and whenever the task state change occurs, the provider automatically notifies all observers by calling one of their methods.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6" descr="Text&#10;&#10;Description automatically generated">
            <a:extLst>
              <a:ext uri="{FF2B5EF4-FFF2-40B4-BE49-F238E27FC236}">
                <a16:creationId xmlns:a16="http://schemas.microsoft.com/office/drawing/2014/main" id="{A408D9DB-572B-4009-ACD0-428F7E713A53}"/>
              </a:ext>
            </a:extLst>
          </p:cNvPr>
          <p:cNvPicPr>
            <a:picLocks noChangeAspect="1"/>
          </p:cNvPicPr>
          <p:nvPr/>
        </p:nvPicPr>
        <p:blipFill>
          <a:blip r:embed="rId2"/>
          <a:stretch>
            <a:fillRect/>
          </a:stretch>
        </p:blipFill>
        <p:spPr>
          <a:xfrm>
            <a:off x="637309" y="2550353"/>
            <a:ext cx="5731510" cy="1254760"/>
          </a:xfrm>
          <a:prstGeom prst="rect">
            <a:avLst/>
          </a:prstGeom>
        </p:spPr>
      </p:pic>
      <p:sp>
        <p:nvSpPr>
          <p:cNvPr id="6" name="CaixaDeTexto 5">
            <a:extLst>
              <a:ext uri="{FF2B5EF4-FFF2-40B4-BE49-F238E27FC236}">
                <a16:creationId xmlns:a16="http://schemas.microsoft.com/office/drawing/2014/main" id="{0FD6A8EF-8399-42C7-B3E0-90E2B4EC89BC}"/>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163670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B6EB767-9BD5-4610-9E8F-726B7AA7B776}"/>
              </a:ext>
            </a:extLst>
          </p:cNvPr>
          <p:cNvSpPr txBox="1"/>
          <p:nvPr/>
        </p:nvSpPr>
        <p:spPr>
          <a:xfrm>
            <a:off x="711200" y="230910"/>
            <a:ext cx="9513455" cy="1051442"/>
          </a:xfrm>
          <a:prstGeom prst="rect">
            <a:avLst/>
          </a:prstGeom>
          <a:noFill/>
        </p:spPr>
        <p:txBody>
          <a:bodyPr wrap="square" rtlCol="0">
            <a:spAutoFit/>
          </a:bodyPr>
          <a:lstStyle/>
          <a:p>
            <a:r>
              <a:rPr lang="pt-PT" b="1" dirty="0" err="1">
                <a:latin typeface="Times New Roman" panose="02020603050405020304" pitchFamily="18" charset="0"/>
                <a:cs typeface="Times New Roman" panose="02020603050405020304" pitchFamily="18" charset="0"/>
              </a:rPr>
              <a:t>Command</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useful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invoker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store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diferente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‘redo’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rquested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several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times,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held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later use.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allows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queue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executed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batch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Rectangle 2">
            <a:extLst>
              <a:ext uri="{FF2B5EF4-FFF2-40B4-BE49-F238E27FC236}">
                <a16:creationId xmlns:a16="http://schemas.microsoft.com/office/drawing/2014/main" id="{81624C34-C750-4740-B3A4-B95E2CD1EF13}"/>
              </a:ext>
            </a:extLst>
          </p:cNvPr>
          <p:cNvSpPr>
            <a:spLocks noChangeArrowheads="1"/>
          </p:cNvSpPr>
          <p:nvPr/>
        </p:nvSpPr>
        <p:spPr bwMode="auto">
          <a:xfrm>
            <a:off x="711200" y="12823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5AB812CF-A95E-4CA6-915A-4019CE5AD9CC}"/>
              </a:ext>
            </a:extLst>
          </p:cNvPr>
          <p:cNvGraphicFramePr>
            <a:graphicFrameLocks noChangeAspect="1"/>
          </p:cNvGraphicFramePr>
          <p:nvPr>
            <p:extLst>
              <p:ext uri="{D42A27DB-BD31-4B8C-83A1-F6EECF244321}">
                <p14:modId xmlns:p14="http://schemas.microsoft.com/office/powerpoint/2010/main" val="1229492736"/>
              </p:ext>
            </p:extLst>
          </p:nvPr>
        </p:nvGraphicFramePr>
        <p:xfrm>
          <a:off x="711200" y="1282352"/>
          <a:ext cx="968375" cy="625475"/>
        </p:xfrm>
        <a:graphic>
          <a:graphicData uri="http://schemas.openxmlformats.org/presentationml/2006/ole">
            <mc:AlternateContent xmlns:mc="http://schemas.openxmlformats.org/markup-compatibility/2006">
              <mc:Choice xmlns:v="urn:schemas-microsoft-com:vml" Requires="v">
                <p:oleObj spid="_x0000_s7181" name="Objeto da Shell do Packager" showAsIcon="1" r:id="rId3" imgW="965436" imgH="626553" progId="Package">
                  <p:embed/>
                </p:oleObj>
              </mc:Choice>
              <mc:Fallback>
                <p:oleObj name="Objeto da Shell do Packager" showAsIcon="1" r:id="rId3" imgW="965436" imgH="626553"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282352"/>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aixaDeTexto 6">
            <a:extLst>
              <a:ext uri="{FF2B5EF4-FFF2-40B4-BE49-F238E27FC236}">
                <a16:creationId xmlns:a16="http://schemas.microsoft.com/office/drawing/2014/main" id="{224A5B03-2C7B-435C-8ACB-171E89FAA941}"/>
              </a:ext>
            </a:extLst>
          </p:cNvPr>
          <p:cNvSpPr txBox="1"/>
          <p:nvPr/>
        </p:nvSpPr>
        <p:spPr>
          <a:xfrm>
            <a:off x="711200" y="1907827"/>
            <a:ext cx="9716655" cy="1173398"/>
          </a:xfrm>
          <a:prstGeom prst="rect">
            <a:avLst/>
          </a:prstGeom>
          <a:noFill/>
        </p:spPr>
        <p:txBody>
          <a:bodyPr wrap="square" rtlCol="0">
            <a:spAutoFit/>
          </a:bodyPr>
          <a:lstStyle/>
          <a:p>
            <a:pPr>
              <a:lnSpc>
                <a:spcPct val="107000"/>
              </a:lnSpc>
              <a:spcAft>
                <a:spcPts val="800"/>
              </a:spcAft>
            </a:pP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Method</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gui</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maintain</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controls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instanciation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replacing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constructors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generation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instantiated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determined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run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-time.</a:t>
            </a:r>
          </a:p>
        </p:txBody>
      </p:sp>
      <p:sp>
        <p:nvSpPr>
          <p:cNvPr id="8" name="Rectangle 4">
            <a:extLst>
              <a:ext uri="{FF2B5EF4-FFF2-40B4-BE49-F238E27FC236}">
                <a16:creationId xmlns:a16="http://schemas.microsoft.com/office/drawing/2014/main" id="{198581E2-1B71-494A-B8AE-0CA31A0E806F}"/>
              </a:ext>
            </a:extLst>
          </p:cNvPr>
          <p:cNvSpPr>
            <a:spLocks noChangeArrowheads="1"/>
          </p:cNvSpPr>
          <p:nvPr/>
        </p:nvSpPr>
        <p:spPr bwMode="auto">
          <a:xfrm>
            <a:off x="711200" y="3382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9" name="Objeto 8">
            <a:extLst>
              <a:ext uri="{FF2B5EF4-FFF2-40B4-BE49-F238E27FC236}">
                <a16:creationId xmlns:a16="http://schemas.microsoft.com/office/drawing/2014/main" id="{9BB4364F-835B-4046-9E0D-B64FE5EB3C80}"/>
              </a:ext>
            </a:extLst>
          </p:cNvPr>
          <p:cNvGraphicFramePr>
            <a:graphicFrameLocks noChangeAspect="1"/>
          </p:cNvGraphicFramePr>
          <p:nvPr>
            <p:extLst>
              <p:ext uri="{D42A27DB-BD31-4B8C-83A1-F6EECF244321}">
                <p14:modId xmlns:p14="http://schemas.microsoft.com/office/powerpoint/2010/main" val="3094282151"/>
              </p:ext>
            </p:extLst>
          </p:nvPr>
        </p:nvGraphicFramePr>
        <p:xfrm>
          <a:off x="711199" y="3117273"/>
          <a:ext cx="968375" cy="625475"/>
        </p:xfrm>
        <a:graphic>
          <a:graphicData uri="http://schemas.openxmlformats.org/presentationml/2006/ole">
            <mc:AlternateContent xmlns:mc="http://schemas.openxmlformats.org/markup-compatibility/2006">
              <mc:Choice xmlns:v="urn:schemas-microsoft-com:vml" Requires="v">
                <p:oleObj spid="_x0000_s7182" name="Objeto da Shell do Packager" showAsIcon="1" r:id="rId5" imgW="965436" imgH="626553" progId="Package">
                  <p:embed/>
                </p:oleObj>
              </mc:Choice>
              <mc:Fallback>
                <p:oleObj name="Objeto da Shell do Packager" showAsIcon="1" r:id="rId5" imgW="965436" imgH="626553"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99" y="3117273"/>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aixaDeTexto 9">
            <a:extLst>
              <a:ext uri="{FF2B5EF4-FFF2-40B4-BE49-F238E27FC236}">
                <a16:creationId xmlns:a16="http://schemas.microsoft.com/office/drawing/2014/main" id="{51360FF9-E302-415A-B04A-40A4D2AEA6A7}"/>
              </a:ext>
            </a:extLst>
          </p:cNvPr>
          <p:cNvSpPr txBox="1"/>
          <p:nvPr/>
        </p:nvSpPr>
        <p:spPr>
          <a:xfrm>
            <a:off x="711199" y="4008292"/>
            <a:ext cx="7961745" cy="853823"/>
          </a:xfrm>
          <a:prstGeom prst="rect">
            <a:avLst/>
          </a:prstGeom>
          <a:noFill/>
        </p:spPr>
        <p:txBody>
          <a:bodyPr wrap="square" rtlCol="0">
            <a:spAutoFit/>
          </a:bodyPr>
          <a:lstStyle/>
          <a:p>
            <a:r>
              <a:rPr lang="pt-PT" b="1" dirty="0" err="1">
                <a:latin typeface="Times New Roman" panose="02020603050405020304" pitchFamily="18" charset="0"/>
                <a:cs typeface="Times New Roman" panose="02020603050405020304" pitchFamily="18" charset="0"/>
              </a:rPr>
              <a:t>Composite</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gui</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demonstrate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typical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1" name="Rectangle 6">
            <a:extLst>
              <a:ext uri="{FF2B5EF4-FFF2-40B4-BE49-F238E27FC236}">
                <a16:creationId xmlns:a16="http://schemas.microsoft.com/office/drawing/2014/main" id="{3A2013CC-253A-49B6-99BC-725C2F46330A}"/>
              </a:ext>
            </a:extLst>
          </p:cNvPr>
          <p:cNvSpPr>
            <a:spLocks noChangeArrowheads="1"/>
          </p:cNvSpPr>
          <p:nvPr/>
        </p:nvSpPr>
        <p:spPr bwMode="auto">
          <a:xfrm>
            <a:off x="711199" y="51276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2" name="Objeto 11">
            <a:extLst>
              <a:ext uri="{FF2B5EF4-FFF2-40B4-BE49-F238E27FC236}">
                <a16:creationId xmlns:a16="http://schemas.microsoft.com/office/drawing/2014/main" id="{08353FBD-FBB5-40A1-864E-FCE8E0061150}"/>
              </a:ext>
            </a:extLst>
          </p:cNvPr>
          <p:cNvGraphicFramePr>
            <a:graphicFrameLocks noChangeAspect="1"/>
          </p:cNvGraphicFramePr>
          <p:nvPr>
            <p:extLst>
              <p:ext uri="{D42A27DB-BD31-4B8C-83A1-F6EECF244321}">
                <p14:modId xmlns:p14="http://schemas.microsoft.com/office/powerpoint/2010/main" val="3932844070"/>
              </p:ext>
            </p:extLst>
          </p:nvPr>
        </p:nvGraphicFramePr>
        <p:xfrm>
          <a:off x="711199" y="5127659"/>
          <a:ext cx="968375" cy="625475"/>
        </p:xfrm>
        <a:graphic>
          <a:graphicData uri="http://schemas.openxmlformats.org/presentationml/2006/ole">
            <mc:AlternateContent xmlns:mc="http://schemas.openxmlformats.org/markup-compatibility/2006">
              <mc:Choice xmlns:v="urn:schemas-microsoft-com:vml" Requires="v">
                <p:oleObj spid="_x0000_s7183" name="Objeto da Shell do Packager" showAsIcon="1" r:id="rId7" imgW="965436" imgH="626553" progId="Package">
                  <p:embed/>
                </p:oleObj>
              </mc:Choice>
              <mc:Fallback>
                <p:oleObj name="Objeto da Shell do Packager" showAsIcon="1" r:id="rId7" imgW="965436" imgH="626553"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199" y="5127659"/>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a:extLst>
              <a:ext uri="{FF2B5EF4-FFF2-40B4-BE49-F238E27FC236}">
                <a16:creationId xmlns:a16="http://schemas.microsoft.com/office/drawing/2014/main" id="{787AB8AB-37FA-4840-BF3E-06497EEC5141}"/>
              </a:ext>
            </a:extLst>
          </p:cNvPr>
          <p:cNvSpPr>
            <a:spLocks noChangeArrowheads="1"/>
          </p:cNvSpPr>
          <p:nvPr/>
        </p:nvSpPr>
        <p:spPr bwMode="auto">
          <a:xfrm>
            <a:off x="1679574" y="51276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4" name="Objeto 13">
            <a:extLst>
              <a:ext uri="{FF2B5EF4-FFF2-40B4-BE49-F238E27FC236}">
                <a16:creationId xmlns:a16="http://schemas.microsoft.com/office/drawing/2014/main" id="{B42F8CD8-CBC8-4F05-9933-B82EFDA84E2F}"/>
              </a:ext>
            </a:extLst>
          </p:cNvPr>
          <p:cNvGraphicFramePr>
            <a:graphicFrameLocks noChangeAspect="1"/>
          </p:cNvGraphicFramePr>
          <p:nvPr>
            <p:extLst>
              <p:ext uri="{D42A27DB-BD31-4B8C-83A1-F6EECF244321}">
                <p14:modId xmlns:p14="http://schemas.microsoft.com/office/powerpoint/2010/main" val="630632282"/>
              </p:ext>
            </p:extLst>
          </p:nvPr>
        </p:nvGraphicFramePr>
        <p:xfrm>
          <a:off x="1679574" y="5127658"/>
          <a:ext cx="968375" cy="625475"/>
        </p:xfrm>
        <a:graphic>
          <a:graphicData uri="http://schemas.openxmlformats.org/presentationml/2006/ole">
            <mc:AlternateContent xmlns:mc="http://schemas.openxmlformats.org/markup-compatibility/2006">
              <mc:Choice xmlns:v="urn:schemas-microsoft-com:vml" Requires="v">
                <p:oleObj spid="_x0000_s7184" name="Objeto da Shell do Packager" showAsIcon="1" r:id="rId9" imgW="965436" imgH="626553" progId="Package">
                  <p:embed/>
                </p:oleObj>
              </mc:Choice>
              <mc:Fallback>
                <p:oleObj name="Objeto da Shell do Packager" showAsIcon="1" r:id="rId9" imgW="965436" imgH="626553"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9574" y="5127658"/>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aixaDeTexto 14">
            <a:extLst>
              <a:ext uri="{FF2B5EF4-FFF2-40B4-BE49-F238E27FC236}">
                <a16:creationId xmlns:a16="http://schemas.microsoft.com/office/drawing/2014/main" id="{936B9C00-12F2-4CAE-9FF0-68AAA4EEA5F3}"/>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373077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86F079C-A161-4C8D-A7E5-7F69AB4B4686}"/>
              </a:ext>
            </a:extLst>
          </p:cNvPr>
          <p:cNvSpPr txBox="1"/>
          <p:nvPr/>
        </p:nvSpPr>
        <p:spPr>
          <a:xfrm>
            <a:off x="711200" y="221672"/>
            <a:ext cx="7583055" cy="1231619"/>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B0503020204020204" pitchFamily="2" charset="-122"/>
                <a:cs typeface="Times New Roman" panose="02020603050405020304" pitchFamily="18" charset="0"/>
              </a:rPr>
              <a:t>Long method</a:t>
            </a:r>
            <a:endParaRPr lang="pt-PT" sz="1800" b="1" kern="0" dirty="0">
              <a:effectLst/>
              <a:latin typeface="Times New Roman" panose="02020603050405020304" pitchFamily="18" charset="0"/>
              <a:ea typeface="STXinwei" panose="020B0503020204020204"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In the logic package,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bst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there is a class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BibtexNameFormatter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class has a method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formatName</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in it which appears to be a long method.</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a:p>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In this code snippet we can see that the method is longer than it probably should be. </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CF55B6DB-3E8C-4D86-9A80-EB2DFF4F75CF}"/>
              </a:ext>
            </a:extLst>
          </p:cNvPr>
          <p:cNvSpPr>
            <a:spLocks noChangeArrowheads="1"/>
          </p:cNvSpPr>
          <p:nvPr/>
        </p:nvSpPr>
        <p:spPr bwMode="auto">
          <a:xfrm>
            <a:off x="711200" y="14532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21109934-8DC7-45CC-AEB7-D1011C243B36}"/>
              </a:ext>
            </a:extLst>
          </p:cNvPr>
          <p:cNvGraphicFramePr>
            <a:graphicFrameLocks noChangeAspect="1"/>
          </p:cNvGraphicFramePr>
          <p:nvPr>
            <p:extLst>
              <p:ext uri="{D42A27DB-BD31-4B8C-83A1-F6EECF244321}">
                <p14:modId xmlns:p14="http://schemas.microsoft.com/office/powerpoint/2010/main" val="1008990757"/>
              </p:ext>
            </p:extLst>
          </p:nvPr>
        </p:nvGraphicFramePr>
        <p:xfrm>
          <a:off x="711200" y="1681891"/>
          <a:ext cx="1112838" cy="517525"/>
        </p:xfrm>
        <a:graphic>
          <a:graphicData uri="http://schemas.openxmlformats.org/presentationml/2006/ole">
            <mc:AlternateContent xmlns:mc="http://schemas.openxmlformats.org/markup-compatibility/2006">
              <mc:Choice xmlns:v="urn:schemas-microsoft-com:vml" Requires="v">
                <p:oleObj spid="_x0000_s2052" name="Objeto da Shell do Packager" showAsIcon="1" r:id="rId3" imgW="935280" imgH="437400" progId="Package">
                  <p:embed/>
                </p:oleObj>
              </mc:Choice>
              <mc:Fallback>
                <p:oleObj name="Objeto da Shell do Packager" showAsIcon="1" r:id="rId3" imgW="935280" imgH="437400" progId="Package">
                  <p:embed/>
                  <p:pic>
                    <p:nvPicPr>
                      <p:cNvPr id="0" name="Object 1"/>
                      <p:cNvPicPr>
                        <a:picLocks noChangeAspect="1" noChangeArrowheads="1"/>
                      </p:cNvPicPr>
                      <p:nvPr/>
                    </p:nvPicPr>
                    <p:blipFill>
                      <a:blip r:embed="rId4"/>
                      <a:srcRect/>
                      <a:stretch>
                        <a:fillRect/>
                      </a:stretch>
                    </p:blipFill>
                    <p:spPr bwMode="auto">
                      <a:xfrm>
                        <a:off x="711200" y="1681891"/>
                        <a:ext cx="11128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aixaDeTexto 6">
            <a:extLst>
              <a:ext uri="{FF2B5EF4-FFF2-40B4-BE49-F238E27FC236}">
                <a16:creationId xmlns:a16="http://schemas.microsoft.com/office/drawing/2014/main" id="{D5524A5D-8815-4FA4-A821-82AFAA0B9AC1}"/>
              </a:ext>
            </a:extLst>
          </p:cNvPr>
          <p:cNvSpPr txBox="1"/>
          <p:nvPr/>
        </p:nvSpPr>
        <p:spPr>
          <a:xfrm>
            <a:off x="711199" y="2530181"/>
            <a:ext cx="9430327" cy="1107098"/>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10800040101010101" pitchFamily="2" charset="-122"/>
                <a:cs typeface="Times New Roman" panose="02020603050405020304" pitchFamily="18" charset="0"/>
              </a:rPr>
              <a:t>Data class</a:t>
            </a:r>
            <a:endParaRPr lang="pt-PT" sz="1800" b="1" kern="0" dirty="0">
              <a:effectLst/>
              <a:latin typeface="Times New Roman" panose="02020603050405020304" pitchFamily="18" charset="0"/>
              <a:ea typeface="STXinwei" panose="02010800040101010101"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There is a class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logic.bibtext.comparator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BibEntryDiff</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class is considered a data class since it only has data and its getters. Since this class is only used in one other class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ChangeScanner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a solution is to delete the data class and put its data and functionalities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ChangeScanner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class.</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8" name="CaixaDeTexto 7">
            <a:extLst>
              <a:ext uri="{FF2B5EF4-FFF2-40B4-BE49-F238E27FC236}">
                <a16:creationId xmlns:a16="http://schemas.microsoft.com/office/drawing/2014/main" id="{FC5199FF-D34B-4E1C-AB40-CEE0B2DC1971}"/>
              </a:ext>
            </a:extLst>
          </p:cNvPr>
          <p:cNvSpPr txBox="1"/>
          <p:nvPr/>
        </p:nvSpPr>
        <p:spPr>
          <a:xfrm>
            <a:off x="711200" y="4094479"/>
            <a:ext cx="9430327" cy="1310230"/>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10800040101010101" pitchFamily="2" charset="-122"/>
                <a:cs typeface="Times New Roman" panose="02020603050405020304" pitchFamily="18" charset="0"/>
              </a:rPr>
              <a:t>Speculative generality</a:t>
            </a:r>
            <a:endParaRPr lang="pt-PT" sz="1800" b="1" kern="0" dirty="0">
              <a:effectLst/>
              <a:latin typeface="Times New Roman" panose="02020603050405020304" pitchFamily="18" charset="0"/>
              <a:ea typeface="STXinwei" panose="02010800040101010101"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There is a class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logic.undo</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UndoRedoEvent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is a subclass of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UndoChangeEvent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within the same class. However, this subclass does not have any data or functionalities other than its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superclasses’s</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So, this class is being created perhaps with the intention to add other functionalities in the future but does not have them at the moment. A simple solution for this is to delete the subclass and use the superclass instead.</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9" name="CaixaDeTexto 8">
            <a:extLst>
              <a:ext uri="{FF2B5EF4-FFF2-40B4-BE49-F238E27FC236}">
                <a16:creationId xmlns:a16="http://schemas.microsoft.com/office/drawing/2014/main" id="{CBA47A47-D420-4E6B-8BFA-467B235B7E70}"/>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26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021E9C7-F0B7-4900-875E-3C54E41FE2B9}"/>
              </a:ext>
            </a:extLst>
          </p:cNvPr>
          <p:cNvSpPr txBox="1"/>
          <p:nvPr/>
        </p:nvSpPr>
        <p:spPr>
          <a:xfrm>
            <a:off x="942109" y="471054"/>
            <a:ext cx="8746836" cy="818557"/>
          </a:xfrm>
          <a:prstGeom prst="rect">
            <a:avLst/>
          </a:prstGeom>
          <a:noFill/>
        </p:spPr>
        <p:txBody>
          <a:bodyPr wrap="square" rtlCol="0">
            <a:spAutoFit/>
          </a:bodyPr>
          <a:lstStyle/>
          <a:p>
            <a:pPr algn="just">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Lazy</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Class</a:t>
            </a:r>
            <a:endParaRPr lang="pt-PT" sz="1800"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Existe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AutoSave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org.jabref.model.database.event.Autosave</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identifiquei como uma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lazy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class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Esta classe não contém nem construtor, nem qualquer outro tipo de método, pelo que deve ser removida do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5" name="CaixaDeTexto 4">
            <a:extLst>
              <a:ext uri="{FF2B5EF4-FFF2-40B4-BE49-F238E27FC236}">
                <a16:creationId xmlns:a16="http://schemas.microsoft.com/office/drawing/2014/main" id="{858FAA4F-5D22-4047-8E3D-34ABAF453CEB}"/>
              </a:ext>
            </a:extLst>
          </p:cNvPr>
          <p:cNvSpPr txBox="1"/>
          <p:nvPr/>
        </p:nvSpPr>
        <p:spPr>
          <a:xfrm>
            <a:off x="942108" y="2807355"/>
            <a:ext cx="6530109" cy="1243289"/>
          </a:xfrm>
          <a:prstGeom prst="rect">
            <a:avLst/>
          </a:prstGeom>
          <a:noFill/>
        </p:spPr>
        <p:txBody>
          <a:bodyPr wrap="square" rtlCol="0">
            <a:spAutoFit/>
          </a:bodyPr>
          <a:lstStyle/>
          <a:p>
            <a:pPr algn="just">
              <a:lnSpc>
                <a:spcPct val="115000"/>
              </a:lnSpc>
            </a:pP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Long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Method</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Existe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Author</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org.jabref.model.entry.Author</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que identifiquei com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long</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method</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O método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addDotIfAbbreviation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contém inúmeras linhas de código, realizando demasiadas funcionalidades, que poderiam ser resolvidas em outros métodos. Por isso, como solução, deveriam ser criados outros métodos para reduzir esse mesmo método.</a:t>
            </a:r>
          </a:p>
        </p:txBody>
      </p:sp>
      <p:sp>
        <p:nvSpPr>
          <p:cNvPr id="6" name="CaixaDeTexto 5">
            <a:extLst>
              <a:ext uri="{FF2B5EF4-FFF2-40B4-BE49-F238E27FC236}">
                <a16:creationId xmlns:a16="http://schemas.microsoft.com/office/drawing/2014/main" id="{1649656F-56DC-4F99-8E91-94D4FC9A55CD}"/>
              </a:ext>
            </a:extLst>
          </p:cNvPr>
          <p:cNvSpPr txBox="1"/>
          <p:nvPr/>
        </p:nvSpPr>
        <p:spPr>
          <a:xfrm>
            <a:off x="942108" y="5052926"/>
            <a:ext cx="9217891" cy="1030923"/>
          </a:xfrm>
          <a:prstGeom prst="rect">
            <a:avLst/>
          </a:prstGeom>
          <a:noFill/>
        </p:spPr>
        <p:txBody>
          <a:bodyPr wrap="square" rtlCol="0">
            <a:spAutoFit/>
          </a:bodyPr>
          <a:lstStyle/>
          <a:p>
            <a:pPr algn="just">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Feature</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Envy</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Este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encontra-se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BiblatexSoftwareEntryTypeDefinitions</a:t>
            </a:r>
            <a:r>
              <a:rPr lang="pt-PT" sz="12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org.jabref.model.entry.types.BiblatexSoftwareEntryTypeDefinitions,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identifiquei como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feature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envy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Esta classe utiliza mais métodos da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BidEntryType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do que os seus próprios métodos, pelo que uma solução possível era passar essas funcionalidades para 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BidEntryType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7" name="CaixaDeTexto 6">
            <a:extLst>
              <a:ext uri="{FF2B5EF4-FFF2-40B4-BE49-F238E27FC236}">
                <a16:creationId xmlns:a16="http://schemas.microsoft.com/office/drawing/2014/main" id="{3FF9DFB0-8807-4E0E-A0F4-CE19C80CA739}"/>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193199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0BBD7A1-3153-48A4-890D-955A35D004C3}"/>
              </a:ext>
            </a:extLst>
          </p:cNvPr>
          <p:cNvSpPr txBox="1"/>
          <p:nvPr/>
        </p:nvSpPr>
        <p:spPr>
          <a:xfrm>
            <a:off x="985467" y="42779"/>
            <a:ext cx="8488218" cy="1766253"/>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Lazy Class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Every additional class adds more complexity to the project. More classes just mean more code to maintain. The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ExportComparator</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class is not entirely too useful, has an empty constructor. In conclusion, this class does not do enough to earn the attention of the project. What is made in this class could be done in other classes.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kern="1800" dirty="0">
                <a:effectLst/>
                <a:latin typeface="Times New Roman" panose="02020603050405020304" pitchFamily="18" charset="0"/>
                <a:ea typeface="Times New Roman" panose="02020603050405020304" pitchFamily="18" charset="0"/>
                <a:cs typeface="Times New Roman" panose="02020603050405020304" pitchFamily="18" charset="0"/>
              </a:rPr>
              <a:t>A solution could be collapsing the class or possibly combining it with an existing class. Incline Class or Collapse Hierarchy can help clean up lazy classes if the single responsibility principle (a class should have only one reason to change) is being kept. The refactoring proposal could be implementing the compare method in the classes where it is most needed.</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1" descr="Text&#10;&#10;Description automatically generated">
            <a:extLst>
              <a:ext uri="{FF2B5EF4-FFF2-40B4-BE49-F238E27FC236}">
                <a16:creationId xmlns:a16="http://schemas.microsoft.com/office/drawing/2014/main" id="{EF235D14-4E70-40AD-BB61-374B130C3990}"/>
              </a:ext>
            </a:extLst>
          </p:cNvPr>
          <p:cNvPicPr>
            <a:picLocks noChangeAspect="1"/>
          </p:cNvPicPr>
          <p:nvPr/>
        </p:nvPicPr>
        <p:blipFill rotWithShape="1">
          <a:blip r:embed="rId2"/>
          <a:srcRect b="9899"/>
          <a:stretch/>
        </p:blipFill>
        <p:spPr bwMode="auto">
          <a:xfrm>
            <a:off x="988291" y="1878674"/>
            <a:ext cx="4073236" cy="1326758"/>
          </a:xfrm>
          <a:prstGeom prst="rect">
            <a:avLst/>
          </a:prstGeom>
          <a:ln>
            <a:noFill/>
          </a:ln>
          <a:extLst>
            <a:ext uri="{53640926-AAD7-44D8-BBD7-CCE9431645EC}">
              <a14:shadowObscured xmlns:a14="http://schemas.microsoft.com/office/drawing/2010/main"/>
            </a:ext>
          </a:extLst>
        </p:spPr>
      </p:pic>
      <p:sp>
        <p:nvSpPr>
          <p:cNvPr id="6" name="CaixaDeTexto 5">
            <a:extLst>
              <a:ext uri="{FF2B5EF4-FFF2-40B4-BE49-F238E27FC236}">
                <a16:creationId xmlns:a16="http://schemas.microsoft.com/office/drawing/2014/main" id="{DC3D8756-BB74-472C-AB42-4472010F75B4}"/>
              </a:ext>
            </a:extLst>
          </p:cNvPr>
          <p:cNvSpPr txBox="1"/>
          <p:nvPr/>
        </p:nvSpPr>
        <p:spPr>
          <a:xfrm>
            <a:off x="985467" y="3240929"/>
            <a:ext cx="10633878" cy="1861279"/>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Data Class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class refers to a class which contains only fields and crude methods for accessing them (getters and setters). These are simply containers for data used by other classes. This class does not contain any additional functionality and cannot independently operate on the data that own. It’s a normal thing when a newly created class contains only a few public fields (and maybe even a handful of getters/setters). But the true power of objects is that they can contain behaviour types or operations on their data. In conclusion, this class which is a 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ata class, contain only data and no real functionality, only a getter method. This indicates that it may not be a good abstraction or a necessary 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case that this class only uses public methods, one solution could be the use of the Encapsulation (which means, ability to conceal object data. Otherwise, all objects would be public and other objects could get and modify the data of the object without any checks and balances) to hide them from direct access and require that access to be performed via getters and setters only.</a:t>
            </a:r>
            <a:endParaRPr lang="pt-PT"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2" descr="Text&#10;&#10;Description automatically generated">
            <a:extLst>
              <a:ext uri="{FF2B5EF4-FFF2-40B4-BE49-F238E27FC236}">
                <a16:creationId xmlns:a16="http://schemas.microsoft.com/office/drawing/2014/main" id="{EE6AD3FA-B83B-4AD3-8048-90A3730118AD}"/>
              </a:ext>
            </a:extLst>
          </p:cNvPr>
          <p:cNvPicPr>
            <a:picLocks noChangeAspect="1"/>
          </p:cNvPicPr>
          <p:nvPr/>
        </p:nvPicPr>
        <p:blipFill>
          <a:blip r:embed="rId3"/>
          <a:stretch>
            <a:fillRect/>
          </a:stretch>
        </p:blipFill>
        <p:spPr>
          <a:xfrm>
            <a:off x="985467" y="5102208"/>
            <a:ext cx="4076060" cy="1663661"/>
          </a:xfrm>
          <a:prstGeom prst="rect">
            <a:avLst/>
          </a:prstGeom>
        </p:spPr>
      </p:pic>
    </p:spTree>
    <p:extLst>
      <p:ext uri="{BB962C8B-B14F-4D97-AF65-F5344CB8AC3E}">
        <p14:creationId xmlns:p14="http://schemas.microsoft.com/office/powerpoint/2010/main" val="404568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B7800F6-35A8-4DE7-8077-114713ADF8CF}"/>
              </a:ext>
            </a:extLst>
          </p:cNvPr>
          <p:cNvSpPr txBox="1"/>
          <p:nvPr/>
        </p:nvSpPr>
        <p:spPr>
          <a:xfrm>
            <a:off x="665018" y="138545"/>
            <a:ext cx="8229600" cy="2161489"/>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Feature Envy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code smell o</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ccurs when there is a method that is more interested in the details of a class other than the one it is in. If two methods or classes are always talking to one another and seem as if they should be together, then chances are this is true.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getIgnoredVersion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method reaches into the Version object to get the data on which it operates. </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“wishes” that it were inside the Version class so that it could have direct access to the variable (</a:t>
            </a:r>
            <a:r>
              <a:rPr lang="en-GB"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ignoredVersion</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manipulating. </a:t>
            </a:r>
          </a:p>
          <a:p>
            <a:pPr>
              <a:lnSpc>
                <a:spcPct val="107000"/>
              </a:lnSpc>
              <a:spcAft>
                <a:spcPts val="800"/>
              </a:spcAft>
            </a:pP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that case, we may consider moving this method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getIgnoredVersion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the other class it uses (Version). This would make</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classes more internally coherent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(because we would move a method to a class which contains all the data used by the method). </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in conclusion, the method would become a part of Version class instead of </a:t>
            </a:r>
            <a:r>
              <a:rPr lang="en-GB" sz="1200" spc="-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VersionPreferences</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since all it does is to use a variable of the type of Version (</a:t>
            </a:r>
            <a:r>
              <a:rPr lang="en-GB" sz="1200" spc="-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ignoredVersion</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91FA9DB1-872C-44C3-9573-B19C13757AE0}"/>
              </a:ext>
            </a:extLst>
          </p:cNvPr>
          <p:cNvPicPr>
            <a:picLocks noChangeAspect="1"/>
          </p:cNvPicPr>
          <p:nvPr/>
        </p:nvPicPr>
        <p:blipFill>
          <a:blip r:embed="rId2"/>
          <a:stretch>
            <a:fillRect/>
          </a:stretch>
        </p:blipFill>
        <p:spPr>
          <a:xfrm>
            <a:off x="665018" y="2548629"/>
            <a:ext cx="5731510" cy="2324735"/>
          </a:xfrm>
          <a:prstGeom prst="rect">
            <a:avLst/>
          </a:prstGeom>
        </p:spPr>
      </p:pic>
      <p:sp>
        <p:nvSpPr>
          <p:cNvPr id="6" name="CaixaDeTexto 5">
            <a:extLst>
              <a:ext uri="{FF2B5EF4-FFF2-40B4-BE49-F238E27FC236}">
                <a16:creationId xmlns:a16="http://schemas.microsoft.com/office/drawing/2014/main" id="{1096081F-5853-4883-BE8D-39C41C9AE740}"/>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1186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4AA8351-D1BB-4BAD-8005-E9A1A3F2D59F}"/>
              </a:ext>
            </a:extLst>
          </p:cNvPr>
          <p:cNvSpPr txBox="1"/>
          <p:nvPr/>
        </p:nvSpPr>
        <p:spPr>
          <a:xfrm>
            <a:off x="899823" y="257085"/>
            <a:ext cx="10751128" cy="1746888"/>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Long </a:t>
            </a:r>
            <a:r>
              <a:rPr lang="pt-PT" b="1" dirty="0" err="1">
                <a:latin typeface="Times New Roman" panose="02020603050405020304" pitchFamily="18" charset="0"/>
                <a:cs typeface="Times New Roman" panose="02020603050405020304" pitchFamily="18" charset="0"/>
              </a:rPr>
              <a:t>Parameter</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List</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275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Maximum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7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advised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9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containing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encoding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CharSet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filepreferences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FilePreferences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writeXMP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embeddBibfile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reduce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6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information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still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accessed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Doing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solve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list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writeMetadatatoPDFsOfEntry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309),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writeMetadatatoPdfByFileNames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343),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writeMetadatatoPdfByCitekey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330),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those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4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098" name="Imagem 1">
            <a:extLst>
              <a:ext uri="{FF2B5EF4-FFF2-40B4-BE49-F238E27FC236}">
                <a16:creationId xmlns:a16="http://schemas.microsoft.com/office/drawing/2014/main" id="{66FF1838-1179-419F-B4AD-678B83ECA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23" y="2082431"/>
            <a:ext cx="5394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a:extLst>
              <a:ext uri="{FF2B5EF4-FFF2-40B4-BE49-F238E27FC236}">
                <a16:creationId xmlns:a16="http://schemas.microsoft.com/office/drawing/2014/main" id="{45471F4D-164D-4ED7-9575-E44A9BED2C8B}"/>
              </a:ext>
            </a:extLst>
          </p:cNvPr>
          <p:cNvSpPr txBox="1"/>
          <p:nvPr/>
        </p:nvSpPr>
        <p:spPr>
          <a:xfrm>
            <a:off x="899823" y="2859546"/>
            <a:ext cx="9384145" cy="1351652"/>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Long </a:t>
            </a:r>
            <a:r>
              <a:rPr lang="pt-PT" b="1" dirty="0" err="1">
                <a:latin typeface="Times New Roman" panose="02020603050405020304" pitchFamily="18" charset="0"/>
                <a:cs typeface="Times New Roman" panose="02020603050405020304" pitchFamily="18" charset="0"/>
              </a:rPr>
              <a:t>Method</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181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makes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confusing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complex</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conditions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236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nested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merged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single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condition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6" name="Rectangle 4">
            <a:extLst>
              <a:ext uri="{FF2B5EF4-FFF2-40B4-BE49-F238E27FC236}">
                <a16:creationId xmlns:a16="http://schemas.microsoft.com/office/drawing/2014/main" id="{833B3F23-29FD-466A-8F6E-89200C24A3B4}"/>
              </a:ext>
            </a:extLst>
          </p:cNvPr>
          <p:cNvSpPr>
            <a:spLocks noChangeArrowheads="1"/>
          </p:cNvSpPr>
          <p:nvPr/>
        </p:nvSpPr>
        <p:spPr bwMode="auto">
          <a:xfrm>
            <a:off x="415636" y="43239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7" name="Objeto 6">
            <a:extLst>
              <a:ext uri="{FF2B5EF4-FFF2-40B4-BE49-F238E27FC236}">
                <a16:creationId xmlns:a16="http://schemas.microsoft.com/office/drawing/2014/main" id="{2A085DE6-23EA-420C-A885-57F25FD3204B}"/>
              </a:ext>
            </a:extLst>
          </p:cNvPr>
          <p:cNvGraphicFramePr>
            <a:graphicFrameLocks noChangeAspect="1"/>
          </p:cNvGraphicFramePr>
          <p:nvPr>
            <p:extLst>
              <p:ext uri="{D42A27DB-BD31-4B8C-83A1-F6EECF244321}">
                <p14:modId xmlns:p14="http://schemas.microsoft.com/office/powerpoint/2010/main" val="59091249"/>
              </p:ext>
            </p:extLst>
          </p:nvPr>
        </p:nvGraphicFramePr>
        <p:xfrm>
          <a:off x="899823" y="4323968"/>
          <a:ext cx="968375" cy="625475"/>
        </p:xfrm>
        <a:graphic>
          <a:graphicData uri="http://schemas.openxmlformats.org/presentationml/2006/ole">
            <mc:AlternateContent xmlns:mc="http://schemas.openxmlformats.org/markup-compatibility/2006">
              <mc:Choice xmlns:v="urn:schemas-microsoft-com:vml" Requires="v">
                <p:oleObj spid="_x0000_s4103" name="Objeto da Shell do Packager" showAsIcon="1" r:id="rId4" imgW="965436" imgH="626553" progId="Package">
                  <p:embed/>
                </p:oleObj>
              </mc:Choice>
              <mc:Fallback>
                <p:oleObj name="Objeto da Shell do Packager" showAsIcon="1" r:id="rId4" imgW="965436" imgH="626553" progId="Packag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823" y="4323968"/>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ixaDeTexto 7">
            <a:extLst>
              <a:ext uri="{FF2B5EF4-FFF2-40B4-BE49-F238E27FC236}">
                <a16:creationId xmlns:a16="http://schemas.microsoft.com/office/drawing/2014/main" id="{5B49EDAF-A9D0-44BF-ABD0-5F7AC9D8A6E7}"/>
              </a:ext>
            </a:extLst>
          </p:cNvPr>
          <p:cNvSpPr txBox="1"/>
          <p:nvPr/>
        </p:nvSpPr>
        <p:spPr>
          <a:xfrm>
            <a:off x="899823" y="4885792"/>
            <a:ext cx="9679709" cy="975780"/>
          </a:xfrm>
          <a:prstGeom prst="rect">
            <a:avLst/>
          </a:prstGeom>
          <a:noFill/>
        </p:spPr>
        <p:txBody>
          <a:bodyPr wrap="square" rtlCol="0">
            <a:spAutoFit/>
          </a:bodyPr>
          <a:lstStyle/>
          <a:p>
            <a:pPr>
              <a:lnSpc>
                <a:spcPct val="107000"/>
              </a:lnSpc>
              <a:spcAft>
                <a:spcPts val="800"/>
              </a:spcAft>
            </a:pP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Message</a:t>
            </a: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Chain</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structure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similar to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typical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message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a.getB</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getC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doSomething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before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minimize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inside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101" name="Picture 5">
            <a:extLst>
              <a:ext uri="{FF2B5EF4-FFF2-40B4-BE49-F238E27FC236}">
                <a16:creationId xmlns:a16="http://schemas.microsoft.com/office/drawing/2014/main" id="{0E94B1AA-E99B-4567-859E-900D7A6CEC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823" y="6072558"/>
            <a:ext cx="5394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ixaDeTexto 8">
            <a:extLst>
              <a:ext uri="{FF2B5EF4-FFF2-40B4-BE49-F238E27FC236}">
                <a16:creationId xmlns:a16="http://schemas.microsoft.com/office/drawing/2014/main" id="{17FF1AE7-A360-4760-B33A-62E29A568BEE}"/>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13639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72E624-1E68-4395-8F9A-FDE333C8FD1A}"/>
              </a:ext>
            </a:extLst>
          </p:cNvPr>
          <p:cNvSpPr txBox="1"/>
          <p:nvPr/>
        </p:nvSpPr>
        <p:spPr>
          <a:xfrm>
            <a:off x="3726873" y="92363"/>
            <a:ext cx="4738254" cy="461665"/>
          </a:xfrm>
          <a:prstGeom prst="rect">
            <a:avLst/>
          </a:prstGeom>
          <a:noFill/>
        </p:spPr>
        <p:txBody>
          <a:bodyPr wrap="square" rtlCol="0">
            <a:spAutoFit/>
          </a:bodyPr>
          <a:lstStyle/>
          <a:p>
            <a:pPr algn="ctr"/>
            <a:r>
              <a:rPr lang="pt-PT" sz="2400" dirty="0">
                <a:latin typeface="Times New Roman" panose="02020603050405020304" pitchFamily="18" charset="0"/>
                <a:cs typeface="Times New Roman" panose="02020603050405020304" pitchFamily="18" charset="0"/>
              </a:rPr>
              <a:t>Design </a:t>
            </a:r>
            <a:r>
              <a:rPr lang="pt-PT" sz="2400" dirty="0" err="1">
                <a:latin typeface="Times New Roman" panose="02020603050405020304" pitchFamily="18" charset="0"/>
                <a:cs typeface="Times New Roman" panose="02020603050405020304" pitchFamily="18" charset="0"/>
              </a:rPr>
              <a:t>Patterns</a:t>
            </a:r>
            <a:endParaRPr lang="pt-PT" sz="24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5C620525-41BF-4A33-BAF3-3133C4404D47}"/>
              </a:ext>
            </a:extLst>
          </p:cNvPr>
          <p:cNvSpPr txBox="1"/>
          <p:nvPr/>
        </p:nvSpPr>
        <p:spPr>
          <a:xfrm>
            <a:off x="905163" y="803409"/>
            <a:ext cx="9236363" cy="1165832"/>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Prototype</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verificar este padrão no pacote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org.jabref.logic.integrity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IntegrityMessage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a interface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prototype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clonable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 a classe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prototype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concreta é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IntegrityMessage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esta classe é usada por diversas outras, também podemos verificar outras classes que implementam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clonable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como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BibtexString</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BibEntry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permite-nos copiar objetos existentes sem fazer seu código ficar dependente de suas classes.</a:t>
            </a:r>
          </a:p>
        </p:txBody>
      </p:sp>
      <p:sp>
        <p:nvSpPr>
          <p:cNvPr id="6" name="Rectangle 2">
            <a:extLst>
              <a:ext uri="{FF2B5EF4-FFF2-40B4-BE49-F238E27FC236}">
                <a16:creationId xmlns:a16="http://schemas.microsoft.com/office/drawing/2014/main" id="{D7C95E77-D35B-4DCC-957B-A91E86BB37EC}"/>
              </a:ext>
            </a:extLst>
          </p:cNvPr>
          <p:cNvSpPr>
            <a:spLocks noChangeArrowheads="1"/>
          </p:cNvSpPr>
          <p:nvPr/>
        </p:nvSpPr>
        <p:spPr bwMode="auto">
          <a:xfrm>
            <a:off x="905163" y="2124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7" name="Objeto 6">
            <a:extLst>
              <a:ext uri="{FF2B5EF4-FFF2-40B4-BE49-F238E27FC236}">
                <a16:creationId xmlns:a16="http://schemas.microsoft.com/office/drawing/2014/main" id="{2FDC64F6-6BB6-4C7E-84FA-3144AC4A343F}"/>
              </a:ext>
            </a:extLst>
          </p:cNvPr>
          <p:cNvGraphicFramePr>
            <a:graphicFrameLocks noChangeAspect="1"/>
          </p:cNvGraphicFramePr>
          <p:nvPr>
            <p:extLst>
              <p:ext uri="{D42A27DB-BD31-4B8C-83A1-F6EECF244321}">
                <p14:modId xmlns:p14="http://schemas.microsoft.com/office/powerpoint/2010/main" val="1879207426"/>
              </p:ext>
            </p:extLst>
          </p:nvPr>
        </p:nvGraphicFramePr>
        <p:xfrm>
          <a:off x="905163" y="2124363"/>
          <a:ext cx="1363663" cy="517525"/>
        </p:xfrm>
        <a:graphic>
          <a:graphicData uri="http://schemas.openxmlformats.org/presentationml/2006/ole">
            <mc:AlternateContent xmlns:mc="http://schemas.openxmlformats.org/markup-compatibility/2006">
              <mc:Choice xmlns:v="urn:schemas-microsoft-com:vml" Requires="v">
                <p:oleObj spid="_x0000_s5136" name="Objeto da Shell do Packager" showAsIcon="1" r:id="rId3" imgW="1367280" imgH="522000" progId="Package">
                  <p:embed/>
                </p:oleObj>
              </mc:Choice>
              <mc:Fallback>
                <p:oleObj name="Objeto da Shell do Packager" showAsIcon="1" r:id="rId3" imgW="1367280" imgH="522000"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163" y="2124363"/>
                        <a:ext cx="13636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ixaDeTexto 7">
            <a:extLst>
              <a:ext uri="{FF2B5EF4-FFF2-40B4-BE49-F238E27FC236}">
                <a16:creationId xmlns:a16="http://schemas.microsoft.com/office/drawing/2014/main" id="{58EFC8C1-EC67-431F-ACFE-D4A930AC716E}"/>
              </a:ext>
            </a:extLst>
          </p:cNvPr>
          <p:cNvSpPr txBox="1"/>
          <p:nvPr/>
        </p:nvSpPr>
        <p:spPr>
          <a:xfrm>
            <a:off x="905163" y="2740812"/>
            <a:ext cx="9836727" cy="1225720"/>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Factory</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Pattern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ActionFactory</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encontrar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no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org.jabref.gui.actions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ActionFactory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é a classe criadora, o produto pode ser considerado a interface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org.jabref.gui.actions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visto que esta é comum a todos os objetos criados e os outros parâmetros passados são classes java como 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aqui a classe criadora</a:t>
            </a:r>
            <a:r>
              <a:rPr lang="pt-PT"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fornece uma interface para criar objetos, mas permite que as se altere o tipo de objetos que serão criados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no caso podem ser criados menus e botões que podem realizar diversas ações.  </a:t>
            </a:r>
          </a:p>
        </p:txBody>
      </p:sp>
      <p:sp>
        <p:nvSpPr>
          <p:cNvPr id="9" name="Rectangle 4">
            <a:extLst>
              <a:ext uri="{FF2B5EF4-FFF2-40B4-BE49-F238E27FC236}">
                <a16:creationId xmlns:a16="http://schemas.microsoft.com/office/drawing/2014/main" id="{33BD6409-3F70-40A1-8FFB-52589D7D52A3}"/>
              </a:ext>
            </a:extLst>
          </p:cNvPr>
          <p:cNvSpPr>
            <a:spLocks noChangeArrowheads="1"/>
          </p:cNvSpPr>
          <p:nvPr/>
        </p:nvSpPr>
        <p:spPr bwMode="auto">
          <a:xfrm>
            <a:off x="905163" y="39831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0" name="Objeto 9">
            <a:extLst>
              <a:ext uri="{FF2B5EF4-FFF2-40B4-BE49-F238E27FC236}">
                <a16:creationId xmlns:a16="http://schemas.microsoft.com/office/drawing/2014/main" id="{9A4A2324-575B-4CD0-BB62-F4166FD1CCF1}"/>
              </a:ext>
            </a:extLst>
          </p:cNvPr>
          <p:cNvGraphicFramePr>
            <a:graphicFrameLocks noChangeAspect="1"/>
          </p:cNvGraphicFramePr>
          <p:nvPr>
            <p:extLst>
              <p:ext uri="{D42A27DB-BD31-4B8C-83A1-F6EECF244321}">
                <p14:modId xmlns:p14="http://schemas.microsoft.com/office/powerpoint/2010/main" val="3629432426"/>
              </p:ext>
            </p:extLst>
          </p:nvPr>
        </p:nvGraphicFramePr>
        <p:xfrm>
          <a:off x="905163" y="3983136"/>
          <a:ext cx="1173163" cy="517525"/>
        </p:xfrm>
        <a:graphic>
          <a:graphicData uri="http://schemas.openxmlformats.org/presentationml/2006/ole">
            <mc:AlternateContent xmlns:mc="http://schemas.openxmlformats.org/markup-compatibility/2006">
              <mc:Choice xmlns:v="urn:schemas-microsoft-com:vml" Requires="v">
                <p:oleObj spid="_x0000_s5137" name="Objeto da Shell do Packager" showAsIcon="1" r:id="rId5" imgW="1176120" imgH="522000" progId="Package">
                  <p:embed/>
                </p:oleObj>
              </mc:Choice>
              <mc:Fallback>
                <p:oleObj name="Objeto da Shell do Packager" showAsIcon="1" r:id="rId5" imgW="1176120" imgH="522000"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163" y="3983136"/>
                        <a:ext cx="11731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a:extLst>
              <a:ext uri="{FF2B5EF4-FFF2-40B4-BE49-F238E27FC236}">
                <a16:creationId xmlns:a16="http://schemas.microsoft.com/office/drawing/2014/main" id="{BE7B8207-54A0-4329-B4E7-ADF81637DFEA}"/>
              </a:ext>
            </a:extLst>
          </p:cNvPr>
          <p:cNvSpPr>
            <a:spLocks noChangeArrowheads="1"/>
          </p:cNvSpPr>
          <p:nvPr/>
        </p:nvSpPr>
        <p:spPr bwMode="auto">
          <a:xfrm>
            <a:off x="2268826" y="39831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2" name="Objeto 11">
            <a:extLst>
              <a:ext uri="{FF2B5EF4-FFF2-40B4-BE49-F238E27FC236}">
                <a16:creationId xmlns:a16="http://schemas.microsoft.com/office/drawing/2014/main" id="{6D0B4D11-2584-4CEF-A33C-1C2A2A79C859}"/>
              </a:ext>
            </a:extLst>
          </p:cNvPr>
          <p:cNvGraphicFramePr>
            <a:graphicFrameLocks noChangeAspect="1"/>
          </p:cNvGraphicFramePr>
          <p:nvPr>
            <p:extLst>
              <p:ext uri="{D42A27DB-BD31-4B8C-83A1-F6EECF244321}">
                <p14:modId xmlns:p14="http://schemas.microsoft.com/office/powerpoint/2010/main" val="1094370520"/>
              </p:ext>
            </p:extLst>
          </p:nvPr>
        </p:nvGraphicFramePr>
        <p:xfrm>
          <a:off x="2268826" y="3983135"/>
          <a:ext cx="715963" cy="517525"/>
        </p:xfrm>
        <a:graphic>
          <a:graphicData uri="http://schemas.openxmlformats.org/presentationml/2006/ole">
            <mc:AlternateContent xmlns:mc="http://schemas.openxmlformats.org/markup-compatibility/2006">
              <mc:Choice xmlns:v="urn:schemas-microsoft-com:vml" Requires="v">
                <p:oleObj spid="_x0000_s5138" name="Objeto da Shell do Packager" showAsIcon="1" r:id="rId7" imgW="717120" imgH="522000" progId="Package">
                  <p:embed/>
                </p:oleObj>
              </mc:Choice>
              <mc:Fallback>
                <p:oleObj name="Objeto da Shell do Packager" showAsIcon="1" r:id="rId7" imgW="717120" imgH="522000"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826" y="3983135"/>
                        <a:ext cx="7159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aixaDeTexto 12">
            <a:extLst>
              <a:ext uri="{FF2B5EF4-FFF2-40B4-BE49-F238E27FC236}">
                <a16:creationId xmlns:a16="http://schemas.microsoft.com/office/drawing/2014/main" id="{1C7DEF57-9DAE-4982-B9C7-5AC47AADDEAF}"/>
              </a:ext>
            </a:extLst>
          </p:cNvPr>
          <p:cNvSpPr txBox="1"/>
          <p:nvPr/>
        </p:nvSpPr>
        <p:spPr>
          <a:xfrm>
            <a:off x="905163" y="4666915"/>
            <a:ext cx="9254836" cy="968214"/>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Singleton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Pattern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ExternalFileTypes</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encontrar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ExternalFileTypes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singleton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esta mesma classe e o cliente é por exemplo 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org.jabref.gui.desktop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garante-nos que existe apenas uma instância da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ExternalFileTypes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ao longo de toda a execução do programa.</a:t>
            </a:r>
          </a:p>
        </p:txBody>
      </p:sp>
      <p:sp>
        <p:nvSpPr>
          <p:cNvPr id="14" name="Rectangle 8">
            <a:extLst>
              <a:ext uri="{FF2B5EF4-FFF2-40B4-BE49-F238E27FC236}">
                <a16:creationId xmlns:a16="http://schemas.microsoft.com/office/drawing/2014/main" id="{897854BC-5DAC-4AA6-BE8B-5A0ADA5D702E}"/>
              </a:ext>
            </a:extLst>
          </p:cNvPr>
          <p:cNvSpPr>
            <a:spLocks noChangeArrowheads="1"/>
          </p:cNvSpPr>
          <p:nvPr/>
        </p:nvSpPr>
        <p:spPr bwMode="auto">
          <a:xfrm>
            <a:off x="905163" y="581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5" name="Objeto 14">
            <a:extLst>
              <a:ext uri="{FF2B5EF4-FFF2-40B4-BE49-F238E27FC236}">
                <a16:creationId xmlns:a16="http://schemas.microsoft.com/office/drawing/2014/main" id="{BEED0B5D-4D2A-435F-8C76-866E4C6E8CA2}"/>
              </a:ext>
            </a:extLst>
          </p:cNvPr>
          <p:cNvGraphicFramePr>
            <a:graphicFrameLocks noChangeAspect="1"/>
          </p:cNvGraphicFramePr>
          <p:nvPr>
            <p:extLst>
              <p:ext uri="{D42A27DB-BD31-4B8C-83A1-F6EECF244321}">
                <p14:modId xmlns:p14="http://schemas.microsoft.com/office/powerpoint/2010/main" val="1857660854"/>
              </p:ext>
            </p:extLst>
          </p:nvPr>
        </p:nvGraphicFramePr>
        <p:xfrm>
          <a:off x="905163" y="5810175"/>
          <a:ext cx="1211263" cy="517525"/>
        </p:xfrm>
        <a:graphic>
          <a:graphicData uri="http://schemas.openxmlformats.org/presentationml/2006/ole">
            <mc:AlternateContent xmlns:mc="http://schemas.openxmlformats.org/markup-compatibility/2006">
              <mc:Choice xmlns:v="urn:schemas-microsoft-com:vml" Requires="v">
                <p:oleObj spid="_x0000_s5139" name="Objeto da Shell do Packager" showAsIcon="1" r:id="rId9" imgW="1214280" imgH="522000" progId="Package">
                  <p:embed/>
                </p:oleObj>
              </mc:Choice>
              <mc:Fallback>
                <p:oleObj name="Objeto da Shell do Packager" showAsIcon="1" r:id="rId9" imgW="1214280" imgH="522000"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5163" y="5810175"/>
                        <a:ext cx="1211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a:extLst>
              <a:ext uri="{FF2B5EF4-FFF2-40B4-BE49-F238E27FC236}">
                <a16:creationId xmlns:a16="http://schemas.microsoft.com/office/drawing/2014/main" id="{7B4FF96C-AF0E-409C-872F-81EBBDC50E7E}"/>
              </a:ext>
            </a:extLst>
          </p:cNvPr>
          <p:cNvSpPr>
            <a:spLocks noChangeArrowheads="1"/>
          </p:cNvSpPr>
          <p:nvPr/>
        </p:nvSpPr>
        <p:spPr bwMode="auto">
          <a:xfrm>
            <a:off x="2078326" y="581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7" name="Objeto 16">
            <a:extLst>
              <a:ext uri="{FF2B5EF4-FFF2-40B4-BE49-F238E27FC236}">
                <a16:creationId xmlns:a16="http://schemas.microsoft.com/office/drawing/2014/main" id="{42389060-2303-4057-B679-7FC97B3E0165}"/>
              </a:ext>
            </a:extLst>
          </p:cNvPr>
          <p:cNvGraphicFramePr>
            <a:graphicFrameLocks noChangeAspect="1"/>
          </p:cNvGraphicFramePr>
          <p:nvPr>
            <p:extLst>
              <p:ext uri="{D42A27DB-BD31-4B8C-83A1-F6EECF244321}">
                <p14:modId xmlns:p14="http://schemas.microsoft.com/office/powerpoint/2010/main" val="859306254"/>
              </p:ext>
            </p:extLst>
          </p:nvPr>
        </p:nvGraphicFramePr>
        <p:xfrm>
          <a:off x="2078326" y="5810175"/>
          <a:ext cx="1355725" cy="517525"/>
        </p:xfrm>
        <a:graphic>
          <a:graphicData uri="http://schemas.openxmlformats.org/presentationml/2006/ole">
            <mc:AlternateContent xmlns:mc="http://schemas.openxmlformats.org/markup-compatibility/2006">
              <mc:Choice xmlns:v="urn:schemas-microsoft-com:vml" Requires="v">
                <p:oleObj spid="_x0000_s5140" name="Objeto da Shell do Packager" showAsIcon="1" r:id="rId11" imgW="1357920" imgH="522000" progId="Package">
                  <p:embed/>
                </p:oleObj>
              </mc:Choice>
              <mc:Fallback>
                <p:oleObj name="Objeto da Shell do Packager" showAsIcon="1" r:id="rId11" imgW="1357920" imgH="522000" progId="Package">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8326" y="5810175"/>
                        <a:ext cx="13557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aixaDeTexto 17">
            <a:extLst>
              <a:ext uri="{FF2B5EF4-FFF2-40B4-BE49-F238E27FC236}">
                <a16:creationId xmlns:a16="http://schemas.microsoft.com/office/drawing/2014/main" id="{12346C31-5D16-46F7-8D7A-C9F40B96EAA0}"/>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Tree>
    <p:extLst>
      <p:ext uri="{BB962C8B-B14F-4D97-AF65-F5344CB8AC3E}">
        <p14:creationId xmlns:p14="http://schemas.microsoft.com/office/powerpoint/2010/main" val="78602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AC0F2F4-EF76-4D41-94C2-2C51EE876627}"/>
              </a:ext>
            </a:extLst>
          </p:cNvPr>
          <p:cNvSpPr txBox="1"/>
          <p:nvPr/>
        </p:nvSpPr>
        <p:spPr>
          <a:xfrm>
            <a:off x="748144" y="230909"/>
            <a:ext cx="9809019" cy="1070806"/>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Factory</a:t>
            </a:r>
            <a:r>
              <a:rPr lang="pt-P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normal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data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functionalities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product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product’s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provides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objective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allowing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subclasses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specific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Rectangle 2">
            <a:extLst>
              <a:ext uri="{FF2B5EF4-FFF2-40B4-BE49-F238E27FC236}">
                <a16:creationId xmlns:a16="http://schemas.microsoft.com/office/drawing/2014/main" id="{0598E0C0-AC13-46D0-9557-FE5FAEDA96E0}"/>
              </a:ext>
            </a:extLst>
          </p:cNvPr>
          <p:cNvSpPr>
            <a:spLocks noChangeArrowheads="1"/>
          </p:cNvSpPr>
          <p:nvPr/>
        </p:nvSpPr>
        <p:spPr bwMode="auto">
          <a:xfrm>
            <a:off x="748144" y="15055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B48BB288-1C6C-45C3-845B-AFCBD55DB705}"/>
              </a:ext>
            </a:extLst>
          </p:cNvPr>
          <p:cNvGraphicFramePr>
            <a:graphicFrameLocks noChangeAspect="1"/>
          </p:cNvGraphicFramePr>
          <p:nvPr>
            <p:extLst>
              <p:ext uri="{D42A27DB-BD31-4B8C-83A1-F6EECF244321}">
                <p14:modId xmlns:p14="http://schemas.microsoft.com/office/powerpoint/2010/main" val="1912780801"/>
              </p:ext>
            </p:extLst>
          </p:nvPr>
        </p:nvGraphicFramePr>
        <p:xfrm>
          <a:off x="748144" y="1505527"/>
          <a:ext cx="830263" cy="517525"/>
        </p:xfrm>
        <a:graphic>
          <a:graphicData uri="http://schemas.openxmlformats.org/presentationml/2006/ole">
            <mc:AlternateContent xmlns:mc="http://schemas.openxmlformats.org/markup-compatibility/2006">
              <mc:Choice xmlns:v="urn:schemas-microsoft-com:vml" Requires="v">
                <p:oleObj spid="_x0000_s6181" name="Objeto da Shell do Packager" showAsIcon="1" r:id="rId3" imgW="696600" imgH="437400" progId="Package">
                  <p:embed/>
                </p:oleObj>
              </mc:Choice>
              <mc:Fallback>
                <p:oleObj name="Objeto da Shell do Packager" showAsIcon="1" r:id="rId3" imgW="696600" imgH="437400"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44" y="1505527"/>
                        <a:ext cx="830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a:extLst>
              <a:ext uri="{FF2B5EF4-FFF2-40B4-BE49-F238E27FC236}">
                <a16:creationId xmlns:a16="http://schemas.microsoft.com/office/drawing/2014/main" id="{037A15B9-38B5-48C6-9CC1-892400860198}"/>
              </a:ext>
            </a:extLst>
          </p:cNvPr>
          <p:cNvSpPr>
            <a:spLocks noChangeArrowheads="1"/>
          </p:cNvSpPr>
          <p:nvPr/>
        </p:nvSpPr>
        <p:spPr bwMode="auto">
          <a:xfrm>
            <a:off x="1578407" y="15055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8" name="Objeto 7">
            <a:extLst>
              <a:ext uri="{FF2B5EF4-FFF2-40B4-BE49-F238E27FC236}">
                <a16:creationId xmlns:a16="http://schemas.microsoft.com/office/drawing/2014/main" id="{7605F0E0-A9AC-40F7-AA71-C57903396BDF}"/>
              </a:ext>
            </a:extLst>
          </p:cNvPr>
          <p:cNvGraphicFramePr>
            <a:graphicFrameLocks noChangeAspect="1"/>
          </p:cNvGraphicFramePr>
          <p:nvPr>
            <p:extLst>
              <p:ext uri="{D42A27DB-BD31-4B8C-83A1-F6EECF244321}">
                <p14:modId xmlns:p14="http://schemas.microsoft.com/office/powerpoint/2010/main" val="4213765"/>
              </p:ext>
            </p:extLst>
          </p:nvPr>
        </p:nvGraphicFramePr>
        <p:xfrm>
          <a:off x="1578407" y="1505527"/>
          <a:ext cx="1287463" cy="517525"/>
        </p:xfrm>
        <a:graphic>
          <a:graphicData uri="http://schemas.openxmlformats.org/presentationml/2006/ole">
            <mc:AlternateContent xmlns:mc="http://schemas.openxmlformats.org/markup-compatibility/2006">
              <mc:Choice xmlns:v="urn:schemas-microsoft-com:vml" Requires="v">
                <p:oleObj spid="_x0000_s6182" name="Objeto da Shell do Packager" showAsIcon="1" r:id="rId5" imgW="1374480" imgH="543600" progId="Package">
                  <p:embed/>
                </p:oleObj>
              </mc:Choice>
              <mc:Fallback>
                <p:oleObj name="Objeto da Shell do Packager" showAsIcon="1" r:id="rId5" imgW="1374480" imgH="543600"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407" y="1505527"/>
                        <a:ext cx="12874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aixaDeTexto 8">
            <a:extLst>
              <a:ext uri="{FF2B5EF4-FFF2-40B4-BE49-F238E27FC236}">
                <a16:creationId xmlns:a16="http://schemas.microsoft.com/office/drawing/2014/main" id="{31C79FFA-A21F-4217-800A-5756097E0759}"/>
              </a:ext>
            </a:extLst>
          </p:cNvPr>
          <p:cNvSpPr txBox="1"/>
          <p:nvPr/>
        </p:nvSpPr>
        <p:spPr>
          <a:xfrm>
            <a:off x="748144" y="2023052"/>
            <a:ext cx="11065164" cy="1809854"/>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Composite</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interface in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a:t>
            </a:r>
          </a:p>
          <a:p>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GrobidCitationFetcher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Alike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because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stores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either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GrobidCitationFecther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even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6" name="Rectangle 12">
            <a:extLst>
              <a:ext uri="{FF2B5EF4-FFF2-40B4-BE49-F238E27FC236}">
                <a16:creationId xmlns:a16="http://schemas.microsoft.com/office/drawing/2014/main" id="{96CD10BE-D262-462F-B860-B069F180D202}"/>
              </a:ext>
            </a:extLst>
          </p:cNvPr>
          <p:cNvSpPr>
            <a:spLocks noChangeArrowheads="1"/>
          </p:cNvSpPr>
          <p:nvPr/>
        </p:nvSpPr>
        <p:spPr bwMode="auto">
          <a:xfrm>
            <a:off x="748144"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7" name="Objeto 16">
            <a:extLst>
              <a:ext uri="{FF2B5EF4-FFF2-40B4-BE49-F238E27FC236}">
                <a16:creationId xmlns:a16="http://schemas.microsoft.com/office/drawing/2014/main" id="{B8440F8F-4DAC-4D6D-BF64-EA471D1D8DB5}"/>
              </a:ext>
            </a:extLst>
          </p:cNvPr>
          <p:cNvGraphicFramePr>
            <a:graphicFrameLocks noChangeAspect="1"/>
          </p:cNvGraphicFramePr>
          <p:nvPr>
            <p:extLst>
              <p:ext uri="{D42A27DB-BD31-4B8C-83A1-F6EECF244321}">
                <p14:modId xmlns:p14="http://schemas.microsoft.com/office/powerpoint/2010/main" val="1630678497"/>
              </p:ext>
            </p:extLst>
          </p:nvPr>
        </p:nvGraphicFramePr>
        <p:xfrm>
          <a:off x="748144" y="3832906"/>
          <a:ext cx="1546225" cy="517525"/>
        </p:xfrm>
        <a:graphic>
          <a:graphicData uri="http://schemas.openxmlformats.org/presentationml/2006/ole">
            <mc:AlternateContent xmlns:mc="http://schemas.openxmlformats.org/markup-compatibility/2006">
              <mc:Choice xmlns:v="urn:schemas-microsoft-com:vml" Requires="v">
                <p:oleObj spid="_x0000_s6183" name="Objeto da Shell do Packager" showAsIcon="1" r:id="rId7" imgW="1309320" imgH="437400" progId="Package">
                  <p:embed/>
                </p:oleObj>
              </mc:Choice>
              <mc:Fallback>
                <p:oleObj name="Objeto da Shell do Packager" showAsIcon="1" r:id="rId7" imgW="1309320" imgH="437400" progId="Packag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144" y="3832906"/>
                        <a:ext cx="15462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4">
            <a:extLst>
              <a:ext uri="{FF2B5EF4-FFF2-40B4-BE49-F238E27FC236}">
                <a16:creationId xmlns:a16="http://schemas.microsoft.com/office/drawing/2014/main" id="{B1AE5CFF-9894-4781-B236-7D05C4D2FC53}"/>
              </a:ext>
            </a:extLst>
          </p:cNvPr>
          <p:cNvSpPr>
            <a:spLocks noChangeArrowheads="1"/>
          </p:cNvSpPr>
          <p:nvPr/>
        </p:nvSpPr>
        <p:spPr bwMode="auto">
          <a:xfrm>
            <a:off x="2294369"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9" name="Objeto 18">
            <a:extLst>
              <a:ext uri="{FF2B5EF4-FFF2-40B4-BE49-F238E27FC236}">
                <a16:creationId xmlns:a16="http://schemas.microsoft.com/office/drawing/2014/main" id="{78C7AAEE-8DD7-410F-B81D-E9818B8C34F7}"/>
              </a:ext>
            </a:extLst>
          </p:cNvPr>
          <p:cNvGraphicFramePr>
            <a:graphicFrameLocks noChangeAspect="1"/>
          </p:cNvGraphicFramePr>
          <p:nvPr>
            <p:extLst>
              <p:ext uri="{D42A27DB-BD31-4B8C-83A1-F6EECF244321}">
                <p14:modId xmlns:p14="http://schemas.microsoft.com/office/powerpoint/2010/main" val="3163341750"/>
              </p:ext>
            </p:extLst>
          </p:nvPr>
        </p:nvGraphicFramePr>
        <p:xfrm>
          <a:off x="2294369" y="3832906"/>
          <a:ext cx="1036638" cy="517525"/>
        </p:xfrm>
        <a:graphic>
          <a:graphicData uri="http://schemas.openxmlformats.org/presentationml/2006/ole">
            <mc:AlternateContent xmlns:mc="http://schemas.openxmlformats.org/markup-compatibility/2006">
              <mc:Choice xmlns:v="urn:schemas-microsoft-com:vml" Requires="v">
                <p:oleObj spid="_x0000_s6184" name="Objeto da Shell do Packager" showAsIcon="1" r:id="rId9" imgW="877320" imgH="437400" progId="Package">
                  <p:embed/>
                </p:oleObj>
              </mc:Choice>
              <mc:Fallback>
                <p:oleObj name="Objeto da Shell do Packager" showAsIcon="1" r:id="rId9" imgW="877320" imgH="437400" progId="Package">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4369" y="3832906"/>
                        <a:ext cx="10366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6">
            <a:extLst>
              <a:ext uri="{FF2B5EF4-FFF2-40B4-BE49-F238E27FC236}">
                <a16:creationId xmlns:a16="http://schemas.microsoft.com/office/drawing/2014/main" id="{82E1B826-19BC-4CDA-80FF-1B3DBC40EACA}"/>
              </a:ext>
            </a:extLst>
          </p:cNvPr>
          <p:cNvSpPr>
            <a:spLocks noChangeArrowheads="1"/>
          </p:cNvSpPr>
          <p:nvPr/>
        </p:nvSpPr>
        <p:spPr bwMode="auto">
          <a:xfrm>
            <a:off x="3331007"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1" name="Objeto 20">
            <a:extLst>
              <a:ext uri="{FF2B5EF4-FFF2-40B4-BE49-F238E27FC236}">
                <a16:creationId xmlns:a16="http://schemas.microsoft.com/office/drawing/2014/main" id="{C87AA7B3-97E1-42A3-9F7D-40E568CED5A1}"/>
              </a:ext>
            </a:extLst>
          </p:cNvPr>
          <p:cNvGraphicFramePr>
            <a:graphicFrameLocks noChangeAspect="1"/>
          </p:cNvGraphicFramePr>
          <p:nvPr>
            <p:extLst>
              <p:ext uri="{D42A27DB-BD31-4B8C-83A1-F6EECF244321}">
                <p14:modId xmlns:p14="http://schemas.microsoft.com/office/powerpoint/2010/main" val="2315740362"/>
              </p:ext>
            </p:extLst>
          </p:nvPr>
        </p:nvGraphicFramePr>
        <p:xfrm>
          <a:off x="3331007" y="3832906"/>
          <a:ext cx="1684338" cy="517525"/>
        </p:xfrm>
        <a:graphic>
          <a:graphicData uri="http://schemas.openxmlformats.org/presentationml/2006/ole">
            <mc:AlternateContent xmlns:mc="http://schemas.openxmlformats.org/markup-compatibility/2006">
              <mc:Choice xmlns:v="urn:schemas-microsoft-com:vml" Requires="v">
                <p:oleObj spid="_x0000_s6185" name="Objeto da Shell do Packager" showAsIcon="1" r:id="rId11" imgW="1425600" imgH="437400" progId="Package">
                  <p:embed/>
                </p:oleObj>
              </mc:Choice>
              <mc:Fallback>
                <p:oleObj name="Objeto da Shell do Packager" showAsIcon="1" r:id="rId11" imgW="1425600" imgH="437400" progId="Package">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1007" y="3832906"/>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8">
            <a:extLst>
              <a:ext uri="{FF2B5EF4-FFF2-40B4-BE49-F238E27FC236}">
                <a16:creationId xmlns:a16="http://schemas.microsoft.com/office/drawing/2014/main" id="{66141789-396E-4C79-B24F-610ECBD1E1FB}"/>
              </a:ext>
            </a:extLst>
          </p:cNvPr>
          <p:cNvSpPr>
            <a:spLocks noChangeArrowheads="1"/>
          </p:cNvSpPr>
          <p:nvPr/>
        </p:nvSpPr>
        <p:spPr bwMode="auto">
          <a:xfrm>
            <a:off x="4877232" y="38329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3" name="Objeto 22">
            <a:extLst>
              <a:ext uri="{FF2B5EF4-FFF2-40B4-BE49-F238E27FC236}">
                <a16:creationId xmlns:a16="http://schemas.microsoft.com/office/drawing/2014/main" id="{80805053-1418-4D41-951A-2F2B858FD5E3}"/>
              </a:ext>
            </a:extLst>
          </p:cNvPr>
          <p:cNvGraphicFramePr>
            <a:graphicFrameLocks noChangeAspect="1"/>
          </p:cNvGraphicFramePr>
          <p:nvPr>
            <p:extLst>
              <p:ext uri="{D42A27DB-BD31-4B8C-83A1-F6EECF244321}">
                <p14:modId xmlns:p14="http://schemas.microsoft.com/office/powerpoint/2010/main" val="2273215153"/>
              </p:ext>
            </p:extLst>
          </p:nvPr>
        </p:nvGraphicFramePr>
        <p:xfrm>
          <a:off x="4877232" y="3832905"/>
          <a:ext cx="2225675" cy="517525"/>
        </p:xfrm>
        <a:graphic>
          <a:graphicData uri="http://schemas.openxmlformats.org/presentationml/2006/ole">
            <mc:AlternateContent xmlns:mc="http://schemas.openxmlformats.org/markup-compatibility/2006">
              <mc:Choice xmlns:v="urn:schemas-microsoft-com:vml" Requires="v">
                <p:oleObj spid="_x0000_s6186" name="Objeto da Shell do Packager" showAsIcon="1" r:id="rId13" imgW="1890000" imgH="437400" progId="Package">
                  <p:embed/>
                </p:oleObj>
              </mc:Choice>
              <mc:Fallback>
                <p:oleObj name="Objeto da Shell do Packager" showAsIcon="1" r:id="rId13" imgW="1890000" imgH="437400" progId="Package">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7232" y="3832905"/>
                        <a:ext cx="22256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aixaDeTexto 23">
            <a:extLst>
              <a:ext uri="{FF2B5EF4-FFF2-40B4-BE49-F238E27FC236}">
                <a16:creationId xmlns:a16="http://schemas.microsoft.com/office/drawing/2014/main" id="{2951DBC3-77CF-4A99-AAAD-D359F426EDFF}"/>
              </a:ext>
            </a:extLst>
          </p:cNvPr>
          <p:cNvSpPr txBox="1"/>
          <p:nvPr/>
        </p:nvSpPr>
        <p:spPr>
          <a:xfrm>
            <a:off x="748144" y="4350429"/>
            <a:ext cx="10806545" cy="1427570"/>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Template</a:t>
            </a:r>
            <a:r>
              <a:rPr lang="pt-P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BibDatabaseWriter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a:t>
            </a:r>
          </a:p>
          <a:p>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responsible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multiple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(steps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algorithm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another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tool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BibtexDatabaseWriter</a:t>
            </a:r>
            <a:r>
              <a:rPr lang="pt-PT" sz="1200" dirty="0">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BibDatabaseWriter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belongs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superclass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easily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looking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steps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subclasses.</a:t>
            </a:r>
          </a:p>
        </p:txBody>
      </p:sp>
      <p:sp>
        <p:nvSpPr>
          <p:cNvPr id="25" name="Rectangle 20">
            <a:extLst>
              <a:ext uri="{FF2B5EF4-FFF2-40B4-BE49-F238E27FC236}">
                <a16:creationId xmlns:a16="http://schemas.microsoft.com/office/drawing/2014/main" id="{81F3AA35-73D2-401D-B8E0-F1F0AF8BF5A4}"/>
              </a:ext>
            </a:extLst>
          </p:cNvPr>
          <p:cNvSpPr>
            <a:spLocks noChangeArrowheads="1"/>
          </p:cNvSpPr>
          <p:nvPr/>
        </p:nvSpPr>
        <p:spPr bwMode="auto">
          <a:xfrm>
            <a:off x="748144" y="5777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6" name="Objeto 25">
            <a:extLst>
              <a:ext uri="{FF2B5EF4-FFF2-40B4-BE49-F238E27FC236}">
                <a16:creationId xmlns:a16="http://schemas.microsoft.com/office/drawing/2014/main" id="{2013F49C-999A-46C0-87A5-6EC9996FB468}"/>
              </a:ext>
            </a:extLst>
          </p:cNvPr>
          <p:cNvGraphicFramePr>
            <a:graphicFrameLocks noChangeAspect="1"/>
          </p:cNvGraphicFramePr>
          <p:nvPr>
            <p:extLst>
              <p:ext uri="{D42A27DB-BD31-4B8C-83A1-F6EECF244321}">
                <p14:modId xmlns:p14="http://schemas.microsoft.com/office/powerpoint/2010/main" val="347837292"/>
              </p:ext>
            </p:extLst>
          </p:nvPr>
        </p:nvGraphicFramePr>
        <p:xfrm>
          <a:off x="748144" y="5777999"/>
          <a:ext cx="906463" cy="327025"/>
        </p:xfrm>
        <a:graphic>
          <a:graphicData uri="http://schemas.openxmlformats.org/presentationml/2006/ole">
            <mc:AlternateContent xmlns:mc="http://schemas.openxmlformats.org/markup-compatibility/2006">
              <mc:Choice xmlns:v="urn:schemas-microsoft-com:vml" Requires="v">
                <p:oleObj spid="_x0000_s6187" name="Objeto da Shell do Packager" showAsIcon="1" r:id="rId15" imgW="980280" imgH="347400" progId="Package">
                  <p:embed/>
                </p:oleObj>
              </mc:Choice>
              <mc:Fallback>
                <p:oleObj name="Objeto da Shell do Packager" showAsIcon="1" r:id="rId15" imgW="980280" imgH="347400" progId="Package">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144" y="5777999"/>
                        <a:ext cx="906463"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2">
            <a:extLst>
              <a:ext uri="{FF2B5EF4-FFF2-40B4-BE49-F238E27FC236}">
                <a16:creationId xmlns:a16="http://schemas.microsoft.com/office/drawing/2014/main" id="{E44344DD-4E74-44DB-9890-D71CF9B5D18F}"/>
              </a:ext>
            </a:extLst>
          </p:cNvPr>
          <p:cNvSpPr>
            <a:spLocks noChangeArrowheads="1"/>
          </p:cNvSpPr>
          <p:nvPr/>
        </p:nvSpPr>
        <p:spPr bwMode="auto">
          <a:xfrm>
            <a:off x="1654607" y="57820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8" name="Objeto 27">
            <a:extLst>
              <a:ext uri="{FF2B5EF4-FFF2-40B4-BE49-F238E27FC236}">
                <a16:creationId xmlns:a16="http://schemas.microsoft.com/office/drawing/2014/main" id="{9CC1C7B4-72D6-4901-954D-B3BE2500864E}"/>
              </a:ext>
            </a:extLst>
          </p:cNvPr>
          <p:cNvGraphicFramePr>
            <a:graphicFrameLocks noChangeAspect="1"/>
          </p:cNvGraphicFramePr>
          <p:nvPr>
            <p:extLst>
              <p:ext uri="{D42A27DB-BD31-4B8C-83A1-F6EECF244321}">
                <p14:modId xmlns:p14="http://schemas.microsoft.com/office/powerpoint/2010/main" val="3206602496"/>
              </p:ext>
            </p:extLst>
          </p:nvPr>
        </p:nvGraphicFramePr>
        <p:xfrm>
          <a:off x="1654607" y="5782066"/>
          <a:ext cx="830263" cy="396875"/>
        </p:xfrm>
        <a:graphic>
          <a:graphicData uri="http://schemas.openxmlformats.org/presentationml/2006/ole">
            <mc:AlternateContent xmlns:mc="http://schemas.openxmlformats.org/markup-compatibility/2006">
              <mc:Choice xmlns:v="urn:schemas-microsoft-com:vml" Requires="v">
                <p:oleObj spid="_x0000_s6188" name="Objeto da Shell do Packager" showAsIcon="1" r:id="rId17" imgW="909360" imgH="437400" progId="Package">
                  <p:embed/>
                </p:oleObj>
              </mc:Choice>
              <mc:Fallback>
                <p:oleObj name="Objeto da Shell do Packager" showAsIcon="1" r:id="rId17" imgW="909360" imgH="437400" progId="Package">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4607" y="5782066"/>
                        <a:ext cx="8302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4">
            <a:extLst>
              <a:ext uri="{FF2B5EF4-FFF2-40B4-BE49-F238E27FC236}">
                <a16:creationId xmlns:a16="http://schemas.microsoft.com/office/drawing/2014/main" id="{D6338751-3169-42C7-B263-EA21960D9159}"/>
              </a:ext>
            </a:extLst>
          </p:cNvPr>
          <p:cNvSpPr>
            <a:spLocks noChangeArrowheads="1"/>
          </p:cNvSpPr>
          <p:nvPr/>
        </p:nvSpPr>
        <p:spPr bwMode="auto">
          <a:xfrm>
            <a:off x="2484870" y="5759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30" name="Objeto 29">
            <a:extLst>
              <a:ext uri="{FF2B5EF4-FFF2-40B4-BE49-F238E27FC236}">
                <a16:creationId xmlns:a16="http://schemas.microsoft.com/office/drawing/2014/main" id="{AC7A1F41-779C-405A-9B98-88929BD4A424}"/>
              </a:ext>
            </a:extLst>
          </p:cNvPr>
          <p:cNvGraphicFramePr>
            <a:graphicFrameLocks noChangeAspect="1"/>
          </p:cNvGraphicFramePr>
          <p:nvPr>
            <p:extLst>
              <p:ext uri="{D42A27DB-BD31-4B8C-83A1-F6EECF244321}">
                <p14:modId xmlns:p14="http://schemas.microsoft.com/office/powerpoint/2010/main" val="3032424988"/>
              </p:ext>
            </p:extLst>
          </p:nvPr>
        </p:nvGraphicFramePr>
        <p:xfrm>
          <a:off x="2484870" y="5759841"/>
          <a:ext cx="990600" cy="419100"/>
        </p:xfrm>
        <a:graphic>
          <a:graphicData uri="http://schemas.openxmlformats.org/presentationml/2006/ole">
            <mc:AlternateContent xmlns:mc="http://schemas.openxmlformats.org/markup-compatibility/2006">
              <mc:Choice xmlns:v="urn:schemas-microsoft-com:vml" Requires="v">
                <p:oleObj spid="_x0000_s6189" name="Objeto da Shell do Packager" showAsIcon="1" r:id="rId19" imgW="1238400" imgH="437400" progId="Package">
                  <p:embed/>
                </p:oleObj>
              </mc:Choice>
              <mc:Fallback>
                <p:oleObj name="Objeto da Shell do Packager" showAsIcon="1" r:id="rId19" imgW="1238400" imgH="437400" progId="Package">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4870" y="5759841"/>
                        <a:ext cx="990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6">
            <a:extLst>
              <a:ext uri="{FF2B5EF4-FFF2-40B4-BE49-F238E27FC236}">
                <a16:creationId xmlns:a16="http://schemas.microsoft.com/office/drawing/2014/main" id="{9E56A2F6-20D4-4FBA-ACA3-B30AC357BF02}"/>
              </a:ext>
            </a:extLst>
          </p:cNvPr>
          <p:cNvSpPr>
            <a:spLocks noChangeArrowheads="1"/>
          </p:cNvSpPr>
          <p:nvPr/>
        </p:nvSpPr>
        <p:spPr bwMode="auto">
          <a:xfrm>
            <a:off x="3475470" y="5890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32" name="Objeto 31">
            <a:extLst>
              <a:ext uri="{FF2B5EF4-FFF2-40B4-BE49-F238E27FC236}">
                <a16:creationId xmlns:a16="http://schemas.microsoft.com/office/drawing/2014/main" id="{D0174C40-046A-493F-8B9D-C77A61E16F36}"/>
              </a:ext>
            </a:extLst>
          </p:cNvPr>
          <p:cNvGraphicFramePr>
            <a:graphicFrameLocks noChangeAspect="1"/>
          </p:cNvGraphicFramePr>
          <p:nvPr>
            <p:extLst>
              <p:ext uri="{D42A27DB-BD31-4B8C-83A1-F6EECF244321}">
                <p14:modId xmlns:p14="http://schemas.microsoft.com/office/powerpoint/2010/main" val="2191791408"/>
              </p:ext>
            </p:extLst>
          </p:nvPr>
        </p:nvGraphicFramePr>
        <p:xfrm>
          <a:off x="3475470" y="5890016"/>
          <a:ext cx="914400" cy="288925"/>
        </p:xfrm>
        <a:graphic>
          <a:graphicData uri="http://schemas.openxmlformats.org/presentationml/2006/ole">
            <mc:AlternateContent xmlns:mc="http://schemas.openxmlformats.org/markup-compatibility/2006">
              <mc:Choice xmlns:v="urn:schemas-microsoft-com:vml" Requires="v">
                <p:oleObj spid="_x0000_s6190" name="Objeto da Shell do Packager" showAsIcon="1" r:id="rId21" imgW="1109520" imgH="347400" progId="Package">
                  <p:embed/>
                </p:oleObj>
              </mc:Choice>
              <mc:Fallback>
                <p:oleObj name="Objeto da Shell do Packager" showAsIcon="1" r:id="rId21" imgW="1109520" imgH="347400" progId="Package">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75470" y="5890016"/>
                        <a:ext cx="914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CaixaDeTexto 32">
            <a:extLst>
              <a:ext uri="{FF2B5EF4-FFF2-40B4-BE49-F238E27FC236}">
                <a16:creationId xmlns:a16="http://schemas.microsoft.com/office/drawing/2014/main" id="{76F7F758-E7B0-498C-878C-FBBD4A7AE760}"/>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66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DEBA5DE-A7DF-40E3-8C7A-51510D7A4280}"/>
              </a:ext>
            </a:extLst>
          </p:cNvPr>
          <p:cNvSpPr txBox="1"/>
          <p:nvPr/>
        </p:nvSpPr>
        <p:spPr>
          <a:xfrm>
            <a:off x="822036" y="369455"/>
            <a:ext cx="10307782"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Singleton</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logic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logging</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LogMessages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possui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singleton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pattern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consiste na existência de um construtor privado para seja possível controlar a quantidade de instâncias da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LogMessages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Neste caso a classe guarda e aquiva todo o output de uma mensagem.</a:t>
            </a:r>
          </a:p>
        </p:txBody>
      </p:sp>
      <p:sp>
        <p:nvSpPr>
          <p:cNvPr id="5" name="CaixaDeTexto 4">
            <a:extLst>
              <a:ext uri="{FF2B5EF4-FFF2-40B4-BE49-F238E27FC236}">
                <a16:creationId xmlns:a16="http://schemas.microsoft.com/office/drawing/2014/main" id="{63F5F5D0-D6EE-4904-B591-8D84F6CBFC3D}"/>
              </a:ext>
            </a:extLst>
          </p:cNvPr>
          <p:cNvSpPr txBox="1"/>
          <p:nvPr/>
        </p:nvSpPr>
        <p:spPr>
          <a:xfrm>
            <a:off x="822036" y="1884219"/>
            <a:ext cx="10621818"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Factory</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model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entry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FieldFactory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é a classe criadora que utiliza 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para criar os seus objetos, já o produto é a interface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é a responsável por fornecer a interface para a criação dos objetos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6" name="CaixaDeTexto 5">
            <a:extLst>
              <a:ext uri="{FF2B5EF4-FFF2-40B4-BE49-F238E27FC236}">
                <a16:creationId xmlns:a16="http://schemas.microsoft.com/office/drawing/2014/main" id="{7B6D1830-B118-40DE-ADF7-0A779A9CA977}"/>
              </a:ext>
            </a:extLst>
          </p:cNvPr>
          <p:cNvSpPr txBox="1"/>
          <p:nvPr/>
        </p:nvSpPr>
        <p:spPr>
          <a:xfrm>
            <a:off x="822036" y="3398983"/>
            <a:ext cx="10123054"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Observer</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gui</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fieldeditors</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LinkFilesEditor</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utiliza 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UiThreadObservableList</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para poder observar objetos do tipo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LinkedFileViewModel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pattern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serve para que quando algo aconteça na classe observada, a que esteja a observar seja informada dessa mudança.</a:t>
            </a:r>
          </a:p>
        </p:txBody>
      </p:sp>
      <p:sp>
        <p:nvSpPr>
          <p:cNvPr id="7" name="CaixaDeTexto 6">
            <a:extLst>
              <a:ext uri="{FF2B5EF4-FFF2-40B4-BE49-F238E27FC236}">
                <a16:creationId xmlns:a16="http://schemas.microsoft.com/office/drawing/2014/main" id="{2277EECA-DCFB-4A87-9EFD-567320A4B5E7}"/>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1495071479"/>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2895</Words>
  <Application>Microsoft Office PowerPoint</Application>
  <PresentationFormat>Ecrã Panorâmico</PresentationFormat>
  <Paragraphs>90</Paragraphs>
  <Slides>12</Slides>
  <Notes>0</Notes>
  <HiddenSlides>0</HiddenSlides>
  <MMClips>0</MMClips>
  <ScaleCrop>false</ScaleCrop>
  <HeadingPairs>
    <vt:vector size="8" baseType="variant">
      <vt:variant>
        <vt:lpstr>Tipos de letra usados</vt:lpstr>
      </vt:variant>
      <vt:variant>
        <vt:i4>4</vt:i4>
      </vt:variant>
      <vt:variant>
        <vt:lpstr>Tema</vt:lpstr>
      </vt:variant>
      <vt:variant>
        <vt:i4>1</vt:i4>
      </vt:variant>
      <vt:variant>
        <vt:lpstr>Servidores OLE incorporados</vt:lpstr>
      </vt:variant>
      <vt:variant>
        <vt:i4>1</vt:i4>
      </vt:variant>
      <vt:variant>
        <vt:lpstr>Títulos dos diapositivos</vt:lpstr>
      </vt:variant>
      <vt:variant>
        <vt:i4>12</vt:i4>
      </vt:variant>
    </vt:vector>
  </HeadingPairs>
  <TitlesOfParts>
    <vt:vector size="18" baseType="lpstr">
      <vt:lpstr>Arial</vt:lpstr>
      <vt:lpstr>Calibri</vt:lpstr>
      <vt:lpstr>Calibri Light</vt:lpstr>
      <vt:lpstr>Times New Roman</vt:lpstr>
      <vt:lpstr>Office Theme</vt:lpstr>
      <vt:lpstr>Objeto da Shell do Packager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Artur Humberto Pinto Lourenco</dc:creator>
  <cp:lastModifiedBy>Diogo Miguel Santos Rosa</cp:lastModifiedBy>
  <cp:revision>2</cp:revision>
  <dcterms:created xsi:type="dcterms:W3CDTF">2021-12-06T18:17:54Z</dcterms:created>
  <dcterms:modified xsi:type="dcterms:W3CDTF">2021-12-06T21:20:53Z</dcterms:modified>
</cp:coreProperties>
</file>