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58" y="-88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16209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5199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313836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61253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71767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29809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1CFBA-6C5A-48D0-B011-F326959DC86C}" type="datetimeFigureOut">
              <a:rPr lang="en-IE" smtClean="0"/>
              <a:t>03/01/2021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83651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1CFBA-6C5A-48D0-B011-F326959DC86C}" type="datetimeFigureOut">
              <a:rPr lang="en-IE" smtClean="0"/>
              <a:t>03/01/2021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01408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1CFBA-6C5A-48D0-B011-F326959DC86C}" type="datetimeFigureOut">
              <a:rPr lang="en-IE" smtClean="0"/>
              <a:t>03/01/2021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84330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28494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88974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8B1CFBA-6C5A-48D0-B011-F326959DC86C}" type="datetimeFigureOut">
              <a:rPr lang="en-IE" smtClean="0"/>
              <a:t>03/01/2021</a:t>
            </a:fld>
            <a:endParaRPr lang="en-I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962369C-10A2-45A0-AA77-5CB265B5AA6A}" type="slidenum">
              <a:rPr lang="en-IE" smtClean="0"/>
              <a:t>‹#›</a:t>
            </a:fld>
            <a:endParaRPr lang="en-IE"/>
          </a:p>
        </p:txBody>
      </p:sp>
    </p:spTree>
    <p:extLst>
      <p:ext uri="{BB962C8B-B14F-4D97-AF65-F5344CB8AC3E}">
        <p14:creationId xmlns:p14="http://schemas.microsoft.com/office/powerpoint/2010/main" val="2242979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Choose the Right IoT Platform: The Ultimate Checklist | Hacker Noon">
            <a:extLst>
              <a:ext uri="{FF2B5EF4-FFF2-40B4-BE49-F238E27FC236}">
                <a16:creationId xmlns:a16="http://schemas.microsoft.com/office/drawing/2014/main" id="{D9112E86-488C-4464-9A87-D6481A824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16656743"/>
            <a:ext cx="17284365" cy="94198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8B0700-4C72-4EE6-A405-E706852C141E}"/>
              </a:ext>
            </a:extLst>
          </p:cNvPr>
          <p:cNvSpPr/>
          <p:nvPr/>
        </p:nvSpPr>
        <p:spPr>
          <a:xfrm>
            <a:off x="10668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Rectangle 15">
            <a:extLst>
              <a:ext uri="{FF2B5EF4-FFF2-40B4-BE49-F238E27FC236}">
                <a16:creationId xmlns:a16="http://schemas.microsoft.com/office/drawing/2014/main" id="{0E2B5836-0D8B-4F91-9B71-A146351A1CEA}"/>
              </a:ext>
            </a:extLst>
          </p:cNvPr>
          <p:cNvSpPr/>
          <p:nvPr/>
        </p:nvSpPr>
        <p:spPr>
          <a:xfrm>
            <a:off x="108204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ectangle 16">
            <a:extLst>
              <a:ext uri="{FF2B5EF4-FFF2-40B4-BE49-F238E27FC236}">
                <a16:creationId xmlns:a16="http://schemas.microsoft.com/office/drawing/2014/main" id="{A77F901D-9F89-4F18-B341-468B29DC3027}"/>
              </a:ext>
            </a:extLst>
          </p:cNvPr>
          <p:cNvSpPr/>
          <p:nvPr/>
        </p:nvSpPr>
        <p:spPr>
          <a:xfrm>
            <a:off x="205740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8" name="Rectangle 17">
            <a:extLst>
              <a:ext uri="{FF2B5EF4-FFF2-40B4-BE49-F238E27FC236}">
                <a16:creationId xmlns:a16="http://schemas.microsoft.com/office/drawing/2014/main" id="{1F6526F0-097A-45FF-A469-1A9AF5F7EA05}"/>
              </a:ext>
            </a:extLst>
          </p:cNvPr>
          <p:cNvSpPr/>
          <p:nvPr/>
        </p:nvSpPr>
        <p:spPr>
          <a:xfrm>
            <a:off x="10668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a:extLst>
              <a:ext uri="{FF2B5EF4-FFF2-40B4-BE49-F238E27FC236}">
                <a16:creationId xmlns:a16="http://schemas.microsoft.com/office/drawing/2014/main" id="{7906019D-D5D8-4A6F-AB70-0C420DB0A72B}"/>
              </a:ext>
            </a:extLst>
          </p:cNvPr>
          <p:cNvSpPr/>
          <p:nvPr/>
        </p:nvSpPr>
        <p:spPr>
          <a:xfrm>
            <a:off x="108204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Rectangle 19">
            <a:extLst>
              <a:ext uri="{FF2B5EF4-FFF2-40B4-BE49-F238E27FC236}">
                <a16:creationId xmlns:a16="http://schemas.microsoft.com/office/drawing/2014/main" id="{A8CA02EA-2751-4520-A0B5-6AB6372B12A5}"/>
              </a:ext>
            </a:extLst>
          </p:cNvPr>
          <p:cNvSpPr/>
          <p:nvPr/>
        </p:nvSpPr>
        <p:spPr>
          <a:xfrm>
            <a:off x="205740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Arrow Connector 6">
            <a:extLst>
              <a:ext uri="{FF2B5EF4-FFF2-40B4-BE49-F238E27FC236}">
                <a16:creationId xmlns:a16="http://schemas.microsoft.com/office/drawing/2014/main" id="{B11877D8-CED7-450E-B2A3-9123E6F99C3B}"/>
              </a:ext>
            </a:extLst>
          </p:cNvPr>
          <p:cNvCxnSpPr>
            <a:cxnSpLocks/>
          </p:cNvCxnSpPr>
          <p:nvPr/>
        </p:nvCxnSpPr>
        <p:spPr>
          <a:xfrm>
            <a:off x="5886450" y="10287000"/>
            <a:ext cx="4071936" cy="705723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6305BB0-D577-4789-9FB7-01BBDC58378B}"/>
              </a:ext>
            </a:extLst>
          </p:cNvPr>
          <p:cNvCxnSpPr>
            <a:cxnSpLocks/>
          </p:cNvCxnSpPr>
          <p:nvPr/>
        </p:nvCxnSpPr>
        <p:spPr>
          <a:xfrm flipH="1">
            <a:off x="15294768" y="10439400"/>
            <a:ext cx="194074" cy="5568849"/>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D4FEFDE-010E-4B4B-A554-11C4B38439D5}"/>
              </a:ext>
            </a:extLst>
          </p:cNvPr>
          <p:cNvCxnSpPr>
            <a:cxnSpLocks/>
          </p:cNvCxnSpPr>
          <p:nvPr/>
        </p:nvCxnSpPr>
        <p:spPr>
          <a:xfrm flipH="1">
            <a:off x="20316827" y="10439400"/>
            <a:ext cx="3752848" cy="7260133"/>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DAD2B9B-9C2C-45E9-952D-2A9ECC352CED}"/>
              </a:ext>
            </a:extLst>
          </p:cNvPr>
          <p:cNvCxnSpPr>
            <a:cxnSpLocks/>
          </p:cNvCxnSpPr>
          <p:nvPr/>
        </p:nvCxnSpPr>
        <p:spPr>
          <a:xfrm flipV="1">
            <a:off x="5534025" y="26076572"/>
            <a:ext cx="3324225"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C7608E0-7D3A-476B-ADFC-CFF43B9DCD5B}"/>
              </a:ext>
            </a:extLst>
          </p:cNvPr>
          <p:cNvCxnSpPr>
            <a:cxnSpLocks/>
          </p:cNvCxnSpPr>
          <p:nvPr/>
        </p:nvCxnSpPr>
        <p:spPr>
          <a:xfrm flipV="1">
            <a:off x="15713273" y="26342229"/>
            <a:ext cx="0"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F6A3576-EAB8-4CE3-AD00-4CCD41508AC9}"/>
              </a:ext>
            </a:extLst>
          </p:cNvPr>
          <p:cNvCxnSpPr>
            <a:cxnSpLocks/>
          </p:cNvCxnSpPr>
          <p:nvPr/>
        </p:nvCxnSpPr>
        <p:spPr>
          <a:xfrm flipH="1" flipV="1">
            <a:off x="21265189" y="26076572"/>
            <a:ext cx="4509463"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58AC39E7-ADF6-4B29-B75D-ADE3A9E8DF47}"/>
              </a:ext>
            </a:extLst>
          </p:cNvPr>
          <p:cNvSpPr/>
          <p:nvPr/>
        </p:nvSpPr>
        <p:spPr>
          <a:xfrm>
            <a:off x="1066800" y="2758440"/>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1</a:t>
            </a:r>
            <a:endParaRPr lang="en-IE" dirty="0"/>
          </a:p>
        </p:txBody>
      </p:sp>
      <p:sp>
        <p:nvSpPr>
          <p:cNvPr id="49" name="Oval 48">
            <a:extLst>
              <a:ext uri="{FF2B5EF4-FFF2-40B4-BE49-F238E27FC236}">
                <a16:creationId xmlns:a16="http://schemas.microsoft.com/office/drawing/2014/main" id="{83ADF2CB-C9E8-4347-8567-6999EAFECD0F}"/>
              </a:ext>
            </a:extLst>
          </p:cNvPr>
          <p:cNvSpPr/>
          <p:nvPr/>
        </p:nvSpPr>
        <p:spPr>
          <a:xfrm>
            <a:off x="10928838" y="2758440"/>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2</a:t>
            </a:r>
            <a:endParaRPr lang="en-IE" dirty="0"/>
          </a:p>
        </p:txBody>
      </p:sp>
      <p:sp>
        <p:nvSpPr>
          <p:cNvPr id="50" name="Oval 49">
            <a:extLst>
              <a:ext uri="{FF2B5EF4-FFF2-40B4-BE49-F238E27FC236}">
                <a16:creationId xmlns:a16="http://schemas.microsoft.com/office/drawing/2014/main" id="{4035B6C0-ECE5-4499-8203-1776FE63BE47}"/>
              </a:ext>
            </a:extLst>
          </p:cNvPr>
          <p:cNvSpPr/>
          <p:nvPr/>
        </p:nvSpPr>
        <p:spPr>
          <a:xfrm>
            <a:off x="20783551" y="2812574"/>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3</a:t>
            </a:r>
            <a:endParaRPr lang="en-IE" dirty="0"/>
          </a:p>
        </p:txBody>
      </p:sp>
      <p:sp>
        <p:nvSpPr>
          <p:cNvPr id="51" name="Oval 50">
            <a:extLst>
              <a:ext uri="{FF2B5EF4-FFF2-40B4-BE49-F238E27FC236}">
                <a16:creationId xmlns:a16="http://schemas.microsoft.com/office/drawing/2014/main" id="{6EE38021-DA46-49D7-B79F-B83FB22BD5EA}"/>
              </a:ext>
            </a:extLst>
          </p:cNvPr>
          <p:cNvSpPr/>
          <p:nvPr/>
        </p:nvSpPr>
        <p:spPr>
          <a:xfrm>
            <a:off x="1066800" y="33048078"/>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4</a:t>
            </a:r>
            <a:endParaRPr lang="en-IE" dirty="0"/>
          </a:p>
        </p:txBody>
      </p:sp>
      <p:sp>
        <p:nvSpPr>
          <p:cNvPr id="52" name="Oval 51">
            <a:extLst>
              <a:ext uri="{FF2B5EF4-FFF2-40B4-BE49-F238E27FC236}">
                <a16:creationId xmlns:a16="http://schemas.microsoft.com/office/drawing/2014/main" id="{8B8BDBED-9B5A-4C14-B272-571F939FEAFE}"/>
              </a:ext>
            </a:extLst>
          </p:cNvPr>
          <p:cNvSpPr/>
          <p:nvPr/>
        </p:nvSpPr>
        <p:spPr>
          <a:xfrm>
            <a:off x="10928838" y="33048078"/>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5</a:t>
            </a:r>
            <a:endParaRPr lang="en-IE" dirty="0"/>
          </a:p>
        </p:txBody>
      </p:sp>
      <p:sp>
        <p:nvSpPr>
          <p:cNvPr id="53" name="Oval 52">
            <a:extLst>
              <a:ext uri="{FF2B5EF4-FFF2-40B4-BE49-F238E27FC236}">
                <a16:creationId xmlns:a16="http://schemas.microsoft.com/office/drawing/2014/main" id="{860EE10F-60DA-4F23-A9F6-D175A385BAFD}"/>
              </a:ext>
            </a:extLst>
          </p:cNvPr>
          <p:cNvSpPr/>
          <p:nvPr/>
        </p:nvSpPr>
        <p:spPr>
          <a:xfrm>
            <a:off x="20798937" y="33184269"/>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6</a:t>
            </a:r>
            <a:endParaRPr lang="en-IE" dirty="0"/>
          </a:p>
        </p:txBody>
      </p:sp>
      <p:pic>
        <p:nvPicPr>
          <p:cNvPr id="2070" name="Picture 22">
            <a:extLst>
              <a:ext uri="{FF2B5EF4-FFF2-40B4-BE49-F238E27FC236}">
                <a16:creationId xmlns:a16="http://schemas.microsoft.com/office/drawing/2014/main" id="{6BFC5FCE-1778-45E2-B0A1-7EB27E9C2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348004"/>
            <a:ext cx="30289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531E075C-9D20-41E5-9E04-8D7707028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8369" y="3211830"/>
            <a:ext cx="2519587"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Blynk - IoT for Arduino, ESP8266/32, Raspberry Pi – Apper på Google Play">
            <a:extLst>
              <a:ext uri="{FF2B5EF4-FFF2-40B4-BE49-F238E27FC236}">
                <a16:creationId xmlns:a16="http://schemas.microsoft.com/office/drawing/2014/main" id="{98035238-2038-4418-838E-7C45A94CE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3954" y="3211830"/>
            <a:ext cx="2493206" cy="249320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Blynk application Android. For light sensor response, as for Light... |  Download Scientific Diagram">
            <a:extLst>
              <a:ext uri="{FF2B5EF4-FFF2-40B4-BE49-F238E27FC236}">
                <a16:creationId xmlns:a16="http://schemas.microsoft.com/office/drawing/2014/main" id="{96E388AC-3947-4ECE-A212-C4C515261C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88393" y="7225834"/>
            <a:ext cx="30194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056">
            <a:extLst>
              <a:ext uri="{FF2B5EF4-FFF2-40B4-BE49-F238E27FC236}">
                <a16:creationId xmlns:a16="http://schemas.microsoft.com/office/drawing/2014/main" id="{35CF45E7-43AB-41A1-AB7D-2663BBCC498B}"/>
              </a:ext>
            </a:extLst>
          </p:cNvPr>
          <p:cNvPicPr>
            <a:picLocks noChangeAspect="1"/>
          </p:cNvPicPr>
          <p:nvPr/>
        </p:nvPicPr>
        <p:blipFill>
          <a:blip r:embed="rId7"/>
          <a:stretch>
            <a:fillRect/>
          </a:stretch>
        </p:blipFill>
        <p:spPr>
          <a:xfrm>
            <a:off x="1820506" y="37043587"/>
            <a:ext cx="809625" cy="2590800"/>
          </a:xfrm>
          <a:prstGeom prst="rect">
            <a:avLst/>
          </a:prstGeom>
        </p:spPr>
      </p:pic>
      <p:pic>
        <p:nvPicPr>
          <p:cNvPr id="2080" name="Picture 32" descr="KY-015 Temperature and Humidity Sensor Module - ArduinoModulesInfo">
            <a:extLst>
              <a:ext uri="{FF2B5EF4-FFF2-40B4-BE49-F238E27FC236}">
                <a16:creationId xmlns:a16="http://schemas.microsoft.com/office/drawing/2014/main" id="{F8326480-089A-4880-BB76-2685319AC7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3407" y="37428785"/>
            <a:ext cx="132397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What happens if I don't use a relay for 5V pump - Arduino Stack Exchange">
            <a:extLst>
              <a:ext uri="{FF2B5EF4-FFF2-40B4-BE49-F238E27FC236}">
                <a16:creationId xmlns:a16="http://schemas.microsoft.com/office/drawing/2014/main" id="{731BE64E-CB41-45A7-9CC4-012069D0BF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4897" y="36656604"/>
            <a:ext cx="5327889" cy="3058181"/>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Component HC-SR04 for Fritzing | Notes on robotics, operating systems and  programming">
            <a:extLst>
              <a:ext uri="{FF2B5EF4-FFF2-40B4-BE49-F238E27FC236}">
                <a16:creationId xmlns:a16="http://schemas.microsoft.com/office/drawing/2014/main" id="{F253A745-2E58-46C9-A70C-D03603F983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6532" y="37881787"/>
            <a:ext cx="2857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Raspberry Pi Arduino Serial Communication - Everything You Need To Know -  The Robotics Back-End">
            <a:extLst>
              <a:ext uri="{FF2B5EF4-FFF2-40B4-BE49-F238E27FC236}">
                <a16:creationId xmlns:a16="http://schemas.microsoft.com/office/drawing/2014/main" id="{36F1819F-441A-4F15-9D0D-F4F3E2697B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65189" y="36487670"/>
            <a:ext cx="6661977" cy="33960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FB4DD63B-1562-4F23-8AD2-784B1128EA0C}"/>
              </a:ext>
            </a:extLst>
          </p:cNvPr>
          <p:cNvSpPr txBox="1"/>
          <p:nvPr/>
        </p:nvSpPr>
        <p:spPr>
          <a:xfrm>
            <a:off x="5200802" y="3939957"/>
            <a:ext cx="4526280" cy="3970318"/>
          </a:xfrm>
          <a:prstGeom prst="rect">
            <a:avLst/>
          </a:prstGeom>
          <a:noFill/>
        </p:spPr>
        <p:txBody>
          <a:bodyPr wrap="square" rtlCol="0">
            <a:spAutoFit/>
          </a:bodyPr>
          <a:lstStyle/>
          <a:p>
            <a:r>
              <a:rPr lang="en-IE" dirty="0"/>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a:t>
            </a:r>
          </a:p>
          <a:p>
            <a:r>
              <a:rPr lang="en-IE" dirty="0"/>
              <a:t>The whole idea of this project was to see what we could connect and read and write from the internet.</a:t>
            </a:r>
          </a:p>
        </p:txBody>
      </p:sp>
      <p:pic>
        <p:nvPicPr>
          <p:cNvPr id="2088" name="Picture 40" descr="GPIO pins">
            <a:extLst>
              <a:ext uri="{FF2B5EF4-FFF2-40B4-BE49-F238E27FC236}">
                <a16:creationId xmlns:a16="http://schemas.microsoft.com/office/drawing/2014/main" id="{02E9411C-A2E1-40F2-95C2-7599E3A810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7382" y="6225597"/>
            <a:ext cx="5182424" cy="2975374"/>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Box 2060">
            <a:extLst>
              <a:ext uri="{FF2B5EF4-FFF2-40B4-BE49-F238E27FC236}">
                <a16:creationId xmlns:a16="http://schemas.microsoft.com/office/drawing/2014/main" id="{9B5F497D-679F-42FA-9935-5839D77C71DB}"/>
              </a:ext>
            </a:extLst>
          </p:cNvPr>
          <p:cNvSpPr txBox="1"/>
          <p:nvPr/>
        </p:nvSpPr>
        <p:spPr>
          <a:xfrm>
            <a:off x="1430215" y="6171764"/>
            <a:ext cx="3370385" cy="3139321"/>
          </a:xfrm>
          <a:prstGeom prst="rect">
            <a:avLst/>
          </a:prstGeom>
          <a:noFill/>
        </p:spPr>
        <p:txBody>
          <a:bodyPr wrap="square" rtlCol="0">
            <a:spAutoFit/>
          </a:bodyPr>
          <a:lstStyle/>
          <a:p>
            <a:r>
              <a:rPr lang="en-IE" dirty="0"/>
              <a:t>A powerful feature of the Raspberry Pi is the row of GPIO (general-purpose input/output) pins along the top edge of the board. A 40-pin GPIO header is found on all current Raspberry Pi boards (unpopulated on Pi Zero and Pi Zero W). Prior to the Pi 1 Model B+ (2014), boards comprised a shorter 26-pin header.</a:t>
            </a:r>
          </a:p>
        </p:txBody>
      </p:sp>
      <p:sp>
        <p:nvSpPr>
          <p:cNvPr id="70" name="TextBox 69">
            <a:extLst>
              <a:ext uri="{FF2B5EF4-FFF2-40B4-BE49-F238E27FC236}">
                <a16:creationId xmlns:a16="http://schemas.microsoft.com/office/drawing/2014/main" id="{7560F8D1-A315-4AD8-BFAB-BF1738BD003C}"/>
              </a:ext>
            </a:extLst>
          </p:cNvPr>
          <p:cNvSpPr txBox="1"/>
          <p:nvPr/>
        </p:nvSpPr>
        <p:spPr>
          <a:xfrm>
            <a:off x="5418932" y="3261360"/>
            <a:ext cx="4526280" cy="830997"/>
          </a:xfrm>
          <a:prstGeom prst="rect">
            <a:avLst/>
          </a:prstGeom>
          <a:noFill/>
        </p:spPr>
        <p:txBody>
          <a:bodyPr wrap="square" rtlCol="0">
            <a:spAutoFit/>
          </a:bodyPr>
          <a:lstStyle/>
          <a:p>
            <a:r>
              <a:rPr lang="en-IE" sz="4800" dirty="0"/>
              <a:t>RASPBERRY PI</a:t>
            </a:r>
            <a:endParaRPr lang="en-IE" dirty="0"/>
          </a:p>
        </p:txBody>
      </p:sp>
      <p:pic>
        <p:nvPicPr>
          <p:cNvPr id="2090" name="Picture 42" descr="which pins should i take for i2c on arduino uno - Stack Overflow">
            <a:extLst>
              <a:ext uri="{FF2B5EF4-FFF2-40B4-BE49-F238E27FC236}">
                <a16:creationId xmlns:a16="http://schemas.microsoft.com/office/drawing/2014/main" id="{0700B59D-777D-4B83-BF93-A3897DFEDE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42297" y="6017394"/>
            <a:ext cx="4019149" cy="2707047"/>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B52593D1-A1A6-44BA-B7B4-83228F1FB5E7}"/>
              </a:ext>
            </a:extLst>
          </p:cNvPr>
          <p:cNvSpPr txBox="1"/>
          <p:nvPr/>
        </p:nvSpPr>
        <p:spPr>
          <a:xfrm>
            <a:off x="11062422" y="4284280"/>
            <a:ext cx="4279053" cy="5078313"/>
          </a:xfrm>
          <a:prstGeom prst="rect">
            <a:avLst/>
          </a:prstGeom>
          <a:noFill/>
        </p:spPr>
        <p:txBody>
          <a:bodyPr wrap="square" rtlCol="0">
            <a:spAutoFit/>
          </a:bodyPr>
          <a:lstStyle/>
          <a:p>
            <a:r>
              <a:rPr lang="en-IE" dirty="0"/>
              <a:t>Arduino is an open-source hardware and software company, project and user community that designs and manufactures single-board microcontrollers and microcontroller kits for building digital devices. </a:t>
            </a:r>
          </a:p>
          <a:p>
            <a:r>
              <a:rPr lang="en-IE" dirty="0"/>
              <a:t>Applications include: </a:t>
            </a:r>
          </a:p>
          <a:p>
            <a:r>
              <a:rPr lang="en-IE" dirty="0"/>
              <a:t>Data loggers for scientific research.</a:t>
            </a:r>
          </a:p>
          <a:p>
            <a:r>
              <a:rPr lang="en-IE" dirty="0" err="1"/>
              <a:t>OBDuino</a:t>
            </a:r>
            <a:r>
              <a:rPr lang="en-IE" dirty="0"/>
              <a:t>, a trip computer that uses the on-board diagnostics interface found in most modern cars.</a:t>
            </a:r>
          </a:p>
          <a:p>
            <a:r>
              <a:rPr lang="en-IE" dirty="0" err="1"/>
              <a:t>OpenEVSE</a:t>
            </a:r>
            <a:r>
              <a:rPr lang="en-IE" dirty="0"/>
              <a:t> an open-source electric vehicle charger.</a:t>
            </a:r>
          </a:p>
          <a:p>
            <a:r>
              <a:rPr lang="en-IE" dirty="0"/>
              <a:t>XOD, a visual programming language for Arduino.</a:t>
            </a:r>
          </a:p>
          <a:p>
            <a:r>
              <a:rPr lang="en-IE" dirty="0"/>
              <a:t>in this project I use the Arduino to read and write to digital pins and read analogue sensors. </a:t>
            </a:r>
          </a:p>
        </p:txBody>
      </p:sp>
      <p:sp>
        <p:nvSpPr>
          <p:cNvPr id="80" name="TextBox 79">
            <a:extLst>
              <a:ext uri="{FF2B5EF4-FFF2-40B4-BE49-F238E27FC236}">
                <a16:creationId xmlns:a16="http://schemas.microsoft.com/office/drawing/2014/main" id="{A632EEC7-4202-47BB-8510-5654ADCA5D9B}"/>
              </a:ext>
            </a:extLst>
          </p:cNvPr>
          <p:cNvSpPr txBox="1"/>
          <p:nvPr/>
        </p:nvSpPr>
        <p:spPr>
          <a:xfrm>
            <a:off x="20943766" y="4561979"/>
            <a:ext cx="4279053" cy="2031325"/>
          </a:xfrm>
          <a:prstGeom prst="rect">
            <a:avLst/>
          </a:prstGeom>
          <a:noFill/>
        </p:spPr>
        <p:txBody>
          <a:bodyPr wrap="square" rtlCol="0">
            <a:spAutoFit/>
          </a:bodyPr>
          <a:lstStyle/>
          <a:p>
            <a:r>
              <a:rPr lang="en-IE" dirty="0"/>
              <a:t>Blynk is a hardware-agnostic IoT platform with white-label mobile apps, private clouds, device management, data analytics, and machine learning.</a:t>
            </a:r>
          </a:p>
          <a:p>
            <a:r>
              <a:rPr lang="en-IE" dirty="0"/>
              <a:t>I use Blynk in this project to display analogue readings and control digital outputs just like switches. </a:t>
            </a:r>
          </a:p>
        </p:txBody>
      </p:sp>
      <p:pic>
        <p:nvPicPr>
          <p:cNvPr id="2092" name="Picture 44" descr="IoT Sensors Thrive In Healthcare Markets | FierceElectronics">
            <a:extLst>
              <a:ext uri="{FF2B5EF4-FFF2-40B4-BE49-F238E27FC236}">
                <a16:creationId xmlns:a16="http://schemas.microsoft.com/office/drawing/2014/main" id="{BB252394-5519-4186-8A77-8BFE8EC600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0215" y="35091492"/>
            <a:ext cx="2655719" cy="168643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135A6F51-FCB4-4FBB-90B9-CD7E150693E1}"/>
              </a:ext>
            </a:extLst>
          </p:cNvPr>
          <p:cNvSpPr txBox="1"/>
          <p:nvPr/>
        </p:nvSpPr>
        <p:spPr>
          <a:xfrm>
            <a:off x="3432694" y="33643551"/>
            <a:ext cx="4526280" cy="830997"/>
          </a:xfrm>
          <a:prstGeom prst="rect">
            <a:avLst/>
          </a:prstGeom>
          <a:noFill/>
        </p:spPr>
        <p:txBody>
          <a:bodyPr wrap="square" rtlCol="0">
            <a:spAutoFit/>
          </a:bodyPr>
          <a:lstStyle/>
          <a:p>
            <a:pPr algn="ctr"/>
            <a:r>
              <a:rPr lang="en-IE" sz="4800" dirty="0"/>
              <a:t>SENSORS</a:t>
            </a:r>
            <a:endParaRPr lang="en-IE" dirty="0"/>
          </a:p>
        </p:txBody>
      </p:sp>
      <p:sp>
        <p:nvSpPr>
          <p:cNvPr id="83" name="TextBox 82">
            <a:extLst>
              <a:ext uri="{FF2B5EF4-FFF2-40B4-BE49-F238E27FC236}">
                <a16:creationId xmlns:a16="http://schemas.microsoft.com/office/drawing/2014/main" id="{A6365955-BAEE-4188-9AF0-D725AC16D355}"/>
              </a:ext>
            </a:extLst>
          </p:cNvPr>
          <p:cNvSpPr txBox="1"/>
          <p:nvPr/>
        </p:nvSpPr>
        <p:spPr>
          <a:xfrm>
            <a:off x="20943765" y="7850068"/>
            <a:ext cx="4279053" cy="923330"/>
          </a:xfrm>
          <a:prstGeom prst="rect">
            <a:avLst/>
          </a:prstGeom>
          <a:noFill/>
        </p:spPr>
        <p:txBody>
          <a:bodyPr wrap="square" rtlCol="0">
            <a:spAutoFit/>
          </a:bodyPr>
          <a:lstStyle/>
          <a:p>
            <a:r>
              <a:rPr lang="en-IE" dirty="0"/>
              <a:t>Blynk allows users to create custom interfaces in their mobile phone to control objects connected through the internet. </a:t>
            </a:r>
          </a:p>
        </p:txBody>
      </p:sp>
      <p:sp>
        <p:nvSpPr>
          <p:cNvPr id="84" name="TextBox 83">
            <a:extLst>
              <a:ext uri="{FF2B5EF4-FFF2-40B4-BE49-F238E27FC236}">
                <a16:creationId xmlns:a16="http://schemas.microsoft.com/office/drawing/2014/main" id="{5A4C6FB4-C550-47A6-A68A-02FAC8361656}"/>
              </a:ext>
            </a:extLst>
          </p:cNvPr>
          <p:cNvSpPr txBox="1"/>
          <p:nvPr/>
        </p:nvSpPr>
        <p:spPr>
          <a:xfrm>
            <a:off x="4447382" y="34908340"/>
            <a:ext cx="4279053" cy="2031325"/>
          </a:xfrm>
          <a:prstGeom prst="rect">
            <a:avLst/>
          </a:prstGeom>
          <a:noFill/>
        </p:spPr>
        <p:txBody>
          <a:bodyPr wrap="square" rtlCol="0">
            <a:spAutoFit/>
          </a:bodyPr>
          <a:lstStyle/>
          <a:p>
            <a:r>
              <a:rPr lang="en-IE" dirty="0"/>
              <a:t>For this project I have researched many sensors including carbon dioxide, oxygen, temperature and humidity. </a:t>
            </a:r>
          </a:p>
          <a:p>
            <a:endParaRPr lang="en-IE" dirty="0"/>
          </a:p>
          <a:p>
            <a:r>
              <a:rPr lang="en-IE" dirty="0"/>
              <a:t>Sensors are the core to this application functioning correctly and they will be measuring different parameters. </a:t>
            </a:r>
          </a:p>
        </p:txBody>
      </p:sp>
      <p:sp>
        <p:nvSpPr>
          <p:cNvPr id="85" name="TextBox 84">
            <a:extLst>
              <a:ext uri="{FF2B5EF4-FFF2-40B4-BE49-F238E27FC236}">
                <a16:creationId xmlns:a16="http://schemas.microsoft.com/office/drawing/2014/main" id="{968F7EBE-136A-47B7-9E96-10140B4E9281}"/>
              </a:ext>
            </a:extLst>
          </p:cNvPr>
          <p:cNvSpPr txBox="1"/>
          <p:nvPr/>
        </p:nvSpPr>
        <p:spPr>
          <a:xfrm>
            <a:off x="12107017" y="33663912"/>
            <a:ext cx="6954706" cy="830997"/>
          </a:xfrm>
          <a:prstGeom prst="rect">
            <a:avLst/>
          </a:prstGeom>
          <a:noFill/>
        </p:spPr>
        <p:txBody>
          <a:bodyPr wrap="square" rtlCol="0">
            <a:spAutoFit/>
          </a:bodyPr>
          <a:lstStyle/>
          <a:p>
            <a:pPr algn="ctr"/>
            <a:r>
              <a:rPr lang="en-IE" sz="4800" dirty="0"/>
              <a:t>RAPID DEVELOPMENT</a:t>
            </a:r>
            <a:endParaRPr lang="en-IE" dirty="0"/>
          </a:p>
        </p:txBody>
      </p:sp>
      <p:sp>
        <p:nvSpPr>
          <p:cNvPr id="86" name="TextBox 85">
            <a:extLst>
              <a:ext uri="{FF2B5EF4-FFF2-40B4-BE49-F238E27FC236}">
                <a16:creationId xmlns:a16="http://schemas.microsoft.com/office/drawing/2014/main" id="{DFFE6353-A773-4EB2-93BE-0D2CC83CCCC5}"/>
              </a:ext>
            </a:extLst>
          </p:cNvPr>
          <p:cNvSpPr txBox="1"/>
          <p:nvPr/>
        </p:nvSpPr>
        <p:spPr>
          <a:xfrm>
            <a:off x="13201948" y="34474548"/>
            <a:ext cx="4279053" cy="1477328"/>
          </a:xfrm>
          <a:prstGeom prst="rect">
            <a:avLst/>
          </a:prstGeom>
          <a:noFill/>
        </p:spPr>
        <p:txBody>
          <a:bodyPr wrap="square" rtlCol="0">
            <a:spAutoFit/>
          </a:bodyPr>
          <a:lstStyle/>
          <a:p>
            <a:r>
              <a:rPr lang="en-IE" dirty="0"/>
              <a:t>IN ORDER TO MAKE THIS PROJECT A SUCCESS I IMPLIMENTED A RAPID DEVELOPMENT  TECHNIQUIE WHERE I HAD TO  PROTOTYPE, TEST, THEN REFINE USING TEST CIRCUITS, </a:t>
            </a:r>
          </a:p>
        </p:txBody>
      </p:sp>
      <p:sp>
        <p:nvSpPr>
          <p:cNvPr id="87" name="TextBox 86">
            <a:extLst>
              <a:ext uri="{FF2B5EF4-FFF2-40B4-BE49-F238E27FC236}">
                <a16:creationId xmlns:a16="http://schemas.microsoft.com/office/drawing/2014/main" id="{FBE664EF-8ED1-470F-84C7-2F2D24CB7D9E}"/>
              </a:ext>
            </a:extLst>
          </p:cNvPr>
          <p:cNvSpPr txBox="1"/>
          <p:nvPr/>
        </p:nvSpPr>
        <p:spPr>
          <a:xfrm>
            <a:off x="22149785" y="33641597"/>
            <a:ext cx="6954706" cy="830997"/>
          </a:xfrm>
          <a:prstGeom prst="rect">
            <a:avLst/>
          </a:prstGeom>
          <a:noFill/>
        </p:spPr>
        <p:txBody>
          <a:bodyPr wrap="square" rtlCol="0">
            <a:spAutoFit/>
          </a:bodyPr>
          <a:lstStyle/>
          <a:p>
            <a:pPr algn="ctr"/>
            <a:r>
              <a:rPr lang="en-IE" sz="4800" dirty="0"/>
              <a:t>OVERALL PROJECT GOAL </a:t>
            </a:r>
            <a:endParaRPr lang="en-IE" dirty="0"/>
          </a:p>
        </p:txBody>
      </p:sp>
      <p:sp>
        <p:nvSpPr>
          <p:cNvPr id="92" name="TextBox 91">
            <a:extLst>
              <a:ext uri="{FF2B5EF4-FFF2-40B4-BE49-F238E27FC236}">
                <a16:creationId xmlns:a16="http://schemas.microsoft.com/office/drawing/2014/main" id="{9CA88756-9976-4DDF-B1D4-1A23A63A6328}"/>
              </a:ext>
            </a:extLst>
          </p:cNvPr>
          <p:cNvSpPr txBox="1"/>
          <p:nvPr/>
        </p:nvSpPr>
        <p:spPr>
          <a:xfrm>
            <a:off x="22136398" y="34367308"/>
            <a:ext cx="4279053" cy="1477328"/>
          </a:xfrm>
          <a:prstGeom prst="rect">
            <a:avLst/>
          </a:prstGeom>
          <a:noFill/>
        </p:spPr>
        <p:txBody>
          <a:bodyPr wrap="square" rtlCol="0">
            <a:spAutoFit/>
          </a:bodyPr>
          <a:lstStyle/>
          <a:p>
            <a:r>
              <a:rPr lang="en-IE" dirty="0"/>
              <a:t>Overall the whole idea of this project is to demonstrate the capabilities of the IOT platform not only using the Raspberry Pi but also the Arduino to communicate over the World Wide Web. </a:t>
            </a:r>
          </a:p>
        </p:txBody>
      </p:sp>
    </p:spTree>
    <p:extLst>
      <p:ext uri="{BB962C8B-B14F-4D97-AF65-F5344CB8AC3E}">
        <p14:creationId xmlns:p14="http://schemas.microsoft.com/office/powerpoint/2010/main" val="3816605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TotalTime>
  <Words>431</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TJ</dc:creator>
  <cp:lastModifiedBy>TJ</cp:lastModifiedBy>
  <cp:revision>10</cp:revision>
  <dcterms:created xsi:type="dcterms:W3CDTF">2021-01-03T20:13:32Z</dcterms:created>
  <dcterms:modified xsi:type="dcterms:W3CDTF">2021-01-03T22:11:31Z</dcterms:modified>
</cp:coreProperties>
</file>