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2" r:id="rId3"/>
  </p:sldMasterIdLst>
  <p:notesMasterIdLst>
    <p:notesMasterId r:id="rId5"/>
  </p:notesMasterIdLst>
  <p:handoutMasterIdLst>
    <p:handoutMasterId r:id="rId20"/>
  </p:handoutMasterIdLst>
  <p:sldIdLst>
    <p:sldId id="485" r:id="rId4"/>
    <p:sldId id="472" r:id="rId6"/>
    <p:sldId id="275" r:id="rId7"/>
    <p:sldId id="424" r:id="rId8"/>
    <p:sldId id="506" r:id="rId9"/>
    <p:sldId id="508" r:id="rId10"/>
    <p:sldId id="504" r:id="rId11"/>
    <p:sldId id="390" r:id="rId12"/>
    <p:sldId id="405" r:id="rId13"/>
    <p:sldId id="387" r:id="rId14"/>
    <p:sldId id="429" r:id="rId15"/>
    <p:sldId id="397" r:id="rId16"/>
    <p:sldId id="395" r:id="rId17"/>
    <p:sldId id="273" r:id="rId18"/>
    <p:sldId id="469" r:id="rId19"/>
  </p:sldIdLst>
  <p:sldSz cx="9144000" cy="5143500" type="screen16x9"/>
  <p:notesSz cx="6858000" cy="9144000"/>
  <p:custDataLst>
    <p:tags r:id="rId24"/>
  </p:custDataLst>
  <p:defaultTextStyle>
    <a:defPPr>
      <a:defRPr lang="zh-CN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6" userDrawn="1">
          <p15:clr>
            <a:srgbClr val="A4A3A4"/>
          </p15:clr>
        </p15:guide>
        <p15:guide id="2" pos="3698" userDrawn="1">
          <p15:clr>
            <a:srgbClr val="A4A3A4"/>
          </p15:clr>
        </p15:guide>
        <p15:guide id="3" orient="horz" pos="1620" userDrawn="1">
          <p15:clr>
            <a:srgbClr val="A4A3A4"/>
          </p15:clr>
        </p15:guide>
        <p15:guide id="4" orient="horz" pos="627" userDrawn="1">
          <p15:clr>
            <a:srgbClr val="A4A3A4"/>
          </p15:clr>
        </p15:guide>
        <p15:guide id="5" orient="horz" pos="2872" userDrawn="1">
          <p15:clr>
            <a:srgbClr val="A4A3A4"/>
          </p15:clr>
        </p15:guide>
        <p15:guide id="6" pos="2880" userDrawn="1">
          <p15:clr>
            <a:srgbClr val="A4A3A4"/>
          </p15:clr>
        </p15:guide>
        <p15:guide id="7" pos="340" userDrawn="1">
          <p15:clr>
            <a:srgbClr val="A4A3A4"/>
          </p15:clr>
        </p15:guide>
        <p15:guide id="8" pos="53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95494" autoAdjust="0"/>
  </p:normalViewPr>
  <p:slideViewPr>
    <p:cSldViewPr snapToGrid="0" snapToObjects="1" showGuides="1">
      <p:cViewPr varScale="1">
        <p:scale>
          <a:sx n="142" d="100"/>
          <a:sy n="142" d="100"/>
        </p:scale>
        <p:origin x="810" y="120"/>
      </p:cViewPr>
      <p:guideLst>
        <p:guide orient="horz" pos="2066"/>
        <p:guide pos="3698"/>
        <p:guide orient="horz" pos="1620"/>
        <p:guide orient="horz" pos="627"/>
        <p:guide orient="horz" pos="2872"/>
        <p:guide pos="2880"/>
        <p:guide pos="340"/>
        <p:guide pos="53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" d="100"/>
          <a:sy n="1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gs" Target="tags/tag35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18F8A-74B5-9148-A891-627592061A3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768D9-5829-CA4C-800C-5932EF9830F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D6ACD6-F780-4A47-B5D9-D292A4BD6F8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0965" indent="0">
              <a:buNone/>
              <a:defRPr sz="750"/>
            </a:lvl5pPr>
            <a:lvl6pPr marL="1713865" indent="0">
              <a:buNone/>
              <a:defRPr sz="750"/>
            </a:lvl6pPr>
            <a:lvl7pPr marL="2056765" indent="0">
              <a:buNone/>
              <a:defRPr sz="750"/>
            </a:lvl7pPr>
            <a:lvl8pPr marL="2399665" indent="0">
              <a:buNone/>
              <a:defRPr sz="750"/>
            </a:lvl8pPr>
            <a:lvl9pPr marL="2742565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0965" indent="0">
              <a:buNone/>
              <a:defRPr sz="1500"/>
            </a:lvl5pPr>
            <a:lvl6pPr marL="1713865" indent="0">
              <a:buNone/>
              <a:defRPr sz="1500"/>
            </a:lvl6pPr>
            <a:lvl7pPr marL="2056765" indent="0">
              <a:buNone/>
              <a:defRPr sz="1500"/>
            </a:lvl7pPr>
            <a:lvl8pPr marL="2399665" indent="0">
              <a:buNone/>
              <a:defRPr sz="1500"/>
            </a:lvl8pPr>
            <a:lvl9pPr marL="2742565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0965" indent="0">
              <a:buNone/>
              <a:defRPr sz="750"/>
            </a:lvl5pPr>
            <a:lvl6pPr marL="1713865" indent="0">
              <a:buNone/>
              <a:defRPr sz="750"/>
            </a:lvl6pPr>
            <a:lvl7pPr marL="2056765" indent="0">
              <a:buNone/>
              <a:defRPr sz="750"/>
            </a:lvl7pPr>
            <a:lvl8pPr marL="2399665" indent="0">
              <a:buNone/>
              <a:defRPr sz="750"/>
            </a:lvl8pPr>
            <a:lvl9pPr marL="2742565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8136860" y="4786900"/>
            <a:ext cx="820283" cy="276999"/>
          </a:xfrm>
          <a:prstGeom prst="rect">
            <a:avLst/>
          </a:prstGeom>
        </p:spPr>
        <p:txBody>
          <a:bodyPr lIns="68580" tIns="34290" rIns="68580" bIns="34290"/>
          <a:lstStyle/>
          <a:p>
            <a:pPr algn="ctr">
              <a:defRPr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2EEF1883-7A0E-4F66-9932-E581691AD397}" type="slidenum"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</a:fld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0965" indent="0" algn="ctr">
              <a:buNone/>
              <a:defRPr sz="1200"/>
            </a:lvl5pPr>
            <a:lvl6pPr marL="1713865" indent="0" algn="ctr">
              <a:buNone/>
              <a:defRPr sz="1200"/>
            </a:lvl6pPr>
            <a:lvl7pPr marL="2056765" indent="0" algn="ctr">
              <a:buNone/>
              <a:defRPr sz="1200"/>
            </a:lvl7pPr>
            <a:lvl8pPr marL="2399665" indent="0" algn="ctr">
              <a:buNone/>
              <a:defRPr sz="1200"/>
            </a:lvl8pPr>
            <a:lvl9pPr marL="2742565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09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38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67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3996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5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0965" indent="0">
              <a:buNone/>
              <a:defRPr sz="1200" b="1"/>
            </a:lvl5pPr>
            <a:lvl6pPr marL="1713865" indent="0">
              <a:buNone/>
              <a:defRPr sz="1200" b="1"/>
            </a:lvl6pPr>
            <a:lvl7pPr marL="2056765" indent="0">
              <a:buNone/>
              <a:defRPr sz="1200" b="1"/>
            </a:lvl7pPr>
            <a:lvl8pPr marL="2399665" indent="0">
              <a:buNone/>
              <a:defRPr sz="1200" b="1"/>
            </a:lvl8pPr>
            <a:lvl9pPr marL="274256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0965" indent="0">
              <a:buNone/>
              <a:defRPr sz="1200" b="1"/>
            </a:lvl5pPr>
            <a:lvl6pPr marL="1713865" indent="0">
              <a:buNone/>
              <a:defRPr sz="1200" b="1"/>
            </a:lvl6pPr>
            <a:lvl7pPr marL="2056765" indent="0">
              <a:buNone/>
              <a:defRPr sz="1200" b="1"/>
            </a:lvl7pPr>
            <a:lvl8pPr marL="2399665" indent="0">
              <a:buNone/>
              <a:defRPr sz="1200" b="1"/>
            </a:lvl8pPr>
            <a:lvl9pPr marL="274256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0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 baseline="0">
          <a:solidFill>
            <a:srgbClr val="071F65"/>
          </a:solidFill>
          <a:effectLst/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67970" indent="-267970" algn="just" defTabSz="685800" rtl="0" eaLnBrk="1" latinLnBrk="0" hangingPunct="1">
        <a:lnSpc>
          <a:spcPct val="110000"/>
        </a:lnSpc>
        <a:spcBef>
          <a:spcPts val="1350"/>
        </a:spcBef>
        <a:spcAft>
          <a:spcPct val="0"/>
        </a:spcAft>
        <a:buClr>
          <a:schemeClr val="accent2">
            <a:lumMod val="75000"/>
          </a:schemeClr>
        </a:buClr>
        <a:buSzPct val="70000"/>
        <a:buFont typeface="Wingdings 2" panose="05020102010507070707" pitchFamily="18" charset="2"/>
        <a:buChar char=""/>
        <a:defRPr sz="1500" kern="1200" baseline="0">
          <a:solidFill>
            <a:srgbClr val="071F65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267970" indent="-267970" algn="just" defTabSz="685800" rtl="0" eaLnBrk="1" latinLnBrk="0" hangingPunct="1">
        <a:lnSpc>
          <a:spcPct val="130000"/>
        </a:lnSpc>
        <a:spcBef>
          <a:spcPct val="0"/>
        </a:spcBef>
        <a:spcAft>
          <a:spcPts val="45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200" kern="1200" baseline="0">
          <a:solidFill>
            <a:srgbClr val="071F65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41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31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21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11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01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096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386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76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66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56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jpeg"/><Relationship Id="rId7" Type="http://schemas.openxmlformats.org/officeDocument/2006/relationships/image" Target="../media/image11.jpeg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0" Type="http://schemas.openxmlformats.org/officeDocument/2006/relationships/notesSlide" Target="../notesSlides/notesSlide10.xml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4" Type="http://schemas.openxmlformats.org/officeDocument/2006/relationships/notesSlide" Target="../notesSlides/notesSlide2.xml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0" Type="http://schemas.openxmlformats.org/officeDocument/2006/relationships/notesSlide" Target="../notesSlides/notesSlide6.xml"/><Relationship Id="rId2" Type="http://schemas.openxmlformats.org/officeDocument/2006/relationships/tags" Target="../tags/tag12.xml"/><Relationship Id="rId19" Type="http://schemas.openxmlformats.org/officeDocument/2006/relationships/slideLayout" Target="../slideLayouts/slideLayout2.xml"/><Relationship Id="rId18" Type="http://schemas.openxmlformats.org/officeDocument/2006/relationships/tags" Target="../tags/tag28.xml"/><Relationship Id="rId17" Type="http://schemas.openxmlformats.org/officeDocument/2006/relationships/tags" Target="../tags/tag27.xml"/><Relationship Id="rId16" Type="http://schemas.openxmlformats.org/officeDocument/2006/relationships/tags" Target="../tags/tag26.xml"/><Relationship Id="rId15" Type="http://schemas.openxmlformats.org/officeDocument/2006/relationships/tags" Target="../tags/tag25.xml"/><Relationship Id="rId14" Type="http://schemas.openxmlformats.org/officeDocument/2006/relationships/tags" Target="../tags/tag24.xml"/><Relationship Id="rId13" Type="http://schemas.openxmlformats.org/officeDocument/2006/relationships/tags" Target="../tags/tag23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5"/>
          <p:cNvSpPr txBox="1"/>
          <p:nvPr/>
        </p:nvSpPr>
        <p:spPr>
          <a:xfrm>
            <a:off x="4136861" y="4019463"/>
            <a:ext cx="1026160" cy="28384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b="1" smtClean="0">
                <a:solidFill>
                  <a:srgbClr val="071F6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导师：</a:t>
            </a:r>
            <a:r>
              <a:rPr lang="zh-CN" altLang="en-US" b="1" smtClean="0">
                <a:solidFill>
                  <a:srgbClr val="071F6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高琳</a:t>
            </a:r>
            <a:endParaRPr lang="zh-CN" altLang="en-US" b="1" smtClean="0">
              <a:solidFill>
                <a:srgbClr val="071F6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529246" y="4034068"/>
            <a:ext cx="1381760" cy="283845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kumimoji="1" lang="zh-CN" altLang="en-US" b="1">
                <a:solidFill>
                  <a:srgbClr val="071F6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答辩人：</a:t>
            </a:r>
            <a:r>
              <a:rPr kumimoji="1" lang="zh-CN" altLang="en-US" b="1">
                <a:solidFill>
                  <a:srgbClr val="071F6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唐建国</a:t>
            </a:r>
            <a:endParaRPr kumimoji="1" lang="zh-CN" altLang="en-US" b="1">
              <a:solidFill>
                <a:srgbClr val="071F6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279921" y="2942587"/>
            <a:ext cx="5839485" cy="4375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2400" b="1" smtClean="0">
                <a:solidFill>
                  <a:schemeClr val="tx1"/>
                </a:solidFill>
                <a:latin typeface="+mj-ea"/>
                <a:ea typeface="+mj-ea"/>
              </a:rPr>
              <a:t>论文开题报告</a:t>
            </a:r>
            <a:endParaRPr lang="zh-CN" altLang="en-US" sz="2400" b="1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2279691" y="2905244"/>
            <a:ext cx="50318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279650" y="3417570"/>
            <a:ext cx="4435475" cy="412115"/>
          </a:xfrm>
          <a:prstGeom prst="rect">
            <a:avLst/>
          </a:prstGeom>
        </p:spPr>
        <p:txBody>
          <a:bodyPr wrap="square" lIns="68580" tIns="34290" rIns="68580" bIns="34290">
            <a:noAutofit/>
          </a:bodyPr>
          <a:lstStyle/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成都信息工程大学20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级区块链工程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班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Freeform 5"/>
          <p:cNvSpPr>
            <a:spLocks noEditPoints="1"/>
          </p:cNvSpPr>
          <p:nvPr/>
        </p:nvSpPr>
        <p:spPr bwMode="auto">
          <a:xfrm>
            <a:off x="0" y="1164127"/>
            <a:ext cx="1790977" cy="2869814"/>
          </a:xfrm>
          <a:custGeom>
            <a:avLst/>
            <a:gdLst>
              <a:gd name="T0" fmla="*/ 0 w 7449"/>
              <a:gd name="T1" fmla="*/ 0 h 11906"/>
              <a:gd name="T2" fmla="*/ 7449 w 7449"/>
              <a:gd name="T3" fmla="*/ 4223 h 11906"/>
              <a:gd name="T4" fmla="*/ 0 w 7449"/>
              <a:gd name="T5" fmla="*/ 4223 h 11906"/>
              <a:gd name="T6" fmla="*/ 0 w 7449"/>
              <a:gd name="T7" fmla="*/ 0 h 11906"/>
              <a:gd name="T8" fmla="*/ 7449 w 7449"/>
              <a:gd name="T9" fmla="*/ 4302 h 11906"/>
              <a:gd name="T10" fmla="*/ 0 w 7449"/>
              <a:gd name="T11" fmla="*/ 8525 h 11906"/>
              <a:gd name="T12" fmla="*/ 0 w 7449"/>
              <a:gd name="T13" fmla="*/ 4302 h 11906"/>
              <a:gd name="T14" fmla="*/ 7449 w 7449"/>
              <a:gd name="T15" fmla="*/ 4302 h 11906"/>
              <a:gd name="T16" fmla="*/ 2857 w 7449"/>
              <a:gd name="T17" fmla="*/ 10038 h 11906"/>
              <a:gd name="T18" fmla="*/ 5 w 7449"/>
              <a:gd name="T19" fmla="*/ 11903 h 11906"/>
              <a:gd name="T20" fmla="*/ 0 w 7449"/>
              <a:gd name="T21" fmla="*/ 11906 h 11906"/>
              <a:gd name="T22" fmla="*/ 0 w 7449"/>
              <a:gd name="T23" fmla="*/ 8789 h 11906"/>
              <a:gd name="T24" fmla="*/ 2857 w 7449"/>
              <a:gd name="T25" fmla="*/ 7136 h 11906"/>
              <a:gd name="T26" fmla="*/ 2857 w 7449"/>
              <a:gd name="T27" fmla="*/ 10038 h 11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449" h="11906">
                <a:moveTo>
                  <a:pt x="0" y="0"/>
                </a:moveTo>
                <a:lnTo>
                  <a:pt x="7449" y="4223"/>
                </a:lnTo>
                <a:lnTo>
                  <a:pt x="0" y="4223"/>
                </a:lnTo>
                <a:lnTo>
                  <a:pt x="0" y="0"/>
                </a:lnTo>
                <a:close/>
                <a:moveTo>
                  <a:pt x="7449" y="4302"/>
                </a:moveTo>
                <a:lnTo>
                  <a:pt x="0" y="8525"/>
                </a:lnTo>
                <a:lnTo>
                  <a:pt x="0" y="4302"/>
                </a:lnTo>
                <a:lnTo>
                  <a:pt x="7449" y="4302"/>
                </a:lnTo>
                <a:close/>
                <a:moveTo>
                  <a:pt x="2857" y="10038"/>
                </a:moveTo>
                <a:cubicBezTo>
                  <a:pt x="2537" y="11326"/>
                  <a:pt x="721" y="11825"/>
                  <a:pt x="5" y="11903"/>
                </a:cubicBezTo>
                <a:lnTo>
                  <a:pt x="0" y="11906"/>
                </a:lnTo>
                <a:lnTo>
                  <a:pt x="0" y="8789"/>
                </a:lnTo>
                <a:lnTo>
                  <a:pt x="2857" y="7136"/>
                </a:lnTo>
                <a:lnTo>
                  <a:pt x="2857" y="10038"/>
                </a:lnTo>
                <a:close/>
              </a:path>
            </a:pathLst>
          </a:custGeom>
          <a:solidFill>
            <a:schemeClr val="accent1"/>
          </a:solidFill>
          <a:ln w="5" cap="flat">
            <a:solidFill>
              <a:srgbClr val="24211D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1722420" y="2203161"/>
            <a:ext cx="137114" cy="1694253"/>
          </a:xfrm>
          <a:custGeom>
            <a:avLst/>
            <a:gdLst>
              <a:gd name="T0" fmla="*/ 246 w 571"/>
              <a:gd name="T1" fmla="*/ 0 h 7028"/>
              <a:gd name="T2" fmla="*/ 246 w 571"/>
              <a:gd name="T3" fmla="*/ 2716 h 7028"/>
              <a:gd name="T4" fmla="*/ 178 w 571"/>
              <a:gd name="T5" fmla="*/ 2816 h 7028"/>
              <a:gd name="T6" fmla="*/ 286 w 571"/>
              <a:gd name="T7" fmla="*/ 2924 h 7028"/>
              <a:gd name="T8" fmla="*/ 394 w 571"/>
              <a:gd name="T9" fmla="*/ 2816 h 7028"/>
              <a:gd name="T10" fmla="*/ 325 w 571"/>
              <a:gd name="T11" fmla="*/ 2716 h 7028"/>
              <a:gd name="T12" fmla="*/ 325 w 571"/>
              <a:gd name="T13" fmla="*/ 0 h 7028"/>
              <a:gd name="T14" fmla="*/ 246 w 571"/>
              <a:gd name="T15" fmla="*/ 0 h 7028"/>
              <a:gd name="T16" fmla="*/ 0 w 571"/>
              <a:gd name="T17" fmla="*/ 3749 h 7028"/>
              <a:gd name="T18" fmla="*/ 571 w 571"/>
              <a:gd name="T19" fmla="*/ 3749 h 7028"/>
              <a:gd name="T20" fmla="*/ 571 w 571"/>
              <a:gd name="T21" fmla="*/ 3790 h 7028"/>
              <a:gd name="T22" fmla="*/ 0 w 571"/>
              <a:gd name="T23" fmla="*/ 3790 h 7028"/>
              <a:gd name="T24" fmla="*/ 0 w 571"/>
              <a:gd name="T25" fmla="*/ 3749 h 7028"/>
              <a:gd name="T26" fmla="*/ 0 w 571"/>
              <a:gd name="T27" fmla="*/ 3323 h 7028"/>
              <a:gd name="T28" fmla="*/ 0 w 571"/>
              <a:gd name="T29" fmla="*/ 3323 h 7028"/>
              <a:gd name="T30" fmla="*/ 0 w 571"/>
              <a:gd name="T31" fmla="*/ 3323 h 7028"/>
              <a:gd name="T32" fmla="*/ 286 w 571"/>
              <a:gd name="T33" fmla="*/ 3037 h 7028"/>
              <a:gd name="T34" fmla="*/ 571 w 571"/>
              <a:gd name="T35" fmla="*/ 3323 h 7028"/>
              <a:gd name="T36" fmla="*/ 571 w 571"/>
              <a:gd name="T37" fmla="*/ 3323 h 7028"/>
              <a:gd name="T38" fmla="*/ 571 w 571"/>
              <a:gd name="T39" fmla="*/ 3323 h 7028"/>
              <a:gd name="T40" fmla="*/ 571 w 571"/>
              <a:gd name="T41" fmla="*/ 3683 h 7028"/>
              <a:gd name="T42" fmla="*/ 0 w 571"/>
              <a:gd name="T43" fmla="*/ 3683 h 7028"/>
              <a:gd name="T44" fmla="*/ 0 w 571"/>
              <a:gd name="T45" fmla="*/ 3323 h 7028"/>
              <a:gd name="T46" fmla="*/ 37 w 571"/>
              <a:gd name="T47" fmla="*/ 3885 h 7028"/>
              <a:gd name="T48" fmla="*/ 0 w 571"/>
              <a:gd name="T49" fmla="*/ 3885 h 7028"/>
              <a:gd name="T50" fmla="*/ 0 w 571"/>
              <a:gd name="T51" fmla="*/ 7028 h 7028"/>
              <a:gd name="T52" fmla="*/ 37 w 571"/>
              <a:gd name="T53" fmla="*/ 7028 h 7028"/>
              <a:gd name="T54" fmla="*/ 37 w 571"/>
              <a:gd name="T55" fmla="*/ 3885 h 7028"/>
              <a:gd name="T56" fmla="*/ 126 w 571"/>
              <a:gd name="T57" fmla="*/ 3885 h 7028"/>
              <a:gd name="T58" fmla="*/ 89 w 571"/>
              <a:gd name="T59" fmla="*/ 3885 h 7028"/>
              <a:gd name="T60" fmla="*/ 89 w 571"/>
              <a:gd name="T61" fmla="*/ 7028 h 7028"/>
              <a:gd name="T62" fmla="*/ 126 w 571"/>
              <a:gd name="T63" fmla="*/ 7028 h 7028"/>
              <a:gd name="T64" fmla="*/ 126 w 571"/>
              <a:gd name="T65" fmla="*/ 3885 h 7028"/>
              <a:gd name="T66" fmla="*/ 215 w 571"/>
              <a:gd name="T67" fmla="*/ 3885 h 7028"/>
              <a:gd name="T68" fmla="*/ 178 w 571"/>
              <a:gd name="T69" fmla="*/ 3885 h 7028"/>
              <a:gd name="T70" fmla="*/ 178 w 571"/>
              <a:gd name="T71" fmla="*/ 7028 h 7028"/>
              <a:gd name="T72" fmla="*/ 215 w 571"/>
              <a:gd name="T73" fmla="*/ 7028 h 7028"/>
              <a:gd name="T74" fmla="*/ 215 w 571"/>
              <a:gd name="T75" fmla="*/ 3885 h 7028"/>
              <a:gd name="T76" fmla="*/ 304 w 571"/>
              <a:gd name="T77" fmla="*/ 3885 h 7028"/>
              <a:gd name="T78" fmla="*/ 267 w 571"/>
              <a:gd name="T79" fmla="*/ 3885 h 7028"/>
              <a:gd name="T80" fmla="*/ 267 w 571"/>
              <a:gd name="T81" fmla="*/ 7028 h 7028"/>
              <a:gd name="T82" fmla="*/ 304 w 571"/>
              <a:gd name="T83" fmla="*/ 7028 h 7028"/>
              <a:gd name="T84" fmla="*/ 304 w 571"/>
              <a:gd name="T85" fmla="*/ 3885 h 7028"/>
              <a:gd name="T86" fmla="*/ 393 w 571"/>
              <a:gd name="T87" fmla="*/ 3885 h 7028"/>
              <a:gd name="T88" fmla="*/ 356 w 571"/>
              <a:gd name="T89" fmla="*/ 3885 h 7028"/>
              <a:gd name="T90" fmla="*/ 356 w 571"/>
              <a:gd name="T91" fmla="*/ 7028 h 7028"/>
              <a:gd name="T92" fmla="*/ 393 w 571"/>
              <a:gd name="T93" fmla="*/ 7028 h 7028"/>
              <a:gd name="T94" fmla="*/ 393 w 571"/>
              <a:gd name="T95" fmla="*/ 3885 h 7028"/>
              <a:gd name="T96" fmla="*/ 482 w 571"/>
              <a:gd name="T97" fmla="*/ 3885 h 7028"/>
              <a:gd name="T98" fmla="*/ 445 w 571"/>
              <a:gd name="T99" fmla="*/ 3885 h 7028"/>
              <a:gd name="T100" fmla="*/ 445 w 571"/>
              <a:gd name="T101" fmla="*/ 7028 h 7028"/>
              <a:gd name="T102" fmla="*/ 482 w 571"/>
              <a:gd name="T103" fmla="*/ 7028 h 7028"/>
              <a:gd name="T104" fmla="*/ 482 w 571"/>
              <a:gd name="T105" fmla="*/ 3885 h 7028"/>
              <a:gd name="T106" fmla="*/ 571 w 571"/>
              <a:gd name="T107" fmla="*/ 3885 h 7028"/>
              <a:gd name="T108" fmla="*/ 534 w 571"/>
              <a:gd name="T109" fmla="*/ 3885 h 7028"/>
              <a:gd name="T110" fmla="*/ 534 w 571"/>
              <a:gd name="T111" fmla="*/ 7028 h 7028"/>
              <a:gd name="T112" fmla="*/ 571 w 571"/>
              <a:gd name="T113" fmla="*/ 7028 h 7028"/>
              <a:gd name="T114" fmla="*/ 571 w 571"/>
              <a:gd name="T115" fmla="*/ 3885 h 7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1" h="7027">
                <a:moveTo>
                  <a:pt x="246" y="0"/>
                </a:moveTo>
                <a:lnTo>
                  <a:pt x="246" y="2716"/>
                </a:lnTo>
                <a:cubicBezTo>
                  <a:pt x="206" y="2731"/>
                  <a:pt x="178" y="2770"/>
                  <a:pt x="178" y="2816"/>
                </a:cubicBezTo>
                <a:cubicBezTo>
                  <a:pt x="178" y="2876"/>
                  <a:pt x="226" y="2924"/>
                  <a:pt x="286" y="2924"/>
                </a:cubicBezTo>
                <a:cubicBezTo>
                  <a:pt x="345" y="2924"/>
                  <a:pt x="394" y="2876"/>
                  <a:pt x="394" y="2816"/>
                </a:cubicBezTo>
                <a:cubicBezTo>
                  <a:pt x="394" y="2770"/>
                  <a:pt x="365" y="2731"/>
                  <a:pt x="325" y="2716"/>
                </a:cubicBezTo>
                <a:lnTo>
                  <a:pt x="325" y="0"/>
                </a:lnTo>
                <a:lnTo>
                  <a:pt x="246" y="0"/>
                </a:lnTo>
                <a:close/>
                <a:moveTo>
                  <a:pt x="0" y="3749"/>
                </a:moveTo>
                <a:lnTo>
                  <a:pt x="571" y="3749"/>
                </a:lnTo>
                <a:lnTo>
                  <a:pt x="571" y="3790"/>
                </a:lnTo>
                <a:lnTo>
                  <a:pt x="0" y="3790"/>
                </a:lnTo>
                <a:lnTo>
                  <a:pt x="0" y="3749"/>
                </a:lnTo>
                <a:close/>
                <a:moveTo>
                  <a:pt x="0" y="3323"/>
                </a:moveTo>
                <a:lnTo>
                  <a:pt x="0" y="3323"/>
                </a:lnTo>
                <a:lnTo>
                  <a:pt x="0" y="3323"/>
                </a:lnTo>
                <a:cubicBezTo>
                  <a:pt x="0" y="3165"/>
                  <a:pt x="128" y="3037"/>
                  <a:pt x="286" y="3037"/>
                </a:cubicBezTo>
                <a:cubicBezTo>
                  <a:pt x="443" y="3037"/>
                  <a:pt x="571" y="3165"/>
                  <a:pt x="571" y="3323"/>
                </a:cubicBezTo>
                <a:lnTo>
                  <a:pt x="571" y="3323"/>
                </a:lnTo>
                <a:lnTo>
                  <a:pt x="571" y="3323"/>
                </a:lnTo>
                <a:lnTo>
                  <a:pt x="571" y="3683"/>
                </a:lnTo>
                <a:lnTo>
                  <a:pt x="0" y="3683"/>
                </a:lnTo>
                <a:lnTo>
                  <a:pt x="0" y="3323"/>
                </a:lnTo>
                <a:close/>
                <a:moveTo>
                  <a:pt x="37" y="3885"/>
                </a:moveTo>
                <a:lnTo>
                  <a:pt x="0" y="3885"/>
                </a:lnTo>
                <a:lnTo>
                  <a:pt x="0" y="7028"/>
                </a:lnTo>
                <a:lnTo>
                  <a:pt x="37" y="7028"/>
                </a:lnTo>
                <a:lnTo>
                  <a:pt x="37" y="3885"/>
                </a:lnTo>
                <a:close/>
                <a:moveTo>
                  <a:pt x="126" y="3885"/>
                </a:moveTo>
                <a:lnTo>
                  <a:pt x="89" y="3885"/>
                </a:lnTo>
                <a:lnTo>
                  <a:pt x="89" y="7028"/>
                </a:lnTo>
                <a:lnTo>
                  <a:pt x="126" y="7028"/>
                </a:lnTo>
                <a:lnTo>
                  <a:pt x="126" y="3885"/>
                </a:lnTo>
                <a:close/>
                <a:moveTo>
                  <a:pt x="215" y="3885"/>
                </a:moveTo>
                <a:lnTo>
                  <a:pt x="178" y="3885"/>
                </a:lnTo>
                <a:lnTo>
                  <a:pt x="178" y="7028"/>
                </a:lnTo>
                <a:lnTo>
                  <a:pt x="215" y="7028"/>
                </a:lnTo>
                <a:lnTo>
                  <a:pt x="215" y="3885"/>
                </a:lnTo>
                <a:close/>
                <a:moveTo>
                  <a:pt x="304" y="3885"/>
                </a:moveTo>
                <a:lnTo>
                  <a:pt x="267" y="3885"/>
                </a:lnTo>
                <a:lnTo>
                  <a:pt x="267" y="7028"/>
                </a:lnTo>
                <a:lnTo>
                  <a:pt x="304" y="7028"/>
                </a:lnTo>
                <a:lnTo>
                  <a:pt x="304" y="3885"/>
                </a:lnTo>
                <a:close/>
                <a:moveTo>
                  <a:pt x="393" y="3885"/>
                </a:moveTo>
                <a:lnTo>
                  <a:pt x="356" y="3885"/>
                </a:lnTo>
                <a:lnTo>
                  <a:pt x="356" y="7028"/>
                </a:lnTo>
                <a:lnTo>
                  <a:pt x="393" y="7028"/>
                </a:lnTo>
                <a:lnTo>
                  <a:pt x="393" y="3885"/>
                </a:lnTo>
                <a:close/>
                <a:moveTo>
                  <a:pt x="482" y="3885"/>
                </a:moveTo>
                <a:lnTo>
                  <a:pt x="445" y="3885"/>
                </a:lnTo>
                <a:lnTo>
                  <a:pt x="445" y="7028"/>
                </a:lnTo>
                <a:lnTo>
                  <a:pt x="482" y="7028"/>
                </a:lnTo>
                <a:lnTo>
                  <a:pt x="482" y="3885"/>
                </a:lnTo>
                <a:close/>
                <a:moveTo>
                  <a:pt x="571" y="3885"/>
                </a:moveTo>
                <a:lnTo>
                  <a:pt x="534" y="3885"/>
                </a:lnTo>
                <a:lnTo>
                  <a:pt x="534" y="7028"/>
                </a:lnTo>
                <a:lnTo>
                  <a:pt x="571" y="7028"/>
                </a:lnTo>
                <a:lnTo>
                  <a:pt x="571" y="38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469640" y="4537710"/>
            <a:ext cx="304800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2024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年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月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15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日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69160" y="1160780"/>
            <a:ext cx="6093460" cy="16465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30000"/>
              </a:lnSpc>
            </a:pPr>
            <a:r>
              <a:rPr lang="zh-CN" altLang="en-US" sz="4000" b="1" dirty="0" smtClean="0">
                <a:gradFill>
                  <a:gsLst>
                    <a:gs pos="50000">
                      <a:schemeClr val="accent1"/>
                    </a:gs>
                    <a:gs pos="0">
                      <a:schemeClr val="accent1">
                        <a:lumMod val="25000"/>
                        <a:lumOff val="75000"/>
                      </a:schemeClr>
                    </a:gs>
                    <a:gs pos="100000">
                      <a:schemeClr val="accent1">
                        <a:lumMod val="8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ea typeface="微软雅黑" panose="020B0503020204020204" pitchFamily="34" charset="-122"/>
              </a:rPr>
              <a:t>面向高校学分认证的区块链应用系统设计与实现</a:t>
            </a:r>
            <a:endParaRPr lang="zh-CN" altLang="en-US" sz="4000" b="1" dirty="0" smtClean="0">
              <a:gradFill>
                <a:gsLst>
                  <a:gs pos="50000">
                    <a:schemeClr val="accent1"/>
                  </a:gs>
                  <a:gs pos="0">
                    <a:schemeClr val="accent1">
                      <a:lumMod val="25000"/>
                      <a:lumOff val="75000"/>
                    </a:schemeClr>
                  </a:gs>
                  <a:gs pos="100000">
                    <a:schemeClr val="accent1">
                      <a:lumMod val="85000"/>
                    </a:schemeClr>
                  </a:gs>
                </a:gsLst>
                <a:lin ang="5400000" scaled="1"/>
              </a:gra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3" grpId="0"/>
      <p:bldP spid="29" grpId="0"/>
      <p:bldP spid="1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46"/>
          <p:cNvSpPr>
            <a:spLocks noChangeArrowheads="1"/>
          </p:cNvSpPr>
          <p:nvPr/>
        </p:nvSpPr>
        <p:spPr bwMode="auto">
          <a:xfrm>
            <a:off x="476188" y="177842"/>
            <a:ext cx="140081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buNone/>
            </a:pPr>
            <a:r>
              <a:rPr lang="zh-CN" altLang="en-US" sz="2400" b="1" smtClean="0">
                <a:solidFill>
                  <a:schemeClr val="accent1"/>
                </a:solidFill>
                <a:latin typeface="Arial" panose="020B0604020202020204" pitchFamily="34" charset="0"/>
              </a:rPr>
              <a:t>研究内容</a:t>
            </a:r>
            <a:endParaRPr lang="zh-CN" altLang="en-US" sz="2400" b="1" smtClean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22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7195" y="698500"/>
            <a:ext cx="1519555" cy="4324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30000"/>
              </a:lnSpc>
            </a:pPr>
            <a:r>
              <a:rPr lang="zh-CN" altLang="en-US" sz="20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技术选型</a:t>
            </a:r>
            <a:endParaRPr lang="zh-CN" altLang="en-US" sz="20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4" name="图片 3" descr="微信截图_202401122217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2990" y="1262380"/>
            <a:ext cx="994410" cy="664210"/>
          </a:xfrm>
          <a:prstGeom prst="rect">
            <a:avLst/>
          </a:prstGeom>
        </p:spPr>
      </p:pic>
      <p:pic>
        <p:nvPicPr>
          <p:cNvPr id="5" name="图片 4" descr="微信截图_202401122218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315" y="1240790"/>
            <a:ext cx="1584960" cy="685800"/>
          </a:xfrm>
          <a:prstGeom prst="rect">
            <a:avLst/>
          </a:prstGeom>
        </p:spPr>
      </p:pic>
      <p:pic>
        <p:nvPicPr>
          <p:cNvPr id="6" name="图片 5" descr="微信截图_202401122220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990" y="2399030"/>
            <a:ext cx="1454785" cy="662940"/>
          </a:xfrm>
          <a:prstGeom prst="rect">
            <a:avLst/>
          </a:prstGeom>
        </p:spPr>
      </p:pic>
      <p:pic>
        <p:nvPicPr>
          <p:cNvPr id="8" name="图片 7" descr="微信截图_202401122224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1940" y="2357755"/>
            <a:ext cx="759460" cy="704215"/>
          </a:xfrm>
          <a:prstGeom prst="rect">
            <a:avLst/>
          </a:prstGeom>
        </p:spPr>
      </p:pic>
      <p:pic>
        <p:nvPicPr>
          <p:cNvPr id="9" name="图片 8" descr="微信截图_202401122225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2990" y="3200400"/>
            <a:ext cx="889635" cy="867410"/>
          </a:xfrm>
          <a:prstGeom prst="rect">
            <a:avLst/>
          </a:prstGeom>
        </p:spPr>
      </p:pic>
      <p:pic>
        <p:nvPicPr>
          <p:cNvPr id="10" name="图片 9" descr="微信截图_2024011222265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1940" y="3230880"/>
            <a:ext cx="826135" cy="836930"/>
          </a:xfrm>
          <a:prstGeom prst="rect">
            <a:avLst/>
          </a:prstGeom>
        </p:spPr>
      </p:pic>
      <p:pic>
        <p:nvPicPr>
          <p:cNvPr id="12" name="图片 11" descr="微信截图_2024011222294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2990" y="4206240"/>
            <a:ext cx="891540" cy="824230"/>
          </a:xfrm>
          <a:prstGeom prst="rect">
            <a:avLst/>
          </a:prstGeom>
        </p:spPr>
      </p:pic>
      <p:pic>
        <p:nvPicPr>
          <p:cNvPr id="13" name="图片 12" descr="微信截图_202401122230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91940" y="4236720"/>
            <a:ext cx="1837690" cy="8166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 81"/>
          <p:cNvSpPr>
            <a:spLocks noChangeArrowheads="1"/>
          </p:cNvSpPr>
          <p:nvPr/>
        </p:nvSpPr>
        <p:spPr bwMode="auto">
          <a:xfrm>
            <a:off x="476188" y="177842"/>
            <a:ext cx="140081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buNone/>
            </a:pPr>
            <a:r>
              <a:rPr lang="zh-CN" altLang="en-US" sz="2400" b="1" smtClean="0">
                <a:solidFill>
                  <a:schemeClr val="accent1"/>
                </a:solidFill>
                <a:latin typeface="Arial" panose="020B0604020202020204" pitchFamily="34" charset="0"/>
              </a:rPr>
              <a:t>预期成果</a:t>
            </a:r>
            <a:endParaRPr lang="zh-CN" altLang="en-US" sz="2400" b="1" smtClean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83" name="等腰三角形 82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cxnSp>
        <p:nvCxnSpPr>
          <p:cNvPr id="84" name="直接连接符 83"/>
          <p:cNvCxnSpPr/>
          <p:nvPr/>
        </p:nvCxnSpPr>
        <p:spPr>
          <a:xfrm flipH="1">
            <a:off x="2705824" y="3253546"/>
            <a:ext cx="175604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4760322" y="3253546"/>
            <a:ext cx="175604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 rot="16200000" flipV="1">
            <a:off x="3700055" y="2700008"/>
            <a:ext cx="175604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椭圆 88"/>
          <p:cNvSpPr/>
          <p:nvPr/>
        </p:nvSpPr>
        <p:spPr>
          <a:xfrm>
            <a:off x="1470441" y="2620774"/>
            <a:ext cx="1243968" cy="12635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74" tIns="56136" rIns="112274" bIns="56136" rtlCol="0" anchor="ctr"/>
          <a:lstStyle/>
          <a:p>
            <a:pPr algn="ctr"/>
            <a:endParaRPr lang="zh-CN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1565703" y="2974427"/>
            <a:ext cx="890944" cy="603885"/>
          </a:xfrm>
          <a:prstGeom prst="rect">
            <a:avLst/>
          </a:prstGeom>
          <a:noFill/>
        </p:spPr>
        <p:txBody>
          <a:bodyPr wrap="square" lIns="112274" tIns="56136" rIns="112274" bIns="56136" rtlCol="0">
            <a:spAutoFit/>
          </a:bodyPr>
          <a:lstStyle/>
          <a:p>
            <a:pPr algn="ctr"/>
            <a:r>
              <a:rPr lang="zh-CN" altLang="en-US" sz="1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学分认证</a:t>
            </a:r>
            <a:endParaRPr lang="zh-CN" altLang="en-US" sz="1600" b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1" name="组合 90"/>
          <p:cNvGrpSpPr/>
          <p:nvPr/>
        </p:nvGrpSpPr>
        <p:grpSpPr>
          <a:xfrm>
            <a:off x="3491879" y="2133701"/>
            <a:ext cx="2237712" cy="3518610"/>
            <a:chOff x="3815003" y="3087488"/>
            <a:chExt cx="2237712" cy="3518610"/>
          </a:xfrm>
        </p:grpSpPr>
        <p:sp>
          <p:nvSpPr>
            <p:cNvPr id="92" name="椭圆 91"/>
            <p:cNvSpPr/>
            <p:nvPr/>
          </p:nvSpPr>
          <p:spPr>
            <a:xfrm>
              <a:off x="3993415" y="3271064"/>
              <a:ext cx="1872208" cy="18722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3" name="组合 92"/>
            <p:cNvGrpSpPr/>
            <p:nvPr/>
          </p:nvGrpSpPr>
          <p:grpSpPr>
            <a:xfrm>
              <a:off x="3815003" y="3087488"/>
              <a:ext cx="2237712" cy="3518610"/>
              <a:chOff x="3692888" y="2889538"/>
              <a:chExt cx="2473262" cy="3888991"/>
            </a:xfrm>
          </p:grpSpPr>
          <p:sp>
            <p:nvSpPr>
              <p:cNvPr id="94" name="椭圆 4"/>
              <p:cNvSpPr/>
              <p:nvPr/>
            </p:nvSpPr>
            <p:spPr>
              <a:xfrm>
                <a:off x="3692888" y="2889538"/>
                <a:ext cx="2473262" cy="2473262"/>
              </a:xfrm>
              <a:custGeom>
                <a:avLst/>
                <a:gdLst/>
                <a:ahLst/>
                <a:cxnLst/>
                <a:rect l="l" t="t" r="r" b="b"/>
                <a:pathLst>
                  <a:path w="2473262" h="2473262">
                    <a:moveTo>
                      <a:pt x="1236631" y="235688"/>
                    </a:moveTo>
                    <a:cubicBezTo>
                      <a:pt x="683825" y="235688"/>
                      <a:pt x="235688" y="683825"/>
                      <a:pt x="235688" y="1236631"/>
                    </a:cubicBezTo>
                    <a:cubicBezTo>
                      <a:pt x="235688" y="1789437"/>
                      <a:pt x="683825" y="2237574"/>
                      <a:pt x="1236631" y="2237574"/>
                    </a:cubicBezTo>
                    <a:cubicBezTo>
                      <a:pt x="1789437" y="2237574"/>
                      <a:pt x="2237574" y="1789437"/>
                      <a:pt x="2237574" y="1236631"/>
                    </a:cubicBezTo>
                    <a:cubicBezTo>
                      <a:pt x="2237574" y="683825"/>
                      <a:pt x="1789437" y="235688"/>
                      <a:pt x="1236631" y="235688"/>
                    </a:cubicBezTo>
                    <a:close/>
                    <a:moveTo>
                      <a:pt x="1236631" y="0"/>
                    </a:moveTo>
                    <a:cubicBezTo>
                      <a:pt x="1919603" y="0"/>
                      <a:pt x="2473262" y="553659"/>
                      <a:pt x="2473262" y="1236631"/>
                    </a:cubicBezTo>
                    <a:cubicBezTo>
                      <a:pt x="2473262" y="1919603"/>
                      <a:pt x="1919603" y="2473262"/>
                      <a:pt x="1236631" y="2473262"/>
                    </a:cubicBezTo>
                    <a:cubicBezTo>
                      <a:pt x="553659" y="2473262"/>
                      <a:pt x="0" y="1919603"/>
                      <a:pt x="0" y="1236631"/>
                    </a:cubicBezTo>
                    <a:cubicBezTo>
                      <a:pt x="0" y="553659"/>
                      <a:pt x="553659" y="0"/>
                      <a:pt x="1236631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圆角矩形 94"/>
              <p:cNvSpPr/>
              <p:nvPr/>
            </p:nvSpPr>
            <p:spPr>
              <a:xfrm>
                <a:off x="4710544" y="5261738"/>
                <a:ext cx="437950" cy="151679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96" name="Rectangle 11"/>
          <p:cNvSpPr>
            <a:spLocks noChangeArrowheads="1"/>
          </p:cNvSpPr>
          <p:nvPr/>
        </p:nvSpPr>
        <p:spPr bwMode="gray">
          <a:xfrm>
            <a:off x="3980238" y="2317300"/>
            <a:ext cx="1183522" cy="1753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系统功能实现</a:t>
            </a:r>
            <a:endParaRPr lang="zh-CN" altLang="en-US" sz="3600" b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3920042" y="558297"/>
            <a:ext cx="1243968" cy="12635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74" tIns="56136" rIns="112274" bIns="56136"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>
            <a:off x="6506691" y="2620774"/>
            <a:ext cx="1243968" cy="12635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74" tIns="56136" rIns="112274" bIns="56136" rtlCol="0" anchor="ctr"/>
          <a:lstStyle/>
          <a:p>
            <a:pPr algn="ctr"/>
            <a:endParaRPr lang="zh-CN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4132606" y="887733"/>
            <a:ext cx="890944" cy="603885"/>
          </a:xfrm>
          <a:prstGeom prst="rect">
            <a:avLst/>
          </a:prstGeom>
          <a:noFill/>
        </p:spPr>
        <p:txBody>
          <a:bodyPr wrap="square" lIns="112274" tIns="56136" rIns="112274" bIns="56136" rtlCol="0">
            <a:spAutoFit/>
          </a:bodyPr>
          <a:lstStyle/>
          <a:p>
            <a:pPr algn="ctr"/>
            <a:r>
              <a:rPr lang="zh-CN" altLang="en-US" sz="1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数据上链</a:t>
            </a:r>
            <a:endParaRPr lang="zh-CN" altLang="en-US" sz="1600" b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699713" y="2974617"/>
            <a:ext cx="890944" cy="603885"/>
          </a:xfrm>
          <a:prstGeom prst="rect">
            <a:avLst/>
          </a:prstGeom>
          <a:noFill/>
        </p:spPr>
        <p:txBody>
          <a:bodyPr wrap="square" lIns="112274" tIns="56136" rIns="112274" bIns="56136" rtlCol="0">
            <a:spAutoFit/>
          </a:bodyPr>
          <a:lstStyle/>
          <a:p>
            <a:pPr algn="ctr"/>
            <a:r>
              <a:rPr lang="zh-CN" altLang="en-US" sz="1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用户管理</a:t>
            </a:r>
            <a:endParaRPr lang="zh-CN" altLang="en-US" sz="1600" b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27"/>
          <p:cNvSpPr txBox="1"/>
          <p:nvPr>
            <p:custDataLst>
              <p:tags r:id="rId1"/>
            </p:custDataLst>
          </p:nvPr>
        </p:nvSpPr>
        <p:spPr>
          <a:xfrm>
            <a:off x="654050" y="4139565"/>
            <a:ext cx="2459355" cy="100457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</a:ln>
        </p:spPr>
        <p:txBody>
          <a:bodyPr wrap="square" lIns="68580" tIns="34290" rIns="68580" bIns="34290" rtlCol="0">
            <a:noAutofit/>
          </a:bodyPr>
          <a:p>
            <a:pPr indent="539750">
              <a:lnSpc>
                <a:spcPct val="130000"/>
              </a:lnSpc>
            </a:pP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实现学生的学分认证功能，包括学生提交学分证明材料、学校进行学分审核和认证、学生查询认证结果等功能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7"/>
          <p:cNvSpPr txBox="1"/>
          <p:nvPr>
            <p:custDataLst>
              <p:tags r:id="rId2"/>
            </p:custDataLst>
          </p:nvPr>
        </p:nvSpPr>
        <p:spPr>
          <a:xfrm>
            <a:off x="5729605" y="4070350"/>
            <a:ext cx="2459355" cy="100457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</a:ln>
        </p:spPr>
        <p:txBody>
          <a:bodyPr wrap="square" lIns="68580" tIns="34290" rIns="68580" bIns="34290" rtlCol="0">
            <a:noAutofit/>
          </a:bodyPr>
          <a:p>
            <a:pPr indent="539750">
              <a:lnSpc>
                <a:spcPct val="130000"/>
              </a:lnSpc>
            </a:pP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实现用户注册、登录和权限管理等功能，确保系统的安全性和合法性</a:t>
            </a:r>
            <a:endParaRPr lang="zh-CN" altLang="en-US" sz="1200" dirty="0" smtClean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27"/>
          <p:cNvSpPr txBox="1"/>
          <p:nvPr>
            <p:custDataLst>
              <p:tags r:id="rId3"/>
            </p:custDataLst>
          </p:nvPr>
        </p:nvSpPr>
        <p:spPr>
          <a:xfrm>
            <a:off x="5680710" y="487045"/>
            <a:ext cx="2459355" cy="100457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</a:ln>
        </p:spPr>
        <p:txBody>
          <a:bodyPr wrap="square" lIns="68580" tIns="34290" rIns="68580" bIns="34290" rtlCol="0">
            <a:noAutofit/>
          </a:bodyPr>
          <a:p>
            <a:pPr indent="539750">
              <a:lnSpc>
                <a:spcPct val="130000"/>
              </a:lnSpc>
            </a:pP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将学生的学分认证数据上链，并确保数据的安全性和不可篡改性。</a:t>
            </a:r>
            <a:endParaRPr lang="zh-CN" altLang="en-US" sz="1200" dirty="0" smtClean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3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3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  <p:bldP spid="89" grpId="0" bldLvl="0" animBg="1"/>
      <p:bldP spid="90" grpId="0"/>
      <p:bldP spid="96" grpId="0"/>
      <p:bldP spid="98" grpId="0" bldLvl="0" animBg="1"/>
      <p:bldP spid="100" grpId="0" bldLvl="0" animBg="1"/>
      <p:bldP spid="102" grpId="0"/>
      <p:bldP spid="104" grpId="0"/>
      <p:bldP spid="6" grpId="0" bldLvl="0" animBg="1"/>
      <p:bldP spid="3" grpId="0" bldLvl="0" animBg="1"/>
      <p:bldP spid="4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>
            <a:spLocks noChangeArrowheads="1"/>
          </p:cNvSpPr>
          <p:nvPr/>
        </p:nvSpPr>
        <p:spPr bwMode="auto">
          <a:xfrm>
            <a:off x="476188" y="177842"/>
            <a:ext cx="140081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buNone/>
            </a:pPr>
            <a:r>
              <a:rPr lang="zh-CN" altLang="en-US" sz="2400" b="1" smtClean="0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预期成果</a:t>
            </a:r>
            <a:endParaRPr lang="zh-CN" altLang="en-US" sz="2400" b="1" smtClean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50" name="等腰三角形 49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60" name="Freeform 7"/>
          <p:cNvSpPr>
            <a:spLocks noChangeArrowheads="1"/>
          </p:cNvSpPr>
          <p:nvPr/>
        </p:nvSpPr>
        <p:spPr bwMode="auto">
          <a:xfrm>
            <a:off x="3965575" y="1507734"/>
            <a:ext cx="1038225" cy="915987"/>
          </a:xfrm>
          <a:custGeom>
            <a:avLst/>
            <a:gdLst>
              <a:gd name="T0" fmla="*/ 2684 w 2684"/>
              <a:gd name="T1" fmla="*/ 2365 h 2365"/>
              <a:gd name="T2" fmla="*/ 1342 w 2684"/>
              <a:gd name="T3" fmla="*/ 0 h 2365"/>
              <a:gd name="T4" fmla="*/ 0 w 2684"/>
              <a:gd name="T5" fmla="*/ 2365 h 2365"/>
              <a:gd name="T6" fmla="*/ 2684 w 2684"/>
              <a:gd name="T7" fmla="*/ 2365 h 2365"/>
              <a:gd name="T8" fmla="*/ 0 60000 65536"/>
              <a:gd name="T9" fmla="*/ 0 60000 65536"/>
              <a:gd name="T10" fmla="*/ 0 60000 65536"/>
              <a:gd name="T11" fmla="*/ 0 60000 65536"/>
              <a:gd name="T12" fmla="*/ 0 w 2684"/>
              <a:gd name="T13" fmla="*/ 0 h 2365"/>
              <a:gd name="T14" fmla="*/ 2684 w 2684"/>
              <a:gd name="T15" fmla="*/ 2365 h 236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84" h="2365">
                <a:moveTo>
                  <a:pt x="2684" y="2365"/>
                </a:moveTo>
                <a:lnTo>
                  <a:pt x="1342" y="0"/>
                </a:lnTo>
                <a:lnTo>
                  <a:pt x="0" y="2365"/>
                </a:lnTo>
                <a:lnTo>
                  <a:pt x="2684" y="236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1" name="Freeform 8"/>
          <p:cNvSpPr>
            <a:spLocks noChangeArrowheads="1"/>
          </p:cNvSpPr>
          <p:nvPr/>
        </p:nvSpPr>
        <p:spPr bwMode="auto">
          <a:xfrm>
            <a:off x="2936875" y="2423721"/>
            <a:ext cx="1028700" cy="990600"/>
          </a:xfrm>
          <a:custGeom>
            <a:avLst/>
            <a:gdLst>
              <a:gd name="T0" fmla="*/ 2664 w 2664"/>
              <a:gd name="T1" fmla="*/ 0 h 2553"/>
              <a:gd name="T2" fmla="*/ 0 w 2664"/>
              <a:gd name="T3" fmla="*/ 546 h 2553"/>
              <a:gd name="T4" fmla="*/ 1835 w 2664"/>
              <a:gd name="T5" fmla="*/ 2553 h 2553"/>
              <a:gd name="T6" fmla="*/ 2664 w 2664"/>
              <a:gd name="T7" fmla="*/ 0 h 2553"/>
              <a:gd name="T8" fmla="*/ 0 60000 65536"/>
              <a:gd name="T9" fmla="*/ 0 60000 65536"/>
              <a:gd name="T10" fmla="*/ 0 60000 65536"/>
              <a:gd name="T11" fmla="*/ 0 60000 65536"/>
              <a:gd name="T12" fmla="*/ 0 w 2664"/>
              <a:gd name="T13" fmla="*/ 0 h 2553"/>
              <a:gd name="T14" fmla="*/ 2664 w 2664"/>
              <a:gd name="T15" fmla="*/ 2553 h 25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64" h="2553">
                <a:moveTo>
                  <a:pt x="2664" y="0"/>
                </a:moveTo>
                <a:lnTo>
                  <a:pt x="0" y="546"/>
                </a:lnTo>
                <a:lnTo>
                  <a:pt x="1835" y="2553"/>
                </a:lnTo>
                <a:lnTo>
                  <a:pt x="26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2" name="Freeform 9"/>
          <p:cNvSpPr>
            <a:spLocks noChangeArrowheads="1"/>
          </p:cNvSpPr>
          <p:nvPr/>
        </p:nvSpPr>
        <p:spPr bwMode="auto">
          <a:xfrm>
            <a:off x="3527425" y="3414321"/>
            <a:ext cx="955675" cy="1044575"/>
          </a:xfrm>
          <a:custGeom>
            <a:avLst/>
            <a:gdLst>
              <a:gd name="T0" fmla="*/ 305 w 2476"/>
              <a:gd name="T1" fmla="*/ 0 h 2702"/>
              <a:gd name="T2" fmla="*/ 0 w 2476"/>
              <a:gd name="T3" fmla="*/ 2702 h 2702"/>
              <a:gd name="T4" fmla="*/ 2476 w 2476"/>
              <a:gd name="T5" fmla="*/ 1578 h 2702"/>
              <a:gd name="T6" fmla="*/ 305 w 2476"/>
              <a:gd name="T7" fmla="*/ 0 h 2702"/>
              <a:gd name="T8" fmla="*/ 0 60000 65536"/>
              <a:gd name="T9" fmla="*/ 0 60000 65536"/>
              <a:gd name="T10" fmla="*/ 0 60000 65536"/>
              <a:gd name="T11" fmla="*/ 0 60000 65536"/>
              <a:gd name="T12" fmla="*/ 0 w 2476"/>
              <a:gd name="T13" fmla="*/ 0 h 2702"/>
              <a:gd name="T14" fmla="*/ 2476 w 2476"/>
              <a:gd name="T15" fmla="*/ 2702 h 27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76" h="2702">
                <a:moveTo>
                  <a:pt x="305" y="0"/>
                </a:moveTo>
                <a:lnTo>
                  <a:pt x="0" y="2702"/>
                </a:lnTo>
                <a:lnTo>
                  <a:pt x="2476" y="1578"/>
                </a:lnTo>
                <a:lnTo>
                  <a:pt x="3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3" name="Freeform 10"/>
          <p:cNvSpPr>
            <a:spLocks noChangeArrowheads="1"/>
          </p:cNvSpPr>
          <p:nvPr/>
        </p:nvSpPr>
        <p:spPr bwMode="auto">
          <a:xfrm>
            <a:off x="4483100" y="3414321"/>
            <a:ext cx="958850" cy="1044575"/>
          </a:xfrm>
          <a:custGeom>
            <a:avLst/>
            <a:gdLst>
              <a:gd name="T0" fmla="*/ 0 w 2476"/>
              <a:gd name="T1" fmla="*/ 1578 h 2702"/>
              <a:gd name="T2" fmla="*/ 2476 w 2476"/>
              <a:gd name="T3" fmla="*/ 2702 h 2702"/>
              <a:gd name="T4" fmla="*/ 2172 w 2476"/>
              <a:gd name="T5" fmla="*/ 0 h 2702"/>
              <a:gd name="T6" fmla="*/ 0 w 2476"/>
              <a:gd name="T7" fmla="*/ 1578 h 2702"/>
              <a:gd name="T8" fmla="*/ 0 60000 65536"/>
              <a:gd name="T9" fmla="*/ 0 60000 65536"/>
              <a:gd name="T10" fmla="*/ 0 60000 65536"/>
              <a:gd name="T11" fmla="*/ 0 60000 65536"/>
              <a:gd name="T12" fmla="*/ 0 w 2476"/>
              <a:gd name="T13" fmla="*/ 0 h 2702"/>
              <a:gd name="T14" fmla="*/ 2476 w 2476"/>
              <a:gd name="T15" fmla="*/ 2702 h 27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76" h="2702">
                <a:moveTo>
                  <a:pt x="0" y="1578"/>
                </a:moveTo>
                <a:lnTo>
                  <a:pt x="2476" y="2702"/>
                </a:lnTo>
                <a:lnTo>
                  <a:pt x="2172" y="0"/>
                </a:lnTo>
                <a:lnTo>
                  <a:pt x="0" y="157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" name="Freeform 11"/>
          <p:cNvSpPr>
            <a:spLocks noChangeArrowheads="1"/>
          </p:cNvSpPr>
          <p:nvPr/>
        </p:nvSpPr>
        <p:spPr bwMode="auto">
          <a:xfrm>
            <a:off x="5003800" y="2423721"/>
            <a:ext cx="1028700" cy="990600"/>
          </a:xfrm>
          <a:custGeom>
            <a:avLst/>
            <a:gdLst>
              <a:gd name="T0" fmla="*/ 830 w 2664"/>
              <a:gd name="T1" fmla="*/ 2553 h 2553"/>
              <a:gd name="T2" fmla="*/ 2664 w 2664"/>
              <a:gd name="T3" fmla="*/ 546 h 2553"/>
              <a:gd name="T4" fmla="*/ 0 w 2664"/>
              <a:gd name="T5" fmla="*/ 0 h 2553"/>
              <a:gd name="T6" fmla="*/ 830 w 2664"/>
              <a:gd name="T7" fmla="*/ 2553 h 2553"/>
              <a:gd name="T8" fmla="*/ 0 60000 65536"/>
              <a:gd name="T9" fmla="*/ 0 60000 65536"/>
              <a:gd name="T10" fmla="*/ 0 60000 65536"/>
              <a:gd name="T11" fmla="*/ 0 60000 65536"/>
              <a:gd name="T12" fmla="*/ 0 w 2664"/>
              <a:gd name="T13" fmla="*/ 0 h 2553"/>
              <a:gd name="T14" fmla="*/ 2664 w 2664"/>
              <a:gd name="T15" fmla="*/ 2553 h 25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64" h="2553">
                <a:moveTo>
                  <a:pt x="830" y="2553"/>
                </a:moveTo>
                <a:lnTo>
                  <a:pt x="2664" y="546"/>
                </a:lnTo>
                <a:lnTo>
                  <a:pt x="0" y="0"/>
                </a:lnTo>
                <a:lnTo>
                  <a:pt x="830" y="25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70" name="TextBox 12"/>
          <p:cNvSpPr>
            <a:spLocks noChangeArrowheads="1"/>
          </p:cNvSpPr>
          <p:nvPr/>
        </p:nvSpPr>
        <p:spPr bwMode="auto">
          <a:xfrm>
            <a:off x="4879975" y="1356921"/>
            <a:ext cx="2571750" cy="507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/>
            <a:r>
              <a:rPr lang="zh-CN" altLang="en-US" sz="11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通过智能合约的设计和实现，实现学分认证的自动化流程和规则，并确保合约的安全性和可靠性</a:t>
            </a:r>
            <a:endParaRPr lang="zh-CN" altLang="en-US" sz="11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TextBox 13"/>
          <p:cNvSpPr>
            <a:spLocks noChangeArrowheads="1"/>
          </p:cNvSpPr>
          <p:nvPr/>
        </p:nvSpPr>
        <p:spPr bwMode="auto">
          <a:xfrm>
            <a:off x="6138863" y="2580884"/>
            <a:ext cx="2109787" cy="507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/>
            <a:r>
              <a:rPr lang="zh-CN" altLang="en-US" sz="11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采取合适的数据隐私保护措施，如数据加密和权限控制，保护学生的个人隐私和敏感数据</a:t>
            </a:r>
            <a:endParaRPr lang="zh-CN" altLang="en-US" sz="11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TextBox 15"/>
          <p:cNvSpPr>
            <a:spLocks noChangeArrowheads="1"/>
          </p:cNvSpPr>
          <p:nvPr/>
        </p:nvSpPr>
        <p:spPr bwMode="auto">
          <a:xfrm>
            <a:off x="1136650" y="3725471"/>
            <a:ext cx="2108200" cy="676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/>
            <a:r>
              <a:rPr lang="zh-CN" altLang="en-US" sz="11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利用区块链技术改进学分认证流程，为教育领域带来创新和改进，并为学生、学校和相关机构提供更可靠的认证服务</a:t>
            </a:r>
            <a:endParaRPr lang="zh-CN" altLang="en-US" sz="11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TextBox 16"/>
          <p:cNvSpPr>
            <a:spLocks noChangeArrowheads="1"/>
          </p:cNvSpPr>
          <p:nvPr/>
        </p:nvSpPr>
        <p:spPr bwMode="auto">
          <a:xfrm>
            <a:off x="1136650" y="2057009"/>
            <a:ext cx="2108200" cy="676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/>
            <a:r>
              <a:rPr lang="zh-CN" altLang="en-US" sz="11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通过将区块链技术应用于学分认证系统，实现学分数据的去中心化存储和不可篡改性，提高认证过程的透明度和可靠性</a:t>
            </a:r>
            <a:endParaRPr lang="zh-CN" altLang="en-US" sz="11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TextBox 17"/>
          <p:cNvSpPr>
            <a:spLocks noChangeArrowheads="1"/>
          </p:cNvSpPr>
          <p:nvPr/>
        </p:nvSpPr>
        <p:spPr bwMode="auto">
          <a:xfrm>
            <a:off x="4879975" y="1083871"/>
            <a:ext cx="1262063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智能合约创新</a:t>
            </a:r>
            <a:endParaRPr lang="zh-CN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TextBox 18"/>
          <p:cNvSpPr>
            <a:spLocks noChangeArrowheads="1"/>
          </p:cNvSpPr>
          <p:nvPr/>
        </p:nvSpPr>
        <p:spPr bwMode="auto">
          <a:xfrm>
            <a:off x="6138863" y="2285609"/>
            <a:ext cx="1262062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数据隐私保护</a:t>
            </a:r>
            <a:endParaRPr lang="zh-CN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TextBox 20"/>
          <p:cNvSpPr>
            <a:spLocks noChangeArrowheads="1"/>
          </p:cNvSpPr>
          <p:nvPr/>
        </p:nvSpPr>
        <p:spPr bwMode="auto">
          <a:xfrm>
            <a:off x="1136650" y="3295015"/>
            <a:ext cx="1525270" cy="28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Autofit/>
          </a:bodyPr>
          <a:lstStyle/>
          <a:p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推动教育领域创新</a:t>
            </a:r>
            <a:endParaRPr lang="zh-CN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TextBox 21"/>
          <p:cNvSpPr>
            <a:spLocks noChangeArrowheads="1"/>
          </p:cNvSpPr>
          <p:nvPr/>
        </p:nvSpPr>
        <p:spPr bwMode="auto">
          <a:xfrm>
            <a:off x="1136650" y="1507490"/>
            <a:ext cx="155321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Autofit/>
          </a:bodyPr>
          <a:lstStyle/>
          <a:p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区块链技术应用</a:t>
            </a:r>
            <a:endParaRPr lang="zh-CN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TextBox 22"/>
          <p:cNvSpPr>
            <a:spLocks noChangeArrowheads="1"/>
          </p:cNvSpPr>
          <p:nvPr/>
        </p:nvSpPr>
        <p:spPr bwMode="auto">
          <a:xfrm>
            <a:off x="4092575" y="2776146"/>
            <a:ext cx="865188" cy="101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22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技术创新与贡献</a:t>
            </a:r>
            <a:endParaRPr lang="zh-CN" altLang="en-US" sz="2200" b="1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">
                                      <p:cBhvr>
                                        <p:cTn id="4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">
                                      <p:cBhvr>
                                        <p:cTn id="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">
                                      <p:cBhvr>
                                        <p:cTn id="5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">
                                      <p:cBhvr>
                                        <p:cTn id="6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">
                                      <p:cBhvr>
                                        <p:cTn id="6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">
                                      <p:cBhvr>
                                        <p:cTn id="7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0"/>
                            </p:stCondLst>
                            <p:childTnLst>
                              <p:par>
                                <p:cTn id="7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">
                                      <p:cBhvr>
                                        <p:cTn id="7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">
                                      <p:cBhvr>
                                        <p:cTn id="8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500"/>
                            </p:stCondLst>
                            <p:childTnLst>
                              <p:par>
                                <p:cTn id="8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">
                                      <p:cBhvr>
                                        <p:cTn id="8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60" grpId="0"/>
      <p:bldP spid="61" grpId="0"/>
      <p:bldP spid="62" grpId="0"/>
      <p:bldP spid="63" grpId="0"/>
      <p:bldP spid="64" grpId="0"/>
      <p:bldP spid="70" grpId="0"/>
      <p:bldP spid="71" grpId="0"/>
      <p:bldP spid="73" grpId="0"/>
      <p:bldP spid="74" grpId="0"/>
      <p:bldP spid="75" grpId="0"/>
      <p:bldP spid="76" grpId="0"/>
      <p:bldP spid="78" grpId="0"/>
      <p:bldP spid="79" grpId="0"/>
      <p:bldP spid="8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476188" y="177842"/>
            <a:ext cx="292481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buNone/>
            </a:pPr>
            <a:r>
              <a:rPr lang="zh-CN" altLang="en-US" sz="2400" b="1" smtClean="0">
                <a:solidFill>
                  <a:schemeClr val="accent1"/>
                </a:solidFill>
                <a:latin typeface="Arial" panose="020B0604020202020204" pitchFamily="34" charset="0"/>
              </a:rPr>
              <a:t>工作计划与进度安排</a:t>
            </a:r>
            <a:endParaRPr lang="zh-CN" altLang="en-US" sz="2400" b="1" smtClean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15" name="等腰三角形 14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6885" y="920115"/>
            <a:ext cx="7823200" cy="3484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30000"/>
              </a:lnSpc>
            </a:pPr>
            <a:r>
              <a:rPr lang="zh-CN" altLang="en-US" sz="20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1.2023年10月-2023年12月 论文选题、需求分析、设计</a:t>
            </a:r>
            <a:endParaRPr lang="zh-CN" altLang="en-US" sz="20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20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2.2024年01月-2024年04月 系统实现、中期检查</a:t>
            </a:r>
            <a:endParaRPr lang="zh-CN" altLang="en-US" sz="20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20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3.2024年04月-2024年05月 论文撰写</a:t>
            </a:r>
            <a:endParaRPr lang="zh-CN" altLang="en-US" sz="20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20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4.2024年05月-2024年06月 论文成稿、论文答辩</a:t>
            </a:r>
            <a:endParaRPr lang="zh-CN" altLang="en-US" sz="20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43230" y="727710"/>
            <a:ext cx="6480810" cy="4330700"/>
          </a:xfrm>
          <a:prstGeom prst="rect">
            <a:avLst/>
          </a:prstGeom>
        </p:spPr>
        <p:txBody>
          <a:bodyPr wrap="square" lIns="68580" tIns="34290" rIns="68580" bIns="3429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[1] Gräther W, Kolvenbach S, Ruland R., et al. Blockchain for education: life long learning passport. ERCIM News. Proceedings of 1st ERCIM Blockchain workshop 2018, European Society for Socially Embedded Technologies (EUSSET) (2018). </a:t>
            </a:r>
            <a:endParaRPr lang="en-US" altLang="zh-CN" sz="1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[2] Li H, Han D. EduRSS: a blockchain-based educational records secure storage and sharing scheme. IEEE Access. 2019;7:179273–179289. doi:10.1109/ ACCESS.2019.2956157. </a:t>
            </a:r>
            <a:endParaRPr lang="en-US" altLang="zh-CN" sz="1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[3] Khandelwal H, Mittal K, Agrawal S, et al. Certificate verification system using blockchain. In: VK Gunjan, S Senatore, A Kumar, X-Z Gao, S Merugu, editors. Advances in cybernetics, cognition, and machine learning for communication technologies. Springer Singapore; 2020. p. 251–257. doi:10.1007/978-981-15-3125-5_27 </a:t>
            </a:r>
            <a:endParaRPr lang="en-US" altLang="zh-CN" sz="1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[4] Rampell, C. The college degree has become the new high school degree. The Washington Post. 2014.https://www.washingtonpost.com/opinions/catherine-rampell-the-college-degree-has-become-the-new-high-school-degree/2014/09/08/e935b68c-378a-11e4-8601-97ba88884ffd_story.html </a:t>
            </a:r>
            <a:endParaRPr lang="en-US" altLang="zh-CN" sz="1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[5] Crosby M, Pattanayak P, Verma S, et al. Blockchain technology: beyond bitcoin. Appl Innov. 2016;2(6–10):71. </a:t>
            </a:r>
            <a:endParaRPr lang="en-US" altLang="zh-CN" sz="1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[6] Wood DD. Ethereum: a secure decentralised generalised transaction ledger. Ethereum Proj Yellow Pap. 2014;151(2014):1–32. </a:t>
            </a:r>
            <a:endParaRPr lang="en-US" altLang="zh-CN" sz="1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[7] Szabo N. Smart contracts. http://szabo.best.vwh.net/smart.contracts.html; 1994. </a:t>
            </a:r>
            <a:endParaRPr lang="en-US" altLang="zh-CN" sz="1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[8] Szabo N. The idea of smart contracts. Nick Szabo’s Pap Concise Tutor. </a:t>
            </a:r>
            <a:endParaRPr lang="en-US" altLang="zh-CN" sz="1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1997;6(1).</a:t>
            </a:r>
            <a:endParaRPr lang="en-US" altLang="zh-CN" sz="1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endParaRPr lang="zh-CN" altLang="en-US" sz="11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476188" y="177842"/>
            <a:ext cx="2316476" cy="45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>
                <a:solidFill>
                  <a:schemeClr val="accent1"/>
                </a:solidFill>
              </a:rPr>
              <a:t>附录：参考文献</a:t>
            </a:r>
            <a:endParaRPr lang="zh-CN" altLang="en-US" sz="2400" b="1">
              <a:solidFill>
                <a:schemeClr val="accent1"/>
              </a:solidFill>
            </a:endParaRPr>
          </a:p>
        </p:txBody>
      </p:sp>
      <p:sp>
        <p:nvSpPr>
          <p:cNvPr id="15" name="等腰三角形 14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pic>
        <p:nvPicPr>
          <p:cNvPr id="2" name="图片 1" descr="微信截图_202401131604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86600" y="67310"/>
            <a:ext cx="1963420" cy="2504440"/>
          </a:xfrm>
          <a:prstGeom prst="rect">
            <a:avLst/>
          </a:prstGeom>
        </p:spPr>
      </p:pic>
      <p:pic>
        <p:nvPicPr>
          <p:cNvPr id="3" name="图片 2" descr="微信截图_202401131604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2673985"/>
            <a:ext cx="1932305" cy="22904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5"/>
          <p:cNvSpPr txBox="1"/>
          <p:nvPr/>
        </p:nvSpPr>
        <p:spPr>
          <a:xfrm>
            <a:off x="4136861" y="3501938"/>
            <a:ext cx="1026160" cy="28384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b="1" smtClean="0">
                <a:solidFill>
                  <a:srgbClr val="071F6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导师：</a:t>
            </a:r>
            <a:r>
              <a:rPr lang="zh-CN" altLang="en-US" b="1" smtClean="0">
                <a:solidFill>
                  <a:srgbClr val="071F6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高琳</a:t>
            </a:r>
            <a:endParaRPr lang="zh-CN" altLang="en-US" b="1" smtClean="0">
              <a:solidFill>
                <a:srgbClr val="071F6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542581" y="3501938"/>
            <a:ext cx="1381760" cy="283845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kumimoji="1" lang="zh-CN" altLang="en-US" b="1">
                <a:solidFill>
                  <a:srgbClr val="071F6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答辩人：</a:t>
            </a:r>
            <a:r>
              <a:rPr kumimoji="1" lang="zh-CN" altLang="en-US" b="1">
                <a:solidFill>
                  <a:srgbClr val="071F6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唐建国</a:t>
            </a:r>
            <a:endParaRPr kumimoji="1" lang="zh-CN" altLang="en-US" b="1">
              <a:solidFill>
                <a:srgbClr val="071F6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458991" y="1941827"/>
            <a:ext cx="5839485" cy="83058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5000" b="1" smtClean="0">
                <a:solidFill>
                  <a:srgbClr val="071F65"/>
                </a:solidFill>
                <a:latin typeface="+mj-ea"/>
                <a:ea typeface="+mj-ea"/>
              </a:rPr>
              <a:t>演示完毕 请多指点</a:t>
            </a:r>
            <a:endParaRPr lang="zh-CN" altLang="en-US" sz="5000" b="1" smtClean="0">
              <a:solidFill>
                <a:srgbClr val="071F65"/>
              </a:solidFill>
              <a:latin typeface="+mj-ea"/>
              <a:ea typeface="+mj-ea"/>
            </a:endParaRPr>
          </a:p>
        </p:txBody>
      </p:sp>
      <p:cxnSp>
        <p:nvCxnSpPr>
          <p:cNvPr id="28" name="直接连接符 27"/>
          <p:cNvCxnSpPr/>
          <p:nvPr/>
        </p:nvCxnSpPr>
        <p:spPr>
          <a:xfrm flipH="1">
            <a:off x="2542581" y="2900164"/>
            <a:ext cx="50318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5"/>
          <p:cNvSpPr>
            <a:spLocks noEditPoints="1"/>
          </p:cNvSpPr>
          <p:nvPr/>
        </p:nvSpPr>
        <p:spPr bwMode="auto">
          <a:xfrm>
            <a:off x="0" y="1164127"/>
            <a:ext cx="1790977" cy="2869814"/>
          </a:xfrm>
          <a:custGeom>
            <a:avLst/>
            <a:gdLst>
              <a:gd name="T0" fmla="*/ 0 w 7449"/>
              <a:gd name="T1" fmla="*/ 0 h 11906"/>
              <a:gd name="T2" fmla="*/ 7449 w 7449"/>
              <a:gd name="T3" fmla="*/ 4223 h 11906"/>
              <a:gd name="T4" fmla="*/ 0 w 7449"/>
              <a:gd name="T5" fmla="*/ 4223 h 11906"/>
              <a:gd name="T6" fmla="*/ 0 w 7449"/>
              <a:gd name="T7" fmla="*/ 0 h 11906"/>
              <a:gd name="T8" fmla="*/ 7449 w 7449"/>
              <a:gd name="T9" fmla="*/ 4302 h 11906"/>
              <a:gd name="T10" fmla="*/ 0 w 7449"/>
              <a:gd name="T11" fmla="*/ 8525 h 11906"/>
              <a:gd name="T12" fmla="*/ 0 w 7449"/>
              <a:gd name="T13" fmla="*/ 4302 h 11906"/>
              <a:gd name="T14" fmla="*/ 7449 w 7449"/>
              <a:gd name="T15" fmla="*/ 4302 h 11906"/>
              <a:gd name="T16" fmla="*/ 2857 w 7449"/>
              <a:gd name="T17" fmla="*/ 10038 h 11906"/>
              <a:gd name="T18" fmla="*/ 5 w 7449"/>
              <a:gd name="T19" fmla="*/ 11903 h 11906"/>
              <a:gd name="T20" fmla="*/ 0 w 7449"/>
              <a:gd name="T21" fmla="*/ 11906 h 11906"/>
              <a:gd name="T22" fmla="*/ 0 w 7449"/>
              <a:gd name="T23" fmla="*/ 8789 h 11906"/>
              <a:gd name="T24" fmla="*/ 2857 w 7449"/>
              <a:gd name="T25" fmla="*/ 7136 h 11906"/>
              <a:gd name="T26" fmla="*/ 2857 w 7449"/>
              <a:gd name="T27" fmla="*/ 10038 h 11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449" h="11906">
                <a:moveTo>
                  <a:pt x="0" y="0"/>
                </a:moveTo>
                <a:lnTo>
                  <a:pt x="7449" y="4223"/>
                </a:lnTo>
                <a:lnTo>
                  <a:pt x="0" y="4223"/>
                </a:lnTo>
                <a:lnTo>
                  <a:pt x="0" y="0"/>
                </a:lnTo>
                <a:close/>
                <a:moveTo>
                  <a:pt x="7449" y="4302"/>
                </a:moveTo>
                <a:lnTo>
                  <a:pt x="0" y="8525"/>
                </a:lnTo>
                <a:lnTo>
                  <a:pt x="0" y="4302"/>
                </a:lnTo>
                <a:lnTo>
                  <a:pt x="7449" y="4302"/>
                </a:lnTo>
                <a:close/>
                <a:moveTo>
                  <a:pt x="2857" y="10038"/>
                </a:moveTo>
                <a:cubicBezTo>
                  <a:pt x="2537" y="11326"/>
                  <a:pt x="721" y="11825"/>
                  <a:pt x="5" y="11903"/>
                </a:cubicBezTo>
                <a:lnTo>
                  <a:pt x="0" y="11906"/>
                </a:lnTo>
                <a:lnTo>
                  <a:pt x="0" y="8789"/>
                </a:lnTo>
                <a:lnTo>
                  <a:pt x="2857" y="7136"/>
                </a:lnTo>
                <a:lnTo>
                  <a:pt x="2857" y="10038"/>
                </a:lnTo>
                <a:close/>
              </a:path>
            </a:pathLst>
          </a:custGeom>
          <a:solidFill>
            <a:schemeClr val="accent1"/>
          </a:solidFill>
          <a:ln w="5" cap="flat">
            <a:solidFill>
              <a:srgbClr val="24211D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Freeform 6"/>
          <p:cNvSpPr>
            <a:spLocks noEditPoints="1"/>
          </p:cNvSpPr>
          <p:nvPr/>
        </p:nvSpPr>
        <p:spPr bwMode="auto">
          <a:xfrm>
            <a:off x="1722420" y="2203161"/>
            <a:ext cx="137114" cy="1694253"/>
          </a:xfrm>
          <a:custGeom>
            <a:avLst/>
            <a:gdLst>
              <a:gd name="T0" fmla="*/ 246 w 571"/>
              <a:gd name="T1" fmla="*/ 0 h 7028"/>
              <a:gd name="T2" fmla="*/ 246 w 571"/>
              <a:gd name="T3" fmla="*/ 2716 h 7028"/>
              <a:gd name="T4" fmla="*/ 178 w 571"/>
              <a:gd name="T5" fmla="*/ 2816 h 7028"/>
              <a:gd name="T6" fmla="*/ 286 w 571"/>
              <a:gd name="T7" fmla="*/ 2924 h 7028"/>
              <a:gd name="T8" fmla="*/ 394 w 571"/>
              <a:gd name="T9" fmla="*/ 2816 h 7028"/>
              <a:gd name="T10" fmla="*/ 325 w 571"/>
              <a:gd name="T11" fmla="*/ 2716 h 7028"/>
              <a:gd name="T12" fmla="*/ 325 w 571"/>
              <a:gd name="T13" fmla="*/ 0 h 7028"/>
              <a:gd name="T14" fmla="*/ 246 w 571"/>
              <a:gd name="T15" fmla="*/ 0 h 7028"/>
              <a:gd name="T16" fmla="*/ 0 w 571"/>
              <a:gd name="T17" fmla="*/ 3749 h 7028"/>
              <a:gd name="T18" fmla="*/ 571 w 571"/>
              <a:gd name="T19" fmla="*/ 3749 h 7028"/>
              <a:gd name="T20" fmla="*/ 571 w 571"/>
              <a:gd name="T21" fmla="*/ 3790 h 7028"/>
              <a:gd name="T22" fmla="*/ 0 w 571"/>
              <a:gd name="T23" fmla="*/ 3790 h 7028"/>
              <a:gd name="T24" fmla="*/ 0 w 571"/>
              <a:gd name="T25" fmla="*/ 3749 h 7028"/>
              <a:gd name="T26" fmla="*/ 0 w 571"/>
              <a:gd name="T27" fmla="*/ 3323 h 7028"/>
              <a:gd name="T28" fmla="*/ 0 w 571"/>
              <a:gd name="T29" fmla="*/ 3323 h 7028"/>
              <a:gd name="T30" fmla="*/ 0 w 571"/>
              <a:gd name="T31" fmla="*/ 3323 h 7028"/>
              <a:gd name="T32" fmla="*/ 286 w 571"/>
              <a:gd name="T33" fmla="*/ 3037 h 7028"/>
              <a:gd name="T34" fmla="*/ 571 w 571"/>
              <a:gd name="T35" fmla="*/ 3323 h 7028"/>
              <a:gd name="T36" fmla="*/ 571 w 571"/>
              <a:gd name="T37" fmla="*/ 3323 h 7028"/>
              <a:gd name="T38" fmla="*/ 571 w 571"/>
              <a:gd name="T39" fmla="*/ 3323 h 7028"/>
              <a:gd name="T40" fmla="*/ 571 w 571"/>
              <a:gd name="T41" fmla="*/ 3683 h 7028"/>
              <a:gd name="T42" fmla="*/ 0 w 571"/>
              <a:gd name="T43" fmla="*/ 3683 h 7028"/>
              <a:gd name="T44" fmla="*/ 0 w 571"/>
              <a:gd name="T45" fmla="*/ 3323 h 7028"/>
              <a:gd name="T46" fmla="*/ 37 w 571"/>
              <a:gd name="T47" fmla="*/ 3885 h 7028"/>
              <a:gd name="T48" fmla="*/ 0 w 571"/>
              <a:gd name="T49" fmla="*/ 3885 h 7028"/>
              <a:gd name="T50" fmla="*/ 0 w 571"/>
              <a:gd name="T51" fmla="*/ 7028 h 7028"/>
              <a:gd name="T52" fmla="*/ 37 w 571"/>
              <a:gd name="T53" fmla="*/ 7028 h 7028"/>
              <a:gd name="T54" fmla="*/ 37 w 571"/>
              <a:gd name="T55" fmla="*/ 3885 h 7028"/>
              <a:gd name="T56" fmla="*/ 126 w 571"/>
              <a:gd name="T57" fmla="*/ 3885 h 7028"/>
              <a:gd name="T58" fmla="*/ 89 w 571"/>
              <a:gd name="T59" fmla="*/ 3885 h 7028"/>
              <a:gd name="T60" fmla="*/ 89 w 571"/>
              <a:gd name="T61" fmla="*/ 7028 h 7028"/>
              <a:gd name="T62" fmla="*/ 126 w 571"/>
              <a:gd name="T63" fmla="*/ 7028 h 7028"/>
              <a:gd name="T64" fmla="*/ 126 w 571"/>
              <a:gd name="T65" fmla="*/ 3885 h 7028"/>
              <a:gd name="T66" fmla="*/ 215 w 571"/>
              <a:gd name="T67" fmla="*/ 3885 h 7028"/>
              <a:gd name="T68" fmla="*/ 178 w 571"/>
              <a:gd name="T69" fmla="*/ 3885 h 7028"/>
              <a:gd name="T70" fmla="*/ 178 w 571"/>
              <a:gd name="T71" fmla="*/ 7028 h 7028"/>
              <a:gd name="T72" fmla="*/ 215 w 571"/>
              <a:gd name="T73" fmla="*/ 7028 h 7028"/>
              <a:gd name="T74" fmla="*/ 215 w 571"/>
              <a:gd name="T75" fmla="*/ 3885 h 7028"/>
              <a:gd name="T76" fmla="*/ 304 w 571"/>
              <a:gd name="T77" fmla="*/ 3885 h 7028"/>
              <a:gd name="T78" fmla="*/ 267 w 571"/>
              <a:gd name="T79" fmla="*/ 3885 h 7028"/>
              <a:gd name="T80" fmla="*/ 267 w 571"/>
              <a:gd name="T81" fmla="*/ 7028 h 7028"/>
              <a:gd name="T82" fmla="*/ 304 w 571"/>
              <a:gd name="T83" fmla="*/ 7028 h 7028"/>
              <a:gd name="T84" fmla="*/ 304 w 571"/>
              <a:gd name="T85" fmla="*/ 3885 h 7028"/>
              <a:gd name="T86" fmla="*/ 393 w 571"/>
              <a:gd name="T87" fmla="*/ 3885 h 7028"/>
              <a:gd name="T88" fmla="*/ 356 w 571"/>
              <a:gd name="T89" fmla="*/ 3885 h 7028"/>
              <a:gd name="T90" fmla="*/ 356 w 571"/>
              <a:gd name="T91" fmla="*/ 7028 h 7028"/>
              <a:gd name="T92" fmla="*/ 393 w 571"/>
              <a:gd name="T93" fmla="*/ 7028 h 7028"/>
              <a:gd name="T94" fmla="*/ 393 w 571"/>
              <a:gd name="T95" fmla="*/ 3885 h 7028"/>
              <a:gd name="T96" fmla="*/ 482 w 571"/>
              <a:gd name="T97" fmla="*/ 3885 h 7028"/>
              <a:gd name="T98" fmla="*/ 445 w 571"/>
              <a:gd name="T99" fmla="*/ 3885 h 7028"/>
              <a:gd name="T100" fmla="*/ 445 w 571"/>
              <a:gd name="T101" fmla="*/ 7028 h 7028"/>
              <a:gd name="T102" fmla="*/ 482 w 571"/>
              <a:gd name="T103" fmla="*/ 7028 h 7028"/>
              <a:gd name="T104" fmla="*/ 482 w 571"/>
              <a:gd name="T105" fmla="*/ 3885 h 7028"/>
              <a:gd name="T106" fmla="*/ 571 w 571"/>
              <a:gd name="T107" fmla="*/ 3885 h 7028"/>
              <a:gd name="T108" fmla="*/ 534 w 571"/>
              <a:gd name="T109" fmla="*/ 3885 h 7028"/>
              <a:gd name="T110" fmla="*/ 534 w 571"/>
              <a:gd name="T111" fmla="*/ 7028 h 7028"/>
              <a:gd name="T112" fmla="*/ 571 w 571"/>
              <a:gd name="T113" fmla="*/ 7028 h 7028"/>
              <a:gd name="T114" fmla="*/ 571 w 571"/>
              <a:gd name="T115" fmla="*/ 3885 h 7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1" h="7027">
                <a:moveTo>
                  <a:pt x="246" y="0"/>
                </a:moveTo>
                <a:lnTo>
                  <a:pt x="246" y="2716"/>
                </a:lnTo>
                <a:cubicBezTo>
                  <a:pt x="206" y="2731"/>
                  <a:pt x="178" y="2770"/>
                  <a:pt x="178" y="2816"/>
                </a:cubicBezTo>
                <a:cubicBezTo>
                  <a:pt x="178" y="2876"/>
                  <a:pt x="226" y="2924"/>
                  <a:pt x="286" y="2924"/>
                </a:cubicBezTo>
                <a:cubicBezTo>
                  <a:pt x="345" y="2924"/>
                  <a:pt x="394" y="2876"/>
                  <a:pt x="394" y="2816"/>
                </a:cubicBezTo>
                <a:cubicBezTo>
                  <a:pt x="394" y="2770"/>
                  <a:pt x="365" y="2731"/>
                  <a:pt x="325" y="2716"/>
                </a:cubicBezTo>
                <a:lnTo>
                  <a:pt x="325" y="0"/>
                </a:lnTo>
                <a:lnTo>
                  <a:pt x="246" y="0"/>
                </a:lnTo>
                <a:close/>
                <a:moveTo>
                  <a:pt x="0" y="3749"/>
                </a:moveTo>
                <a:lnTo>
                  <a:pt x="571" y="3749"/>
                </a:lnTo>
                <a:lnTo>
                  <a:pt x="571" y="3790"/>
                </a:lnTo>
                <a:lnTo>
                  <a:pt x="0" y="3790"/>
                </a:lnTo>
                <a:lnTo>
                  <a:pt x="0" y="3749"/>
                </a:lnTo>
                <a:close/>
                <a:moveTo>
                  <a:pt x="0" y="3323"/>
                </a:moveTo>
                <a:lnTo>
                  <a:pt x="0" y="3323"/>
                </a:lnTo>
                <a:lnTo>
                  <a:pt x="0" y="3323"/>
                </a:lnTo>
                <a:cubicBezTo>
                  <a:pt x="0" y="3165"/>
                  <a:pt x="128" y="3037"/>
                  <a:pt x="286" y="3037"/>
                </a:cubicBezTo>
                <a:cubicBezTo>
                  <a:pt x="443" y="3037"/>
                  <a:pt x="571" y="3165"/>
                  <a:pt x="571" y="3323"/>
                </a:cubicBezTo>
                <a:lnTo>
                  <a:pt x="571" y="3323"/>
                </a:lnTo>
                <a:lnTo>
                  <a:pt x="571" y="3323"/>
                </a:lnTo>
                <a:lnTo>
                  <a:pt x="571" y="3683"/>
                </a:lnTo>
                <a:lnTo>
                  <a:pt x="0" y="3683"/>
                </a:lnTo>
                <a:lnTo>
                  <a:pt x="0" y="3323"/>
                </a:lnTo>
                <a:close/>
                <a:moveTo>
                  <a:pt x="37" y="3885"/>
                </a:moveTo>
                <a:lnTo>
                  <a:pt x="0" y="3885"/>
                </a:lnTo>
                <a:lnTo>
                  <a:pt x="0" y="7028"/>
                </a:lnTo>
                <a:lnTo>
                  <a:pt x="37" y="7028"/>
                </a:lnTo>
                <a:lnTo>
                  <a:pt x="37" y="3885"/>
                </a:lnTo>
                <a:close/>
                <a:moveTo>
                  <a:pt x="126" y="3885"/>
                </a:moveTo>
                <a:lnTo>
                  <a:pt x="89" y="3885"/>
                </a:lnTo>
                <a:lnTo>
                  <a:pt x="89" y="7028"/>
                </a:lnTo>
                <a:lnTo>
                  <a:pt x="126" y="7028"/>
                </a:lnTo>
                <a:lnTo>
                  <a:pt x="126" y="3885"/>
                </a:lnTo>
                <a:close/>
                <a:moveTo>
                  <a:pt x="215" y="3885"/>
                </a:moveTo>
                <a:lnTo>
                  <a:pt x="178" y="3885"/>
                </a:lnTo>
                <a:lnTo>
                  <a:pt x="178" y="7028"/>
                </a:lnTo>
                <a:lnTo>
                  <a:pt x="215" y="7028"/>
                </a:lnTo>
                <a:lnTo>
                  <a:pt x="215" y="3885"/>
                </a:lnTo>
                <a:close/>
                <a:moveTo>
                  <a:pt x="304" y="3885"/>
                </a:moveTo>
                <a:lnTo>
                  <a:pt x="267" y="3885"/>
                </a:lnTo>
                <a:lnTo>
                  <a:pt x="267" y="7028"/>
                </a:lnTo>
                <a:lnTo>
                  <a:pt x="304" y="7028"/>
                </a:lnTo>
                <a:lnTo>
                  <a:pt x="304" y="3885"/>
                </a:lnTo>
                <a:close/>
                <a:moveTo>
                  <a:pt x="393" y="3885"/>
                </a:moveTo>
                <a:lnTo>
                  <a:pt x="356" y="3885"/>
                </a:lnTo>
                <a:lnTo>
                  <a:pt x="356" y="7028"/>
                </a:lnTo>
                <a:lnTo>
                  <a:pt x="393" y="7028"/>
                </a:lnTo>
                <a:lnTo>
                  <a:pt x="393" y="3885"/>
                </a:lnTo>
                <a:close/>
                <a:moveTo>
                  <a:pt x="482" y="3885"/>
                </a:moveTo>
                <a:lnTo>
                  <a:pt x="445" y="3885"/>
                </a:lnTo>
                <a:lnTo>
                  <a:pt x="445" y="7028"/>
                </a:lnTo>
                <a:lnTo>
                  <a:pt x="482" y="7028"/>
                </a:lnTo>
                <a:lnTo>
                  <a:pt x="482" y="3885"/>
                </a:lnTo>
                <a:close/>
                <a:moveTo>
                  <a:pt x="571" y="3885"/>
                </a:moveTo>
                <a:lnTo>
                  <a:pt x="534" y="3885"/>
                </a:lnTo>
                <a:lnTo>
                  <a:pt x="534" y="7028"/>
                </a:lnTo>
                <a:lnTo>
                  <a:pt x="571" y="7028"/>
                </a:lnTo>
                <a:lnTo>
                  <a:pt x="571" y="38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6" grpId="0"/>
      <p:bldP spid="27" grpId="0"/>
      <p:bldP spid="31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873141" y="466830"/>
            <a:ext cx="1146310" cy="1146310"/>
            <a:chOff x="1602769" y="143838"/>
            <a:chExt cx="1331936" cy="1331936"/>
          </a:xfrm>
        </p:grpSpPr>
        <p:sp>
          <p:nvSpPr>
            <p:cNvPr id="4" name="椭圆 3"/>
            <p:cNvSpPr/>
            <p:nvPr/>
          </p:nvSpPr>
          <p:spPr>
            <a:xfrm>
              <a:off x="1602769" y="143838"/>
              <a:ext cx="1331936" cy="1331936"/>
            </a:xfrm>
            <a:prstGeom prst="ellipse">
              <a:avLst/>
            </a:prstGeom>
            <a:ln w="165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1679041" y="396413"/>
              <a:ext cx="1189310" cy="584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7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sz="27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1638153" y="937949"/>
              <a:ext cx="1263808" cy="301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en-US" altLang="zh-CN"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Freeform 5"/>
          <p:cNvSpPr/>
          <p:nvPr/>
        </p:nvSpPr>
        <p:spPr bwMode="auto">
          <a:xfrm>
            <a:off x="2382" y="2262776"/>
            <a:ext cx="9141619" cy="1084926"/>
          </a:xfrm>
          <a:custGeom>
            <a:avLst/>
            <a:gdLst>
              <a:gd name="T0" fmla="*/ 0 w 2601"/>
              <a:gd name="T1" fmla="*/ 139 h 306"/>
              <a:gd name="T2" fmla="*/ 647 w 2601"/>
              <a:gd name="T3" fmla="*/ 304 h 306"/>
              <a:gd name="T4" fmla="*/ 1863 w 2601"/>
              <a:gd name="T5" fmla="*/ 11 h 306"/>
              <a:gd name="T6" fmla="*/ 2601 w 2601"/>
              <a:gd name="T7" fmla="*/ 259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01" h="306">
                <a:moveTo>
                  <a:pt x="0" y="139"/>
                </a:moveTo>
                <a:cubicBezTo>
                  <a:pt x="0" y="139"/>
                  <a:pt x="179" y="301"/>
                  <a:pt x="647" y="304"/>
                </a:cubicBezTo>
                <a:cubicBezTo>
                  <a:pt x="1090" y="306"/>
                  <a:pt x="1474" y="0"/>
                  <a:pt x="1863" y="11"/>
                </a:cubicBezTo>
                <a:cubicBezTo>
                  <a:pt x="2253" y="21"/>
                  <a:pt x="2601" y="259"/>
                  <a:pt x="2601" y="259"/>
                </a:cubicBezTo>
              </a:path>
            </a:pathLst>
          </a:custGeom>
          <a:noFill/>
          <a:ln w="22225" cap="flat">
            <a:solidFill>
              <a:schemeClr val="accent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44" name="矩形 30"/>
          <p:cNvSpPr>
            <a:spLocks noChangeArrowheads="1"/>
          </p:cNvSpPr>
          <p:nvPr/>
        </p:nvSpPr>
        <p:spPr bwMode="auto">
          <a:xfrm>
            <a:off x="194919" y="3522018"/>
            <a:ext cx="718564" cy="1013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/>
              <a:buNone/>
            </a:pPr>
            <a:r>
              <a:rPr lang="zh-CN" altLang="en-US" sz="1500" b="1">
                <a:solidFill>
                  <a:schemeClr val="accent1"/>
                </a:solidFill>
                <a:sym typeface="微软雅黑" panose="020B0503020204020204" pitchFamily="34" charset="-122"/>
              </a:rPr>
              <a:t>项目背景与意义</a:t>
            </a:r>
            <a:endParaRPr lang="zh-CN" altLang="en-US" sz="1500" b="1">
              <a:solidFill>
                <a:schemeClr val="accent1"/>
              </a:solidFill>
              <a:sym typeface="微软雅黑" panose="020B0503020204020204" pitchFamily="34" charset="-122"/>
            </a:endParaRPr>
          </a:p>
        </p:txBody>
      </p:sp>
      <p:sp>
        <p:nvSpPr>
          <p:cNvPr id="45" name="矩形 68"/>
          <p:cNvSpPr>
            <a:spLocks noChangeArrowheads="1"/>
          </p:cNvSpPr>
          <p:nvPr/>
        </p:nvSpPr>
        <p:spPr bwMode="auto">
          <a:xfrm>
            <a:off x="5125085" y="2973070"/>
            <a:ext cx="413385" cy="992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noAutofit/>
          </a:bodyPr>
          <a:lstStyle>
            <a:lvl1pPr>
              <a:spcBef>
                <a:spcPct val="20000"/>
              </a:spcBef>
              <a:buFont typeface="Arial" panose="020B0604020202020204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/>
              <a:buNone/>
            </a:pPr>
            <a:r>
              <a:rPr lang="zh-CN" altLang="en-US" sz="1500" b="1">
                <a:solidFill>
                  <a:schemeClr val="accent1"/>
                </a:solidFill>
                <a:sym typeface="微软雅黑" panose="020B0503020204020204" pitchFamily="34" charset="-122"/>
              </a:rPr>
              <a:t>预期成果</a:t>
            </a:r>
            <a:endParaRPr lang="zh-CN" altLang="en-US" sz="1500" b="1">
              <a:solidFill>
                <a:schemeClr val="accent1"/>
              </a:solidFill>
              <a:sym typeface="微软雅黑" panose="020B0503020204020204" pitchFamily="34" charset="-122"/>
            </a:endParaRPr>
          </a:p>
        </p:txBody>
      </p:sp>
      <p:sp>
        <p:nvSpPr>
          <p:cNvPr id="46" name="矩形 64"/>
          <p:cNvSpPr>
            <a:spLocks noChangeArrowheads="1"/>
          </p:cNvSpPr>
          <p:nvPr/>
        </p:nvSpPr>
        <p:spPr bwMode="auto">
          <a:xfrm>
            <a:off x="3628390" y="3543935"/>
            <a:ext cx="596265" cy="991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noAutofit/>
          </a:bodyPr>
          <a:lstStyle>
            <a:lvl1pPr>
              <a:spcBef>
                <a:spcPct val="20000"/>
              </a:spcBef>
              <a:buFont typeface="Arial" panose="020B0604020202020204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/>
              <a:buNone/>
            </a:pPr>
            <a:r>
              <a:rPr lang="zh-CN" altLang="en-US" sz="1500" b="1">
                <a:solidFill>
                  <a:schemeClr val="accent1"/>
                </a:solidFill>
                <a:sym typeface="微软雅黑" panose="020B0503020204020204" pitchFamily="34" charset="-122"/>
              </a:rPr>
              <a:t>研究内容</a:t>
            </a:r>
            <a:endParaRPr lang="zh-CN" altLang="en-US" sz="1500" b="1">
              <a:solidFill>
                <a:schemeClr val="accent1"/>
              </a:solidFill>
              <a:sym typeface="微软雅黑" panose="020B0503020204020204" pitchFamily="34" charset="-122"/>
            </a:endParaRPr>
          </a:p>
        </p:txBody>
      </p:sp>
      <p:sp>
        <p:nvSpPr>
          <p:cNvPr id="47" name="矩形 66"/>
          <p:cNvSpPr>
            <a:spLocks noChangeArrowheads="1"/>
          </p:cNvSpPr>
          <p:nvPr/>
        </p:nvSpPr>
        <p:spPr bwMode="auto">
          <a:xfrm>
            <a:off x="3628390" y="3707765"/>
            <a:ext cx="542925" cy="875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noAutofit/>
          </a:bodyPr>
          <a:lstStyle>
            <a:lvl1pPr>
              <a:spcBef>
                <a:spcPct val="20000"/>
              </a:spcBef>
              <a:buFont typeface="Arial" panose="020B0604020202020204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/>
              <a:buNone/>
            </a:pPr>
            <a:endParaRPr lang="zh-CN" altLang="en-US" sz="1500" b="1">
              <a:solidFill>
                <a:schemeClr val="accent1"/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280068" y="2622169"/>
            <a:ext cx="749673" cy="751323"/>
            <a:chOff x="3437020" y="1033173"/>
            <a:chExt cx="863676" cy="865577"/>
          </a:xfrm>
        </p:grpSpPr>
        <p:sp>
          <p:nvSpPr>
            <p:cNvPr id="49" name="椭圆 18"/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1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sp>
        <p:nvSpPr>
          <p:cNvPr id="51" name="矩形 68"/>
          <p:cNvSpPr>
            <a:spLocks noChangeArrowheads="1"/>
          </p:cNvSpPr>
          <p:nvPr/>
        </p:nvSpPr>
        <p:spPr bwMode="auto">
          <a:xfrm>
            <a:off x="6669405" y="2882265"/>
            <a:ext cx="495300" cy="1426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noAutofit/>
          </a:bodyPr>
          <a:lstStyle>
            <a:lvl1pPr>
              <a:spcBef>
                <a:spcPct val="20000"/>
              </a:spcBef>
              <a:buFont typeface="Arial" panose="020B0604020202020204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/>
              <a:buNone/>
            </a:pPr>
            <a:r>
              <a:rPr lang="zh-CN" altLang="en-US" sz="1500" b="1">
                <a:solidFill>
                  <a:schemeClr val="accent1"/>
                </a:solidFill>
                <a:sym typeface="微软雅黑" panose="020B0503020204020204" pitchFamily="34" charset="-122"/>
              </a:rPr>
              <a:t>工作计划与进度安排</a:t>
            </a:r>
            <a:endParaRPr lang="zh-CN" altLang="en-US" sz="1500" b="1">
              <a:solidFill>
                <a:schemeClr val="accent1"/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2036818" y="2905120"/>
            <a:ext cx="749673" cy="751323"/>
            <a:chOff x="3437020" y="2074814"/>
            <a:chExt cx="863676" cy="865577"/>
          </a:xfrm>
        </p:grpSpPr>
        <p:sp>
          <p:nvSpPr>
            <p:cNvPr id="53" name="椭圆 19"/>
            <p:cNvSpPr>
              <a:spLocks noChangeArrowheads="1"/>
            </p:cNvSpPr>
            <p:nvPr/>
          </p:nvSpPr>
          <p:spPr bwMode="auto">
            <a:xfrm>
              <a:off x="3437020" y="2074814"/>
              <a:ext cx="863676" cy="86557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6360" y="2243692"/>
              <a:ext cx="553608" cy="567096"/>
            </a:xfrm>
            <a:prstGeom prst="rect">
              <a:avLst/>
            </a:prstGeom>
          </p:spPr>
        </p:pic>
      </p:grpSp>
      <p:grpSp>
        <p:nvGrpSpPr>
          <p:cNvPr id="55" name="组合 54"/>
          <p:cNvGrpSpPr/>
          <p:nvPr/>
        </p:nvGrpSpPr>
        <p:grpSpPr>
          <a:xfrm>
            <a:off x="3513309" y="2664921"/>
            <a:ext cx="749673" cy="749944"/>
            <a:chOff x="3437020" y="3157655"/>
            <a:chExt cx="863676" cy="863988"/>
          </a:xfrm>
        </p:grpSpPr>
        <p:sp>
          <p:nvSpPr>
            <p:cNvPr id="56" name="椭圆 20"/>
            <p:cNvSpPr>
              <a:spLocks noChangeArrowheads="1"/>
            </p:cNvSpPr>
            <p:nvPr/>
          </p:nvSpPr>
          <p:spPr bwMode="auto">
            <a:xfrm>
              <a:off x="3437020" y="3157655"/>
              <a:ext cx="863676" cy="86398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3603965" y="3301680"/>
              <a:ext cx="519264" cy="531742"/>
              <a:chOff x="9901114" y="2870043"/>
              <a:chExt cx="1094967" cy="1121279"/>
            </a:xfrm>
          </p:grpSpPr>
          <p:sp>
            <p:nvSpPr>
              <p:cNvPr id="58" name="Freeform 5"/>
              <p:cNvSpPr/>
              <p:nvPr/>
            </p:nvSpPr>
            <p:spPr bwMode="auto">
              <a:xfrm>
                <a:off x="10585467" y="2870043"/>
                <a:ext cx="234963" cy="800500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+mn-lt"/>
                  <a:sym typeface="Arial" panose="020B0604020202020204" pitchFamily="34" charset="0"/>
                </a:endParaRPr>
              </a:p>
            </p:txBody>
          </p:sp>
          <p:sp>
            <p:nvSpPr>
              <p:cNvPr id="59" name="Freeform 6"/>
              <p:cNvSpPr/>
              <p:nvPr/>
            </p:nvSpPr>
            <p:spPr bwMode="auto">
              <a:xfrm>
                <a:off x="10044830" y="3280407"/>
                <a:ext cx="289711" cy="34679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0" name="Freeform 7"/>
              <p:cNvSpPr/>
              <p:nvPr/>
            </p:nvSpPr>
            <p:spPr bwMode="auto">
              <a:xfrm>
                <a:off x="10044830" y="3442241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1" name="Freeform 8"/>
              <p:cNvSpPr/>
              <p:nvPr/>
            </p:nvSpPr>
            <p:spPr bwMode="auto">
              <a:xfrm>
                <a:off x="10044830" y="3601186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2" name="Freeform 9"/>
              <p:cNvSpPr>
                <a:spLocks noEditPoints="1"/>
              </p:cNvSpPr>
              <p:nvPr/>
            </p:nvSpPr>
            <p:spPr bwMode="auto">
              <a:xfrm>
                <a:off x="9901114" y="2953851"/>
                <a:ext cx="1094967" cy="1037471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4893978" y="2130679"/>
            <a:ext cx="749673" cy="751323"/>
            <a:chOff x="3437020" y="1033173"/>
            <a:chExt cx="863676" cy="865577"/>
          </a:xfrm>
        </p:grpSpPr>
        <p:sp>
          <p:nvSpPr>
            <p:cNvPr id="3" name="椭圆 18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grpSp>
        <p:nvGrpSpPr>
          <p:cNvPr id="11" name="组合 10"/>
          <p:cNvGrpSpPr/>
          <p:nvPr/>
        </p:nvGrpSpPr>
        <p:grpSpPr>
          <a:xfrm>
            <a:off x="6495788" y="1885945"/>
            <a:ext cx="749673" cy="751323"/>
            <a:chOff x="3437020" y="2074814"/>
            <a:chExt cx="863676" cy="865577"/>
          </a:xfrm>
        </p:grpSpPr>
        <p:sp>
          <p:nvSpPr>
            <p:cNvPr id="12" name="椭圆 19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437020" y="2074814"/>
              <a:ext cx="863676" cy="86557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6360" y="2243692"/>
              <a:ext cx="553608" cy="567096"/>
            </a:xfrm>
            <a:prstGeom prst="rect">
              <a:avLst/>
            </a:prstGeom>
          </p:spPr>
        </p:pic>
      </p:grpSp>
      <p:grpSp>
        <p:nvGrpSpPr>
          <p:cNvPr id="14" name="组合 13"/>
          <p:cNvGrpSpPr/>
          <p:nvPr/>
        </p:nvGrpSpPr>
        <p:grpSpPr>
          <a:xfrm>
            <a:off x="8091024" y="2365201"/>
            <a:ext cx="749673" cy="749944"/>
            <a:chOff x="3437020" y="3157655"/>
            <a:chExt cx="863676" cy="863988"/>
          </a:xfrm>
        </p:grpSpPr>
        <p:sp>
          <p:nvSpPr>
            <p:cNvPr id="15" name="椭圆 20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437020" y="3157655"/>
              <a:ext cx="863676" cy="86398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3603965" y="3301680"/>
              <a:ext cx="519264" cy="531742"/>
              <a:chOff x="9901114" y="2870043"/>
              <a:chExt cx="1094967" cy="1121279"/>
            </a:xfrm>
          </p:grpSpPr>
          <p:sp>
            <p:nvSpPr>
              <p:cNvPr id="17" name="Freeform 5"/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10585467" y="2870043"/>
                <a:ext cx="234963" cy="800500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+mn-lt"/>
                  <a:sym typeface="Arial" panose="020B0604020202020204" pitchFamily="34" charset="0"/>
                </a:endParaRPr>
              </a:p>
            </p:txBody>
          </p:sp>
          <p:sp>
            <p:nvSpPr>
              <p:cNvPr id="18" name="Freeform 6"/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10044830" y="3280407"/>
                <a:ext cx="289711" cy="34679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9" name="Freeform 7"/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10044830" y="3442241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0" name="Freeform 8"/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10044830" y="3601186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1" name="Freeform 9"/>
              <p:cNvSpPr>
                <a:spLocks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9901114" y="2953851"/>
                <a:ext cx="1094967" cy="1037471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2" name="文本框 21"/>
          <p:cNvSpPr txBox="1"/>
          <p:nvPr/>
        </p:nvSpPr>
        <p:spPr>
          <a:xfrm>
            <a:off x="2094865" y="3707765"/>
            <a:ext cx="633095" cy="11449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30000"/>
              </a:lnSpc>
            </a:pPr>
            <a:r>
              <a:rPr lang="zh-CN" altLang="en-US" b="1">
                <a:solidFill>
                  <a:schemeClr val="accent1"/>
                </a:solidFill>
                <a:sym typeface="微软雅黑" panose="020B0503020204020204" pitchFamily="34" charset="-122"/>
              </a:rPr>
              <a:t>研究目的与任务</a:t>
            </a:r>
            <a:endParaRPr lang="zh-CN" altLang="en-US" b="1">
              <a:solidFill>
                <a:schemeClr val="accent1"/>
              </a:solidFill>
              <a:sym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024120" y="3088005"/>
            <a:ext cx="352425" cy="1297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30000"/>
              </a:lnSpc>
            </a:pPr>
            <a:endParaRPr lang="zh-CN" altLang="en-US" b="1">
              <a:solidFill>
                <a:schemeClr val="accent1"/>
              </a:solidFill>
              <a:sym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295005" y="3347720"/>
            <a:ext cx="323215" cy="10248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30000"/>
              </a:lnSpc>
            </a:pPr>
            <a:r>
              <a:rPr lang="zh-CN" altLang="en-US" b="1">
                <a:solidFill>
                  <a:schemeClr val="accent1"/>
                </a:solidFill>
                <a:sym typeface="微软雅黑" panose="020B0503020204020204" pitchFamily="34" charset="-122"/>
              </a:rPr>
              <a:t>参考文献</a:t>
            </a:r>
            <a:endParaRPr lang="zh-CN" altLang="en-US" b="1">
              <a:solidFill>
                <a:schemeClr val="accent1"/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4" grpId="0"/>
      <p:bldP spid="45" grpId="0"/>
      <p:bldP spid="46" grpId="0"/>
      <p:bldP spid="47" grpId="0"/>
      <p:bldP spid="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组合 93"/>
          <p:cNvGrpSpPr/>
          <p:nvPr/>
        </p:nvGrpSpPr>
        <p:grpSpPr>
          <a:xfrm>
            <a:off x="827477" y="948917"/>
            <a:ext cx="4315460" cy="2832734"/>
            <a:chOff x="2954340" y="1279908"/>
            <a:chExt cx="4124190" cy="2666002"/>
          </a:xfrm>
        </p:grpSpPr>
        <p:sp>
          <p:nvSpPr>
            <p:cNvPr id="95" name="矩形 94"/>
            <p:cNvSpPr>
              <a:spLocks noChangeArrowheads="1"/>
            </p:cNvSpPr>
            <p:nvPr/>
          </p:nvSpPr>
          <p:spPr bwMode="auto">
            <a:xfrm>
              <a:off x="2954340" y="1694659"/>
              <a:ext cx="4124190" cy="2251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8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学分认证是验证学生学习成果和课程完成情况的重要环节，对于学生的学位授予、跨校转学以及就业等方面具有重要意义。然而，传统的学分认证过程存在一些问题，包括手工审核成本高、认证结果可信度低等。</a:t>
              </a:r>
              <a:endPara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2963100" y="1279908"/>
              <a:ext cx="296146" cy="302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5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231521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buNone/>
            </a:pPr>
            <a:r>
              <a:rPr lang="zh-CN" altLang="en-US" sz="2400" b="1" smtClean="0">
                <a:solidFill>
                  <a:schemeClr val="accent1"/>
                </a:solidFill>
              </a:rPr>
              <a:t>项目背景与意义</a:t>
            </a:r>
            <a:endParaRPr lang="zh-CN" altLang="en-US" sz="2400" b="1" smtClean="0">
              <a:solidFill>
                <a:schemeClr val="accent1"/>
              </a:solidFill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7405" y="796290"/>
            <a:ext cx="3048000" cy="770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0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系统开发背景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：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" name="图片 1" descr="微信截图_202401131514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5160" y="1193800"/>
            <a:ext cx="2886075" cy="2494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231521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buNone/>
            </a:pPr>
            <a:r>
              <a:rPr lang="zh-CN" altLang="en-US" sz="2400" b="1" smtClean="0">
                <a:solidFill>
                  <a:schemeClr val="accent1"/>
                </a:solidFill>
                <a:sym typeface="+mn-ea"/>
              </a:rPr>
              <a:t>项目背景与意义</a:t>
            </a:r>
            <a:endParaRPr lang="zh-CN" altLang="en-US" sz="2400" b="1" smtClean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17" name="箭头3"/>
          <p:cNvSpPr/>
          <p:nvPr/>
        </p:nvSpPr>
        <p:spPr bwMode="gray">
          <a:xfrm flipV="1">
            <a:off x="1531850" y="2889667"/>
            <a:ext cx="819764" cy="1140531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lIns="62118" tIns="31058" rIns="62118" bIns="31058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900">
              <a:solidFill>
                <a:sysClr val="windowText" lastClr="00000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8" name="箭头2"/>
          <p:cNvSpPr/>
          <p:nvPr/>
        </p:nvSpPr>
        <p:spPr bwMode="gray">
          <a:xfrm rot="16200000">
            <a:off x="1747861" y="2415012"/>
            <a:ext cx="243647" cy="974403"/>
          </a:xfrm>
          <a:custGeom>
            <a:avLst/>
            <a:gdLst>
              <a:gd name="T0" fmla="*/ 37 w 142"/>
              <a:gd name="T1" fmla="*/ 1 h 604"/>
              <a:gd name="T2" fmla="*/ 45 w 142"/>
              <a:gd name="T3" fmla="*/ 472 h 604"/>
              <a:gd name="T4" fmla="*/ 0 w 142"/>
              <a:gd name="T5" fmla="*/ 474 h 604"/>
              <a:gd name="T6" fmla="*/ 72 w 142"/>
              <a:gd name="T7" fmla="*/ 604 h 604"/>
              <a:gd name="T8" fmla="*/ 142 w 142"/>
              <a:gd name="T9" fmla="*/ 474 h 604"/>
              <a:gd name="T10" fmla="*/ 100 w 142"/>
              <a:gd name="T11" fmla="*/ 474 h 604"/>
              <a:gd name="T12" fmla="*/ 99 w 142"/>
              <a:gd name="T13" fmla="*/ 0 h 604"/>
              <a:gd name="T14" fmla="*/ 37 w 142"/>
              <a:gd name="T15" fmla="*/ 1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lIns="62118" tIns="31058" rIns="62118" bIns="31058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900">
              <a:solidFill>
                <a:sysClr val="windowText" lastClr="00000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9" name="箭头1"/>
          <p:cNvSpPr/>
          <p:nvPr/>
        </p:nvSpPr>
        <p:spPr bwMode="gray">
          <a:xfrm>
            <a:off x="1526579" y="1643759"/>
            <a:ext cx="819764" cy="1321191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lIns="62118" tIns="31058" rIns="62118" bIns="31058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900">
              <a:solidFill>
                <a:sysClr val="windowText" lastClr="00000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0" name="文本1"/>
          <p:cNvSpPr>
            <a:spLocks noChangeArrowheads="1"/>
          </p:cNvSpPr>
          <p:nvPr/>
        </p:nvSpPr>
        <p:spPr bwMode="gray">
          <a:xfrm>
            <a:off x="3378267" y="1352205"/>
            <a:ext cx="4434093" cy="896993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accent1"/>
            </a:solidFill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将区块链技术应用于学分认证可以促进教育领域的数字化转型，提高教育服务的质量和效率，为学生和教育机构创造更多机会和发展空间。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标题1"/>
          <p:cNvSpPr>
            <a:spLocks noChangeArrowheads="1"/>
          </p:cNvSpPr>
          <p:nvPr/>
        </p:nvSpPr>
        <p:spPr bwMode="gray">
          <a:xfrm>
            <a:off x="2446313" y="1347614"/>
            <a:ext cx="931954" cy="901585"/>
          </a:xfrm>
          <a:prstGeom prst="roundRect">
            <a:avLst>
              <a:gd name="adj" fmla="val 11921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>
                <a:solidFill>
                  <a:sysClr val="window" lastClr="FFFFFF">
                    <a:lumMod val="9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促进教育发展</a:t>
            </a:r>
            <a:endParaRPr lang="zh-CN" altLang="en-US" sz="1400" b="1">
              <a:solidFill>
                <a:sysClr val="window" lastClr="FFFFFF">
                  <a:lumMod val="9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2"/>
          <p:cNvSpPr>
            <a:spLocks noChangeArrowheads="1"/>
          </p:cNvSpPr>
          <p:nvPr/>
        </p:nvSpPr>
        <p:spPr bwMode="gray">
          <a:xfrm>
            <a:off x="3378267" y="2442238"/>
            <a:ext cx="4434093" cy="894027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accent1"/>
            </a:solidFill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区块链技术确实具有去中心化和不可篡改的特点，可以确保学分数据的真实性和不可篡改性，提高学分认证的可信度，并有效防止数据的篡改和伪造。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标题2"/>
          <p:cNvSpPr>
            <a:spLocks noChangeArrowheads="1"/>
          </p:cNvSpPr>
          <p:nvPr/>
        </p:nvSpPr>
        <p:spPr bwMode="gray">
          <a:xfrm>
            <a:off x="2446313" y="2442238"/>
            <a:ext cx="931955" cy="894027"/>
          </a:xfrm>
          <a:prstGeom prst="roundRect">
            <a:avLst>
              <a:gd name="adj" fmla="val 11921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>
                <a:solidFill>
                  <a:sysClr val="window" lastClr="FFFFFF">
                    <a:lumMod val="9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提升认证结果可信度</a:t>
            </a:r>
            <a:endParaRPr lang="zh-CN" altLang="en-US" sz="1400" b="1">
              <a:solidFill>
                <a:sysClr val="window" lastClr="FFFFFF">
                  <a:lumMod val="9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3"/>
          <p:cNvSpPr>
            <a:spLocks noChangeArrowheads="1"/>
          </p:cNvSpPr>
          <p:nvPr/>
        </p:nvSpPr>
        <p:spPr bwMode="ltGray">
          <a:xfrm>
            <a:off x="3378267" y="3523042"/>
            <a:ext cx="4434093" cy="886051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accent1"/>
            </a:solidFill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区块链应用系统可以减少传统学分认证过程中的人工操作，降低认证的成本，并为学校和学生提供更经济高效的认证服务。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标题3"/>
          <p:cNvSpPr>
            <a:spLocks noChangeArrowheads="1"/>
          </p:cNvSpPr>
          <p:nvPr/>
        </p:nvSpPr>
        <p:spPr bwMode="gray">
          <a:xfrm>
            <a:off x="2446313" y="3523042"/>
            <a:ext cx="931954" cy="886051"/>
          </a:xfrm>
          <a:prstGeom prst="roundRect">
            <a:avLst>
              <a:gd name="adj" fmla="val 11921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>
                <a:solidFill>
                  <a:sysClr val="window" lastClr="FFFFFF">
                    <a:lumMod val="9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降低认证成本</a:t>
            </a:r>
            <a:endParaRPr lang="zh-CN" altLang="en-US" sz="1400" b="1">
              <a:solidFill>
                <a:sysClr val="window" lastClr="FFFFFF">
                  <a:lumMod val="9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Oval 19"/>
          <p:cNvSpPr>
            <a:spLocks noChangeArrowheads="1"/>
          </p:cNvSpPr>
          <p:nvPr/>
        </p:nvSpPr>
        <p:spPr bwMode="auto">
          <a:xfrm>
            <a:off x="1056005" y="2079625"/>
            <a:ext cx="948690" cy="1443355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  <a:effectLst/>
        </p:spPr>
        <p:txBody>
          <a:bodyPr lIns="62118" tIns="31058" rIns="62118" bIns="31058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900" b="1" kern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社会价值和意义</a:t>
            </a:r>
            <a:endParaRPr lang="zh-CN" altLang="en-US" sz="1900" b="1" kern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5"/>
          <p:cNvSpPr txBox="1"/>
          <p:nvPr/>
        </p:nvSpPr>
        <p:spPr>
          <a:xfrm>
            <a:off x="2791579" y="1165561"/>
            <a:ext cx="4450718" cy="54800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解决当前学分认证过程存在的问题，提高认证的效率和可信度，促进学生学习成果的真实性和公信力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18"/>
          <p:cNvSpPr txBox="1"/>
          <p:nvPr/>
        </p:nvSpPr>
        <p:spPr>
          <a:xfrm>
            <a:off x="1874695" y="3226808"/>
            <a:ext cx="4538656" cy="4375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分析需求、研究区块链技术、设计系统架构、开发智能合约、集成用户界面、测试和部署系统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 rot="20926620">
            <a:off x="1462976" y="2273983"/>
            <a:ext cx="6182916" cy="2939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447698" y="1100978"/>
            <a:ext cx="1230086" cy="1091735"/>
            <a:chOff x="411429" y="2379138"/>
            <a:chExt cx="1640114" cy="1455646"/>
          </a:xfrm>
        </p:grpSpPr>
        <p:sp>
          <p:nvSpPr>
            <p:cNvPr id="10" name="下箭头 9"/>
            <p:cNvSpPr/>
            <p:nvPr/>
          </p:nvSpPr>
          <p:spPr>
            <a:xfrm>
              <a:off x="411429" y="2379138"/>
              <a:ext cx="1640114" cy="1455646"/>
            </a:xfrm>
            <a:prstGeom prst="down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15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4"/>
            <p:cNvSpPr txBox="1"/>
            <p:nvPr/>
          </p:nvSpPr>
          <p:spPr>
            <a:xfrm>
              <a:off x="923953" y="2392494"/>
              <a:ext cx="551180" cy="125476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15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</a:t>
              </a:r>
              <a:r>
                <a:rPr lang="zh-CN" altLang="en-US" sz="15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目的</a:t>
              </a:r>
              <a:endParaRPr lang="zh-CN" altLang="en-US" sz="15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431085" y="2685507"/>
            <a:ext cx="1230086" cy="1091736"/>
            <a:chOff x="7055945" y="4194060"/>
            <a:chExt cx="1640114" cy="1455648"/>
          </a:xfrm>
        </p:grpSpPr>
        <p:sp>
          <p:nvSpPr>
            <p:cNvPr id="13" name="下箭头 12"/>
            <p:cNvSpPr/>
            <p:nvPr/>
          </p:nvSpPr>
          <p:spPr>
            <a:xfrm flipV="1">
              <a:off x="7055945" y="4194060"/>
              <a:ext cx="1640114" cy="1455648"/>
            </a:xfrm>
            <a:prstGeom prst="down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zh-CN" altLang="en-US" sz="15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22"/>
            <p:cNvSpPr txBox="1"/>
            <p:nvPr/>
          </p:nvSpPr>
          <p:spPr>
            <a:xfrm>
              <a:off x="7568460" y="4371789"/>
              <a:ext cx="551180" cy="125476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15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</a:t>
              </a:r>
              <a:endParaRPr lang="zh-CN" altLang="en-US" sz="15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等腰三角形 14"/>
          <p:cNvSpPr/>
          <p:nvPr/>
        </p:nvSpPr>
        <p:spPr>
          <a:xfrm>
            <a:off x="4241554" y="2557134"/>
            <a:ext cx="653144" cy="56305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476188" y="177842"/>
            <a:ext cx="2315210" cy="902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buNone/>
            </a:pPr>
            <a:r>
              <a:rPr lang="zh-CN" altLang="en-US" sz="2400" b="1" smtClean="0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研究目的与任务</a:t>
            </a:r>
            <a:endParaRPr lang="zh-CN" altLang="en-US" sz="2400" b="1" smtClean="0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pPr>
              <a:buNone/>
            </a:pPr>
            <a:endParaRPr lang="zh-CN" altLang="en-US" sz="2400" b="1" smtClean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19" name="等腰三角形 18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bldLvl="0" animBg="1"/>
      <p:bldP spid="15" grpId="0" bldLvl="0" animBg="1"/>
      <p:bldP spid="18" grpId="0"/>
      <p:bldP spid="19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2509576" y="1855094"/>
            <a:ext cx="2027069" cy="62639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3078181" y="2500538"/>
            <a:ext cx="1467989" cy="7386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4480417" y="1478285"/>
            <a:ext cx="1909964" cy="102225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527120" y="2481487"/>
            <a:ext cx="2480804" cy="47464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3766244" y="1699776"/>
            <a:ext cx="1587051" cy="1580066"/>
            <a:chOff x="3754447" y="1104900"/>
            <a:chExt cx="1556249" cy="1549400"/>
          </a:xfrm>
        </p:grpSpPr>
        <p:sp>
          <p:nvSpPr>
            <p:cNvPr id="12" name="椭圆 11"/>
            <p:cNvSpPr/>
            <p:nvPr/>
          </p:nvSpPr>
          <p:spPr>
            <a:xfrm>
              <a:off x="3761296" y="1104900"/>
              <a:ext cx="1549400" cy="1549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34"/>
            <p:cNvSpPr txBox="1"/>
            <p:nvPr/>
          </p:nvSpPr>
          <p:spPr>
            <a:xfrm>
              <a:off x="3754447" y="1502602"/>
              <a:ext cx="1549400" cy="559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rPr>
                <a:t>功能需求</a:t>
              </a:r>
              <a:endParaRPr lang="zh-CN" altLang="en-US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135903" y="900498"/>
            <a:ext cx="1031240" cy="933450"/>
            <a:chOff x="6608191" y="761725"/>
            <a:chExt cx="1286641" cy="1164632"/>
          </a:xfrm>
        </p:grpSpPr>
        <p:sp>
          <p:nvSpPr>
            <p:cNvPr id="15" name="椭圆 14"/>
            <p:cNvSpPr/>
            <p:nvPr/>
          </p:nvSpPr>
          <p:spPr>
            <a:xfrm>
              <a:off x="6608191" y="761725"/>
              <a:ext cx="1286641" cy="11646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40"/>
            <p:cNvSpPr txBox="1"/>
            <p:nvPr/>
          </p:nvSpPr>
          <p:spPr>
            <a:xfrm>
              <a:off x="6771398" y="913048"/>
              <a:ext cx="924575" cy="74631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rPr>
                <a:t>学分认证功能</a:t>
              </a:r>
              <a:endParaRPr lang="zh-CN" altLang="en-US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634042" y="1167298"/>
            <a:ext cx="1092575" cy="1092575"/>
            <a:chOff x="1533352" y="1121088"/>
            <a:chExt cx="1037208" cy="1037208"/>
          </a:xfrm>
        </p:grpSpPr>
        <p:sp>
          <p:nvSpPr>
            <p:cNvPr id="18" name="椭圆 17"/>
            <p:cNvSpPr/>
            <p:nvPr/>
          </p:nvSpPr>
          <p:spPr>
            <a:xfrm>
              <a:off x="1533352" y="1121088"/>
              <a:ext cx="1037208" cy="10372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43"/>
            <p:cNvSpPr txBox="1"/>
            <p:nvPr/>
          </p:nvSpPr>
          <p:spPr>
            <a:xfrm>
              <a:off x="1578564" y="1131336"/>
              <a:ext cx="887353" cy="88011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endParaRPr lang="en-US" altLang="zh-CN" sz="15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5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rPr>
                <a:t>用户管理功能</a:t>
              </a:r>
              <a:endParaRPr lang="zh-CN" altLang="en-US" sz="15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510289" y="2481487"/>
            <a:ext cx="999938" cy="999938"/>
            <a:chOff x="7901496" y="1877556"/>
            <a:chExt cx="1037208" cy="1037208"/>
          </a:xfrm>
        </p:grpSpPr>
        <p:sp>
          <p:nvSpPr>
            <p:cNvPr id="21" name="椭圆 20"/>
            <p:cNvSpPr/>
            <p:nvPr/>
          </p:nvSpPr>
          <p:spPr>
            <a:xfrm>
              <a:off x="7901496" y="1877556"/>
              <a:ext cx="1037208" cy="10372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46"/>
            <p:cNvSpPr txBox="1"/>
            <p:nvPr/>
          </p:nvSpPr>
          <p:spPr>
            <a:xfrm>
              <a:off x="7948920" y="2144975"/>
              <a:ext cx="933991" cy="51837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rPr>
                <a:t>系统设置功能</a:t>
              </a:r>
              <a:endParaRPr lang="zh-CN" altLang="en-US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090165" y="2766060"/>
            <a:ext cx="1099696" cy="1027430"/>
            <a:chOff x="5312792" y="2183559"/>
            <a:chExt cx="1037208" cy="1037208"/>
          </a:xfrm>
        </p:grpSpPr>
        <p:sp>
          <p:nvSpPr>
            <p:cNvPr id="24" name="椭圆 23"/>
            <p:cNvSpPr/>
            <p:nvPr/>
          </p:nvSpPr>
          <p:spPr>
            <a:xfrm>
              <a:off x="5312792" y="2183559"/>
              <a:ext cx="1037208" cy="103720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49"/>
            <p:cNvSpPr txBox="1"/>
            <p:nvPr/>
          </p:nvSpPr>
          <p:spPr>
            <a:xfrm>
              <a:off x="5384063" y="2466259"/>
              <a:ext cx="861244" cy="24487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rPr>
                <a:t>数据查询功能</a:t>
              </a:r>
              <a:endParaRPr lang="zh-CN" altLang="en-US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26" name="矩形 46"/>
          <p:cNvSpPr>
            <a:spLocks noChangeArrowheads="1"/>
          </p:cNvSpPr>
          <p:nvPr/>
        </p:nvSpPr>
        <p:spPr bwMode="auto">
          <a:xfrm>
            <a:off x="476188" y="177842"/>
            <a:ext cx="140081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buNone/>
            </a:pPr>
            <a:r>
              <a:rPr lang="zh-CN" altLang="en-US" sz="2400" b="1" smtClean="0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研究内容</a:t>
            </a:r>
            <a:endParaRPr lang="zh-CN" altLang="en-US" sz="2400" b="1" smtClean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27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4" name="Oval 1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27057" y="1478066"/>
            <a:ext cx="726791" cy="731358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  <a:effectLst/>
        </p:spPr>
        <p:txBody>
          <a:bodyPr lIns="67108" tIns="33554" rIns="67108" bIns="33554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用户登录</a:t>
            </a:r>
            <a:endParaRPr lang="zh-CN" altLang="en-US" kern="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Oval 1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6657" y="691301"/>
            <a:ext cx="726791" cy="731358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  <a:effectLst/>
        </p:spPr>
        <p:txBody>
          <a:bodyPr lIns="67108" tIns="33554" rIns="67108" bIns="33554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用户注册</a:t>
            </a:r>
            <a:endParaRPr lang="zh-CN" altLang="en-US" kern="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8" name="Oval 1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6930" y="2224405"/>
            <a:ext cx="844550" cy="831215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  <a:effectLst/>
        </p:spPr>
        <p:txBody>
          <a:bodyPr lIns="67108" tIns="33554" rIns="67108" bIns="33554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用户权限管理</a:t>
            </a:r>
            <a:endParaRPr lang="zh-CN" altLang="en-US" kern="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9" name="Oval 1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948555" y="236855"/>
            <a:ext cx="973455" cy="876935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  <a:effectLst/>
        </p:spPr>
        <p:txBody>
          <a:bodyPr lIns="67108" tIns="33554" rIns="67108" bIns="33554" anchor="ctr"/>
          <a:p>
            <a:pPr algn="ctr">
              <a:lnSpc>
                <a:spcPct val="120000"/>
              </a:lnSpc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学分认证请求提交</a:t>
            </a:r>
            <a:endParaRPr lang="zh-CN" altLang="en-US" kern="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0" name="Oval 1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009765" y="67310"/>
            <a:ext cx="1017270" cy="785495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  <a:effectLst/>
        </p:spPr>
        <p:txBody>
          <a:bodyPr lIns="67108" tIns="33554" rIns="67108" bIns="33554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学分认证</a:t>
            </a: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审核</a:t>
            </a:r>
            <a:endParaRPr lang="zh-CN" altLang="en-US" kern="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1" name="Oval 19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470775" y="1275080"/>
            <a:ext cx="993775" cy="87757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  <a:effectLst/>
        </p:spPr>
        <p:txBody>
          <a:bodyPr lIns="67108" tIns="33554" rIns="67108" bIns="33554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学分认证结果查询</a:t>
            </a:r>
            <a:endParaRPr lang="zh-CN" altLang="en-US" kern="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2" name="Oval 19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090420" y="4229735"/>
            <a:ext cx="1060450" cy="831215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  <a:effectLst/>
        </p:spPr>
        <p:txBody>
          <a:bodyPr lIns="67108" tIns="33554" rIns="67108" bIns="33554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学分数据查询</a:t>
            </a:r>
            <a:endParaRPr lang="zh-CN" altLang="en-US" kern="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6" name="Oval 1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439897" y="3914561"/>
            <a:ext cx="726791" cy="731358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  <a:effectLst/>
        </p:spPr>
        <p:txBody>
          <a:bodyPr lIns="67108" tIns="33554" rIns="67108" bIns="33554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用户管理</a:t>
            </a:r>
            <a:endParaRPr lang="zh-CN" altLang="en-US" kern="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7" name="Oval 19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983582" y="2913801"/>
            <a:ext cx="726791" cy="731358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  <a:effectLst/>
        </p:spPr>
        <p:txBody>
          <a:bodyPr lIns="67108" tIns="33554" rIns="67108" bIns="33554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系统配置</a:t>
            </a:r>
            <a:endParaRPr lang="zh-CN" altLang="en-US" kern="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8" name="直接连接符 37"/>
          <p:cNvCxnSpPr/>
          <p:nvPr>
            <p:custDataLst>
              <p:tags r:id="rId10"/>
            </p:custDataLst>
          </p:nvPr>
        </p:nvCxnSpPr>
        <p:spPr>
          <a:xfrm flipH="1">
            <a:off x="6764076" y="714634"/>
            <a:ext cx="403225" cy="3994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>
            <p:custDataLst>
              <p:tags r:id="rId11"/>
            </p:custDataLst>
          </p:nvPr>
        </p:nvCxnSpPr>
        <p:spPr>
          <a:xfrm flipV="1">
            <a:off x="1124006" y="1700154"/>
            <a:ext cx="509905" cy="56261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>
            <p:custDataLst>
              <p:tags r:id="rId12"/>
            </p:custDataLst>
          </p:nvPr>
        </p:nvCxnSpPr>
        <p:spPr>
          <a:xfrm flipV="1">
            <a:off x="899851" y="1478539"/>
            <a:ext cx="977265" cy="37719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>
            <p:custDataLst>
              <p:tags r:id="rId13"/>
            </p:custDataLst>
          </p:nvPr>
        </p:nvCxnSpPr>
        <p:spPr>
          <a:xfrm>
            <a:off x="1350066" y="1191519"/>
            <a:ext cx="331470" cy="2870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>
            <p:custDataLst>
              <p:tags r:id="rId14"/>
            </p:custDataLst>
          </p:nvPr>
        </p:nvCxnSpPr>
        <p:spPr>
          <a:xfrm>
            <a:off x="7007916" y="1478539"/>
            <a:ext cx="502285" cy="2216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endCxn id="37" idx="2"/>
          </p:cNvCxnSpPr>
          <p:nvPr>
            <p:custDataLst>
              <p:tags r:id="rId15"/>
            </p:custDataLst>
          </p:nvPr>
        </p:nvCxnSpPr>
        <p:spPr>
          <a:xfrm>
            <a:off x="7470831" y="3055879"/>
            <a:ext cx="513080" cy="2241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29" idx="5"/>
          </p:cNvCxnSpPr>
          <p:nvPr>
            <p:custDataLst>
              <p:tags r:id="rId16"/>
            </p:custDataLst>
          </p:nvPr>
        </p:nvCxnSpPr>
        <p:spPr>
          <a:xfrm>
            <a:off x="5779191" y="985779"/>
            <a:ext cx="611505" cy="20574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24" idx="4"/>
            <a:endCxn id="32" idx="0"/>
          </p:cNvCxnSpPr>
          <p:nvPr>
            <p:custDataLst>
              <p:tags r:id="rId17"/>
            </p:custDataLst>
          </p:nvPr>
        </p:nvCxnSpPr>
        <p:spPr>
          <a:xfrm flipH="1">
            <a:off x="2620701" y="3793749"/>
            <a:ext cx="19685" cy="4362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>
            <p:custDataLst>
              <p:tags r:id="rId18"/>
            </p:custDataLst>
          </p:nvPr>
        </p:nvCxnSpPr>
        <p:spPr>
          <a:xfrm>
            <a:off x="6804081" y="3264159"/>
            <a:ext cx="0" cy="7886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-0.02552 0.75279 0.0908 0.66613 C 0.20747 0.57948 0.21649 0.50394 0.23177 0.40825 C 0.24705 0.31256 0.22118 0.15964 0.18264 0.09152 C 0.1441 0.02341 0.03802 0 0 0" pathEditMode="relative" ptsTypes="">
                                      <p:cBhvr>
                                        <p:cTn id="5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-0.02552 0.75279 0.0908 0.66613 C 0.20747 0.57948 0.21649 0.50394 0.23177 0.40825 C 0.24705 0.31256 0.22118 0.15964 0.18264 0.09152 C 0.1441 0.02341 0.03802 0 0 0" pathEditMode="relative" ptsTypes="">
                                      <p:cBhvr>
                                        <p:cTn id="6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-0.02552 0.75279 0.0908 0.66613 C 0.20747 0.57948 0.21649 0.50394 0.23177 0.40825 C 0.24705 0.31256 0.22118 0.15964 0.18264 0.09152 C 0.1441 0.02341 0.03802 0 0 0" pathEditMode="relative" ptsTypes="">
                                      <p:cBhvr>
                                        <p:cTn id="6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-0.02552 0.75279 0.0908 0.66613 C 0.20747 0.57948 0.21649 0.50394 0.23177 0.40825 C 0.24705 0.31256 0.22118 0.15964 0.18264 0.09152 C 0.1441 0.02341 0.03802 0 0 0" pathEditMode="relative" ptsTypes="">
                                      <p:cBhvr>
                                        <p:cTn id="7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-0.02552 0.75279 0.0908 0.66613 C 0.20747 0.57948 0.21649 0.50394 0.23177 0.40825 C 0.24705 0.31256 0.22118 0.15964 0.18264 0.09152 C 0.1441 0.02341 0.03802 0 0 0" pathEditMode="relative" ptsTypes="">
                                      <p:cBhvr>
                                        <p:cTn id="7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-0.02552 0.75279 0.0908 0.66613 C 0.20747 0.57948 0.21649 0.50394 0.23177 0.40825 C 0.24705 0.31256 0.22118 0.15964 0.18264 0.09152 C 0.1441 0.02341 0.03802 0 0 0" pathEditMode="relative" ptsTypes="">
                                      <p:cBhvr>
                                        <p:cTn id="8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-0.02552 0.75279 0.0908 0.66613 C 0.20747 0.57948 0.21649 0.50394 0.23177 0.40825 C 0.24705 0.31256 0.22118 0.15964 0.18264 0.09152 C 0.1441 0.02341 0.03802 0 0 0" pathEditMode="relative" ptsTypes="">
                                      <p:cBhvr>
                                        <p:cTn id="8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-0.02552 0.75279 0.0908 0.66613 C 0.20747 0.57948 0.21649 0.50394 0.23177 0.40825 C 0.24705 0.31256 0.22118 0.15964 0.18264 0.09152 C 0.1441 0.02341 0.03802 0 0 0" pathEditMode="relative" ptsTypes="">
                                      <p:cBhvr>
                                        <p:cTn id="9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-0.02552 0.75279 0.0908 0.66613 C 0.20747 0.57948 0.21649 0.50394 0.23177 0.40825 C 0.24705 0.31256 0.22118 0.15964 0.18264 0.09152 C 0.1441 0.02341 0.03802 0 0 0" pathEditMode="relative" ptsTypes="">
                                      <p:cBhvr>
                                        <p:cTn id="9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bldLvl="0" animBg="1"/>
      <p:bldP spid="4" grpId="0" bldLvl="0" animBg="1"/>
      <p:bldP spid="5" grpId="0" bldLvl="0" animBg="1"/>
      <p:bldP spid="28" grpId="0" bldLvl="0" animBg="1"/>
      <p:bldP spid="29" grpId="0" bldLvl="0" animBg="1"/>
      <p:bldP spid="30" grpId="0" bldLvl="0" animBg="1"/>
      <p:bldP spid="31" grpId="0" bldLvl="0" animBg="1"/>
      <p:bldP spid="32" grpId="0" bldLvl="0" animBg="1"/>
      <p:bldP spid="36" grpId="0" bldLvl="0" animBg="1"/>
      <p:bldP spid="37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2731770" y="2237740"/>
            <a:ext cx="1144905" cy="118999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27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安全性</a:t>
            </a:r>
            <a:endParaRPr lang="en-US" altLang="zh-CN" sz="27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1198540" y="1842145"/>
            <a:ext cx="666390" cy="39566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364018" y="2894210"/>
            <a:ext cx="119742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171514" y="3542657"/>
            <a:ext cx="720442" cy="38036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009416" y="1081739"/>
            <a:ext cx="4566500" cy="1076233"/>
            <a:chOff x="4012555" y="1375083"/>
            <a:chExt cx="5516463" cy="1434978"/>
          </a:xfrm>
        </p:grpSpPr>
        <p:sp>
          <p:nvSpPr>
            <p:cNvPr id="12" name="矩形 11"/>
            <p:cNvSpPr/>
            <p:nvPr/>
          </p:nvSpPr>
          <p:spPr>
            <a:xfrm>
              <a:off x="4012555" y="1729714"/>
              <a:ext cx="5516463" cy="10803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 smtClean="0"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rPr>
                <a:t>   - 响应时间：系统应具备快速响应用户请求的能力。</a:t>
              </a:r>
              <a:endParaRPr lang="zh-CN" altLang="en-US" sz="1200" dirty="0" smtClean="0"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200" dirty="0" smtClean="0"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rPr>
                <a:t>   - 并发处理：系统应支持处理多个用户并发请求。</a:t>
              </a:r>
              <a:endParaRPr lang="zh-CN" altLang="en-US" sz="1200" dirty="0" smtClean="0"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endPara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42"/>
            <p:cNvSpPr txBox="1"/>
            <p:nvPr/>
          </p:nvSpPr>
          <p:spPr>
            <a:xfrm>
              <a:off x="4012555" y="1375083"/>
              <a:ext cx="2374014" cy="408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655150" y="2399998"/>
            <a:ext cx="4566500" cy="596807"/>
            <a:chOff x="4873534" y="3109566"/>
            <a:chExt cx="5516463" cy="795742"/>
          </a:xfrm>
        </p:grpSpPr>
        <p:sp>
          <p:nvSpPr>
            <p:cNvPr id="14" name="矩形 13"/>
            <p:cNvSpPr/>
            <p:nvPr/>
          </p:nvSpPr>
          <p:spPr>
            <a:xfrm>
              <a:off x="4873534" y="3464195"/>
              <a:ext cx="5516463" cy="4411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endPara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44"/>
            <p:cNvSpPr txBox="1"/>
            <p:nvPr/>
          </p:nvSpPr>
          <p:spPr>
            <a:xfrm>
              <a:off x="4873534" y="3109566"/>
              <a:ext cx="2374014" cy="408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655846" y="3818468"/>
            <a:ext cx="4958715" cy="690789"/>
            <a:chOff x="4012555" y="5002204"/>
            <a:chExt cx="5990270" cy="921052"/>
          </a:xfrm>
        </p:grpSpPr>
        <p:sp>
          <p:nvSpPr>
            <p:cNvPr id="16" name="矩形 15"/>
            <p:cNvSpPr/>
            <p:nvPr/>
          </p:nvSpPr>
          <p:spPr>
            <a:xfrm>
              <a:off x="4013322" y="5482142"/>
              <a:ext cx="5516463" cy="4411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endPara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46"/>
            <p:cNvSpPr txBox="1"/>
            <p:nvPr/>
          </p:nvSpPr>
          <p:spPr>
            <a:xfrm>
              <a:off x="4012555" y="5002204"/>
              <a:ext cx="5990270" cy="6714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 smtClean="0"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rPr>
                <a:t>- 平台兼容性：系统应能够在不同操作系统和设备上运行。</a:t>
              </a:r>
              <a:endParaRPr lang="zh-CN" altLang="en-US" sz="1200" dirty="0" smtClean="0"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200" dirty="0" smtClean="0"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rPr>
                <a:t>- 数据集成：系统应能够与学校现有的数据系统进行集成。</a:t>
              </a:r>
              <a:endParaRPr lang="en-US" altLang="zh-CN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476188" y="177842"/>
            <a:ext cx="140081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buNone/>
            </a:pPr>
            <a:r>
              <a:rPr lang="zh-CN" altLang="en-US" sz="2400" b="1" smtClean="0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研究内容</a:t>
            </a:r>
            <a:endParaRPr lang="zh-CN" altLang="en-US" sz="2400" b="1" smtClean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23" name="等腰三角形 22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2" name="椭圆 1"/>
          <p:cNvSpPr/>
          <p:nvPr>
            <p:custDataLst>
              <p:tags r:id="rId1"/>
            </p:custDataLst>
          </p:nvPr>
        </p:nvSpPr>
        <p:spPr>
          <a:xfrm>
            <a:off x="1978660" y="1098550"/>
            <a:ext cx="1144905" cy="118999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p>
            <a:pPr algn="ctr"/>
            <a:r>
              <a:rPr lang="zh-CN" altLang="en-US" sz="27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性能</a:t>
            </a:r>
            <a:endParaRPr lang="en-US" altLang="zh-CN" sz="27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>
            <p:custDataLst>
              <p:tags r:id="rId2"/>
            </p:custDataLst>
          </p:nvPr>
        </p:nvSpPr>
        <p:spPr>
          <a:xfrm>
            <a:off x="2033270" y="3427730"/>
            <a:ext cx="1144905" cy="118999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27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兼容性</a:t>
            </a:r>
            <a:endParaRPr lang="en-US" altLang="zh-CN" sz="27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046855" y="2478405"/>
            <a:ext cx="4737100" cy="7169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30000"/>
              </a:lnSpc>
            </a:pP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- 访问控制：系统应有严格的身份认证和权限控制机制。</a:t>
            </a:r>
            <a:endParaRPr lang="zh-CN" altLang="en-US" sz="1200" dirty="0" smtClean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 - 数据保护：学分认证数据应加密存储。</a:t>
            </a:r>
            <a:endParaRPr lang="zh-CN" altLang="en-US" sz="12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>
            <p:custDataLst>
              <p:tags r:id="rId3"/>
            </p:custDataLst>
          </p:nvPr>
        </p:nvSpPr>
        <p:spPr>
          <a:xfrm>
            <a:off x="146744" y="2040771"/>
            <a:ext cx="1580066" cy="15800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</a:t>
            </a:r>
            <a:endParaRPr lang="en-US" altLang="zh-CN" sz="2800" b="1" dirty="0" smtClean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algn="ctr"/>
            <a:r>
              <a:rPr lang="zh-CN" altLang="en-US" sz="28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非功能需求</a:t>
            </a:r>
            <a:endParaRPr lang="zh-CN" altLang="en-US" sz="28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ctr"/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22" grpId="0"/>
      <p:bldP spid="23" grpId="0" bldLvl="0" animBg="1"/>
      <p:bldP spid="2" grpId="0" bldLvl="0" animBg="1"/>
      <p:bldP spid="3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46"/>
          <p:cNvSpPr>
            <a:spLocks noChangeArrowheads="1"/>
          </p:cNvSpPr>
          <p:nvPr/>
        </p:nvSpPr>
        <p:spPr bwMode="auto">
          <a:xfrm>
            <a:off x="476188" y="177842"/>
            <a:ext cx="140081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buNone/>
            </a:pPr>
            <a:r>
              <a:rPr lang="zh-CN" altLang="en-US" sz="2400" b="1" smtClean="0">
                <a:solidFill>
                  <a:schemeClr val="accent1"/>
                </a:solidFill>
                <a:latin typeface="Arial" panose="020B0604020202020204" pitchFamily="34" charset="0"/>
              </a:rPr>
              <a:t>研究内容</a:t>
            </a:r>
            <a:endParaRPr lang="zh-CN" altLang="en-US" sz="2400" b="1" smtClean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20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43500" y="3305180"/>
            <a:ext cx="2010684" cy="1838419"/>
          </a:xfrm>
          <a:prstGeom prst="rect">
            <a:avLst/>
          </a:prstGeom>
          <a:solidFill>
            <a:schemeClr val="accent1"/>
          </a:solidFill>
          <a:ln>
            <a:noFill/>
          </a:ln>
          <a:scene3d>
            <a:camera prst="isometricTopUp">
              <a:rot lat="19334322" lon="18553892" rev="380609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543246" y="2720405"/>
            <a:ext cx="2010684" cy="1838419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  <a:scene3d>
            <a:camera prst="isometricTopUp">
              <a:rot lat="19334316" lon="18553888" rev="38060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589431" y="1618739"/>
            <a:ext cx="2010684" cy="1838419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  <a:scene3d>
            <a:camera prst="isometricTopUp">
              <a:rot lat="19334316" lon="18553888" rev="38060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543115" y="471353"/>
            <a:ext cx="2010684" cy="1838419"/>
          </a:xfrm>
          <a:prstGeom prst="rect">
            <a:avLst/>
          </a:prstGeom>
          <a:solidFill>
            <a:schemeClr val="accent2">
              <a:alpha val="55000"/>
            </a:schemeClr>
          </a:solidFill>
          <a:ln>
            <a:noFill/>
          </a:ln>
          <a:scene3d>
            <a:camera prst="isometricTopUp">
              <a:rot lat="19334316" lon="18553888" rev="38060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文本框 32"/>
          <p:cNvSpPr txBox="1"/>
          <p:nvPr/>
        </p:nvSpPr>
        <p:spPr>
          <a:xfrm flipV="1">
            <a:off x="595630" y="2395220"/>
            <a:ext cx="621030" cy="285115"/>
          </a:xfrm>
          <a:prstGeom prst="rect">
            <a:avLst/>
          </a:prstGeom>
          <a:noFill/>
        </p:spPr>
        <p:txBody>
          <a:bodyPr wrap="square" lIns="91438" tIns="45719" rIns="91438" bIns="45719" rtlCol="0">
            <a:noAutofit/>
          </a:bodyPr>
          <a:lstStyle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5228971" y="1024427"/>
            <a:ext cx="299284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40"/>
          <p:cNvSpPr txBox="1"/>
          <p:nvPr/>
        </p:nvSpPr>
        <p:spPr>
          <a:xfrm>
            <a:off x="5880872" y="1106031"/>
            <a:ext cx="2499880" cy="101346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存储学生的学分数据和学习成果数据，包括学生信息、课程成绩、学习证书等。该层与应用层和区块链网络层进行数据的交互和同步，确保数据的一致性和完整性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41"/>
          <p:cNvSpPr txBox="1"/>
          <p:nvPr/>
        </p:nvSpPr>
        <p:spPr>
          <a:xfrm>
            <a:off x="6187577" y="637031"/>
            <a:ext cx="1851892" cy="30543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存储层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5406890" y="3663669"/>
            <a:ext cx="3115918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49"/>
          <p:cNvSpPr txBox="1"/>
          <p:nvPr/>
        </p:nvSpPr>
        <p:spPr>
          <a:xfrm>
            <a:off x="6187576" y="3706546"/>
            <a:ext cx="2497597" cy="119761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包括学分认证业务逻辑和智能合约的实现。该层负责处理用户提交的学分认证请求，验证学分数据的合法性，并与区块链网络进行交互，将学分认证结果存储到区块链上。确保认证过程的自动化和可信度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50"/>
          <p:cNvSpPr txBox="1"/>
          <p:nvPr/>
        </p:nvSpPr>
        <p:spPr>
          <a:xfrm>
            <a:off x="6187576" y="3343165"/>
            <a:ext cx="1715076" cy="30543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应用层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接连接符 41"/>
          <p:cNvCxnSpPr/>
          <p:nvPr/>
        </p:nvCxnSpPr>
        <p:spPr>
          <a:xfrm flipH="1">
            <a:off x="595866" y="2146568"/>
            <a:ext cx="3463925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59"/>
          <p:cNvSpPr txBox="1"/>
          <p:nvPr/>
        </p:nvSpPr>
        <p:spPr>
          <a:xfrm>
            <a:off x="616769" y="2171665"/>
            <a:ext cx="2476586" cy="138239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构建在区块链技术平台上，负责数据的存储。该层使用区块链技术实现学分数据的安全存证，保证数据的不可篡改性和透明性。同时，该层提供与应用层的接口，接收学分认证请求并将认证结果存储到区块链上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60"/>
          <p:cNvSpPr txBox="1"/>
          <p:nvPr/>
        </p:nvSpPr>
        <p:spPr>
          <a:xfrm>
            <a:off x="1216844" y="1764598"/>
            <a:ext cx="1528582" cy="30543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区块链网络层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5" name="直接连接符 44"/>
          <p:cNvCxnSpPr/>
          <p:nvPr/>
        </p:nvCxnSpPr>
        <p:spPr>
          <a:xfrm flipH="1">
            <a:off x="616342" y="4051057"/>
            <a:ext cx="319680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63"/>
          <p:cNvSpPr txBox="1"/>
          <p:nvPr/>
        </p:nvSpPr>
        <p:spPr>
          <a:xfrm>
            <a:off x="539933" y="4094678"/>
            <a:ext cx="2620584" cy="101346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提供用户与系统交互的界面，包括学生、教师和管理员等角色的用户界面，用于提交学分认证请求、处理认证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请求、查看认证结果和管理系统设置等操作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64"/>
          <p:cNvSpPr txBox="1"/>
          <p:nvPr/>
        </p:nvSpPr>
        <p:spPr>
          <a:xfrm>
            <a:off x="616769" y="3702412"/>
            <a:ext cx="1681685" cy="30543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用户界面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30"/>
          <p:cNvSpPr txBox="1"/>
          <p:nvPr/>
        </p:nvSpPr>
        <p:spPr>
          <a:xfrm>
            <a:off x="539482" y="1001749"/>
            <a:ext cx="1705610" cy="39751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l"/>
            <a:r>
              <a: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系统架构设计</a:t>
            </a:r>
            <a:endParaRPr lang="zh-CN" altLang="en-US" sz="20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149"/>
                            </p:stCondLst>
                            <p:childTnLst>
                              <p:par>
                                <p:cTn id="3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49"/>
                            </p:stCondLst>
                            <p:childTnLst>
                              <p:par>
                                <p:cTn id="4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949"/>
                            </p:stCondLst>
                            <p:childTnLst>
                              <p:par>
                                <p:cTn id="5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949"/>
                            </p:stCondLst>
                            <p:childTnLst>
                              <p:par>
                                <p:cTn id="6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250"/>
                            </p:stCondLst>
                            <p:childTnLst>
                              <p:par>
                                <p:cTn id="7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0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250"/>
                            </p:stCondLst>
                            <p:childTnLst>
                              <p:par>
                                <p:cTn id="8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149"/>
                            </p:stCondLst>
                            <p:childTnLst>
                              <p:par>
                                <p:cTn id="9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1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149"/>
                            </p:stCondLst>
                            <p:childTnLst>
                              <p:par>
                                <p:cTn id="10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17" grpId="0" bldLvl="0" animBg="1"/>
      <p:bldP spid="18" grpId="0"/>
      <p:bldP spid="21" grpId="0" bldLvl="0" animBg="1"/>
      <p:bldP spid="22" grpId="0" bldLvl="0" animBg="1"/>
      <p:bldP spid="25" grpId="0"/>
      <p:bldP spid="28" grpId="0"/>
      <p:bldP spid="29" grpId="0"/>
      <p:bldP spid="31" grpId="0"/>
      <p:bldP spid="32" grpId="0"/>
      <p:bldP spid="43" grpId="0"/>
      <p:bldP spid="44" grpId="0"/>
      <p:bldP spid="46" grpId="0"/>
      <p:bldP spid="47" grpId="0"/>
      <p:bldP spid="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46"/>
          <p:cNvSpPr>
            <a:spLocks noChangeArrowheads="1"/>
          </p:cNvSpPr>
          <p:nvPr/>
        </p:nvSpPr>
        <p:spPr bwMode="auto">
          <a:xfrm>
            <a:off x="476188" y="177842"/>
            <a:ext cx="140081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buNone/>
            </a:pPr>
            <a:r>
              <a:rPr lang="zh-CN" altLang="en-US" sz="2400" b="1" smtClean="0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研究内容</a:t>
            </a:r>
            <a:endParaRPr lang="zh-CN" altLang="en-US" sz="2400" b="1" smtClean="0"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38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63600" y="698500"/>
            <a:ext cx="304800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0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模块划分与功能描述</a:t>
            </a:r>
            <a:endParaRPr lang="zh-CN" altLang="en-US" sz="20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4" name="图片 3" descr="微信截图_202401112045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5320" y="1189990"/>
            <a:ext cx="7155180" cy="37357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AS_NET" val="4.0.30319.42000"/>
  <p:tag name="AS_OS" val="Microsoft Windows NT 6.2.9200.0"/>
  <p:tag name="AS_RELEASE_DATE" val="2020.04.14"/>
  <p:tag name="AS_TITLE" val="Aspose.Slides for .NET 4.0 Client Profile"/>
  <p:tag name="AS_VERSION" val="20.4"/>
  <p:tag name="ISPRING_PRESENTATION_TITLE" val="PowerPoint 演示文稿"/>
  <p:tag name="commondata" val="eyJoZGlkIjoiOTBkMzQ5YWZkZmIxOGIzMDQ5OGFiMDc4NTQxZmZmNGYifQ==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>
  <a:themeElements>
    <a:clrScheme name="自定义 95">
      <a:dk1>
        <a:sysClr val="windowText" lastClr="000000"/>
      </a:dk1>
      <a:lt1>
        <a:sysClr val="window" lastClr="FFFFFF"/>
      </a:lt1>
      <a:dk2>
        <a:srgbClr val="3F3F3F"/>
      </a:dk2>
      <a:lt2>
        <a:srgbClr val="E3DED1"/>
      </a:lt2>
      <a:accent1>
        <a:srgbClr val="071F65"/>
      </a:accent1>
      <a:accent2>
        <a:srgbClr val="7F7F7F"/>
      </a:accent2>
      <a:accent3>
        <a:srgbClr val="414456"/>
      </a:accent3>
      <a:accent4>
        <a:srgbClr val="444455"/>
      </a:accent4>
      <a:accent5>
        <a:srgbClr val="444455"/>
      </a:accent5>
      <a:accent6>
        <a:srgbClr val="7F7F7F"/>
      </a:accent6>
      <a:hlink>
        <a:srgbClr val="002060"/>
      </a:hlink>
      <a:folHlink>
        <a:srgbClr val="B26B02"/>
      </a:folHlink>
    </a:clrScheme>
    <a:fontScheme name="自定义 1">
      <a:majorFont>
        <a:latin typeface="Arial Black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3069</Words>
  <Application>WPS 演示</Application>
  <PresentationFormat>On-screen Show (16:9)</PresentationFormat>
  <Paragraphs>207</Paragraphs>
  <Slides>15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Arial Black</vt:lpstr>
      <vt:lpstr>Wingdings 2</vt:lpstr>
      <vt:lpstr>幼圆</vt:lpstr>
      <vt:lpstr>Arial</vt:lpstr>
      <vt:lpstr>Calibri</vt:lpstr>
      <vt:lpstr>Calibri</vt:lpstr>
      <vt:lpstr>Arial Unicode MS</vt:lpstr>
      <vt:lpstr>Calibri Light</vt:lpstr>
      <vt:lpstr>黑体</vt:lpstr>
      <vt:lpstr/>
      <vt:lpstr/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Oct</cp:lastModifiedBy>
  <cp:revision>5</cp:revision>
  <cp:lastPrinted>2022-03-20T11:22:00Z</cp:lastPrinted>
  <dcterms:created xsi:type="dcterms:W3CDTF">2022-03-20T11:22:00Z</dcterms:created>
  <dcterms:modified xsi:type="dcterms:W3CDTF">2024-01-13T08:08:58Z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DA7BD8B175734665A3A3E83D5AB24A5C_12</vt:lpwstr>
  </property>
  <property fmtid="{D5CDD505-2E9C-101B-9397-08002B2CF9AE}" pid="3" name="KSOProductBuildVer">
    <vt:lpwstr>2052-12.1.0.16120</vt:lpwstr>
  </property>
</Properties>
</file>