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63" r:id="rId4"/>
    <p:sldId id="271" r:id="rId5"/>
    <p:sldId id="270" r:id="rId6"/>
    <p:sldId id="257" r:id="rId7"/>
    <p:sldId id="265" r:id="rId8"/>
    <p:sldId id="258" r:id="rId9"/>
    <p:sldId id="260" r:id="rId10"/>
    <p:sldId id="267" r:id="rId11"/>
    <p:sldId id="259" r:id="rId12"/>
    <p:sldId id="266" r:id="rId13"/>
    <p:sldId id="268"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04" autoAdjust="0"/>
    <p:restoredTop sz="86474" autoAdjust="0"/>
  </p:normalViewPr>
  <p:slideViewPr>
    <p:cSldViewPr snapToGrid="0">
      <p:cViewPr varScale="1">
        <p:scale>
          <a:sx n="97" d="100"/>
          <a:sy n="97" d="100"/>
        </p:scale>
        <p:origin x="768"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3.svg"/><Relationship Id="rId1"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1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54AB3FE-B642-48B5-AAB9-1896845BF7E4}" type="doc">
      <dgm:prSet loTypeId="urn:microsoft.com/office/officeart/2018/2/layout/IconVerticalSolidList" loCatId="icon" qsTypeId="urn:microsoft.com/office/officeart/2005/8/quickstyle/simple5" qsCatId="simple" csTypeId="urn:microsoft.com/office/officeart/2018/5/colors/Iconchunking_neutralicontext_colorful1" csCatId="colorful" phldr="1"/>
      <dgm:spPr/>
      <dgm:t>
        <a:bodyPr/>
        <a:lstStyle/>
        <a:p>
          <a:endParaRPr lang="en-US"/>
        </a:p>
      </dgm:t>
    </dgm:pt>
    <dgm:pt modelId="{383AC9ED-1082-4A39-A926-AE22545137CD}">
      <dgm:prSet/>
      <dgm:spPr/>
      <dgm:t>
        <a:bodyPr/>
        <a:lstStyle/>
        <a:p>
          <a:pPr>
            <a:lnSpc>
              <a:spcPct val="100000"/>
            </a:lnSpc>
          </a:pPr>
          <a:r>
            <a:rPr lang="en-US" dirty="0"/>
            <a:t>Which locations in the USA has the most opportunities for data scientist?</a:t>
          </a:r>
        </a:p>
      </dgm:t>
    </dgm:pt>
    <dgm:pt modelId="{46E652B4-0E47-4697-9E3E-B4420E87001B}" type="parTrans" cxnId="{34D670CE-5345-4C29-A7BF-937B784D4DD8}">
      <dgm:prSet/>
      <dgm:spPr/>
      <dgm:t>
        <a:bodyPr/>
        <a:lstStyle/>
        <a:p>
          <a:endParaRPr lang="en-US"/>
        </a:p>
      </dgm:t>
    </dgm:pt>
    <dgm:pt modelId="{DD047403-D280-4544-B152-7C9841F8DEE9}" type="sibTrans" cxnId="{34D670CE-5345-4C29-A7BF-937B784D4DD8}">
      <dgm:prSet/>
      <dgm:spPr/>
      <dgm:t>
        <a:bodyPr/>
        <a:lstStyle/>
        <a:p>
          <a:endParaRPr lang="en-US"/>
        </a:p>
      </dgm:t>
    </dgm:pt>
    <dgm:pt modelId="{AEADC962-DB21-44FF-9A6A-91DCBD64B1ED}">
      <dgm:prSet/>
      <dgm:spPr/>
      <dgm:t>
        <a:bodyPr/>
        <a:lstStyle/>
        <a:p>
          <a:pPr>
            <a:lnSpc>
              <a:spcPct val="100000"/>
            </a:lnSpc>
          </a:pPr>
          <a:r>
            <a:rPr lang="en-US" dirty="0"/>
            <a:t>Which company hires the most  in the USA?</a:t>
          </a:r>
        </a:p>
      </dgm:t>
    </dgm:pt>
    <dgm:pt modelId="{50D56ACB-33DE-44C9-A191-012459933C7F}" type="parTrans" cxnId="{3087B5FE-BA3D-4CCC-97A4-9E072FFF2EB7}">
      <dgm:prSet/>
      <dgm:spPr/>
      <dgm:t>
        <a:bodyPr/>
        <a:lstStyle/>
        <a:p>
          <a:endParaRPr lang="en-US"/>
        </a:p>
      </dgm:t>
    </dgm:pt>
    <dgm:pt modelId="{C60E5232-EE0A-4C4C-8E6A-2FC40923756B}" type="sibTrans" cxnId="{3087B5FE-BA3D-4CCC-97A4-9E072FFF2EB7}">
      <dgm:prSet/>
      <dgm:spPr/>
      <dgm:t>
        <a:bodyPr/>
        <a:lstStyle/>
        <a:p>
          <a:endParaRPr lang="en-US"/>
        </a:p>
      </dgm:t>
    </dgm:pt>
    <dgm:pt modelId="{94425574-7C8F-4623-BBA7-8B987C7BA70E}">
      <dgm:prSet/>
      <dgm:spPr/>
      <dgm:t>
        <a:bodyPr/>
        <a:lstStyle/>
        <a:p>
          <a:pPr>
            <a:lnSpc>
              <a:spcPct val="100000"/>
            </a:lnSpc>
          </a:pPr>
          <a:r>
            <a:rPr lang="en-US" dirty="0"/>
            <a:t>How is the job market in Austin compared to top 5 cities ?</a:t>
          </a:r>
        </a:p>
      </dgm:t>
    </dgm:pt>
    <dgm:pt modelId="{80D25E50-68D9-4D9A-A22B-D7DB2243C64A}" type="parTrans" cxnId="{7A659DD3-F3E4-4B21-8829-81F121AFCC86}">
      <dgm:prSet/>
      <dgm:spPr/>
      <dgm:t>
        <a:bodyPr/>
        <a:lstStyle/>
        <a:p>
          <a:endParaRPr lang="en-US"/>
        </a:p>
      </dgm:t>
    </dgm:pt>
    <dgm:pt modelId="{DD823FA9-16C7-4781-A757-8AC2374466DC}" type="sibTrans" cxnId="{7A659DD3-F3E4-4B21-8829-81F121AFCC86}">
      <dgm:prSet/>
      <dgm:spPr/>
      <dgm:t>
        <a:bodyPr/>
        <a:lstStyle/>
        <a:p>
          <a:endParaRPr lang="en-US"/>
        </a:p>
      </dgm:t>
    </dgm:pt>
    <dgm:pt modelId="{98BFD9D4-44CA-4372-9F94-92CB043BDE79}">
      <dgm:prSet/>
      <dgm:spPr/>
      <dgm:t>
        <a:bodyPr/>
        <a:lstStyle/>
        <a:p>
          <a:pPr>
            <a:lnSpc>
              <a:spcPct val="100000"/>
            </a:lnSpc>
          </a:pPr>
          <a:r>
            <a:rPr lang="en-US" dirty="0"/>
            <a:t>Which language do employers want the most for data scientists?</a:t>
          </a:r>
        </a:p>
      </dgm:t>
    </dgm:pt>
    <dgm:pt modelId="{CDBA8443-4FDD-4AB1-BC75-FAB19B819323}" type="parTrans" cxnId="{71962876-CB92-4DB5-97C4-660F0BE4839F}">
      <dgm:prSet/>
      <dgm:spPr/>
      <dgm:t>
        <a:bodyPr/>
        <a:lstStyle/>
        <a:p>
          <a:endParaRPr lang="en-US"/>
        </a:p>
      </dgm:t>
    </dgm:pt>
    <dgm:pt modelId="{14962467-9529-4BC7-A9A7-3FE6377589DD}" type="sibTrans" cxnId="{71962876-CB92-4DB5-97C4-660F0BE4839F}">
      <dgm:prSet/>
      <dgm:spPr/>
      <dgm:t>
        <a:bodyPr/>
        <a:lstStyle/>
        <a:p>
          <a:endParaRPr lang="en-US"/>
        </a:p>
      </dgm:t>
    </dgm:pt>
    <dgm:pt modelId="{518B1731-B7E2-4A97-90E8-01B73A0D4CDE}">
      <dgm:prSet/>
      <dgm:spPr/>
      <dgm:t>
        <a:bodyPr/>
        <a:lstStyle/>
        <a:p>
          <a:pPr>
            <a:lnSpc>
              <a:spcPct val="100000"/>
            </a:lnSpc>
          </a:pPr>
          <a:r>
            <a:rPr lang="en-US" dirty="0"/>
            <a:t>Who gets hired?</a:t>
          </a:r>
        </a:p>
      </dgm:t>
    </dgm:pt>
    <dgm:pt modelId="{B98CC5F2-6B18-480D-B0C2-E6867400CC07}" type="sibTrans" cxnId="{F1BA28CD-8946-4AE8-BB88-AD6872683B44}">
      <dgm:prSet/>
      <dgm:spPr/>
      <dgm:t>
        <a:bodyPr/>
        <a:lstStyle/>
        <a:p>
          <a:endParaRPr lang="en-US"/>
        </a:p>
      </dgm:t>
    </dgm:pt>
    <dgm:pt modelId="{8D56ECC3-A3C8-42E3-A170-DA530F0581A8}" type="parTrans" cxnId="{F1BA28CD-8946-4AE8-BB88-AD6872683B44}">
      <dgm:prSet/>
      <dgm:spPr/>
      <dgm:t>
        <a:bodyPr/>
        <a:lstStyle/>
        <a:p>
          <a:endParaRPr lang="en-US"/>
        </a:p>
      </dgm:t>
    </dgm:pt>
    <dgm:pt modelId="{DBB953E5-0FC9-42BD-A3B4-B7630A52C4AF}">
      <dgm:prSet/>
      <dgm:spPr/>
      <dgm:t>
        <a:bodyPr/>
        <a:lstStyle/>
        <a:p>
          <a:pPr>
            <a:lnSpc>
              <a:spcPct val="100000"/>
            </a:lnSpc>
          </a:pPr>
          <a:r>
            <a:rPr lang="en-US" dirty="0"/>
            <a:t>Which company has the most opportunities in Austin?</a:t>
          </a:r>
        </a:p>
      </dgm:t>
    </dgm:pt>
    <dgm:pt modelId="{C62D7E90-2025-434C-BBB7-F1D9AA94B065}" type="parTrans" cxnId="{2937ACC5-53CE-4E1E-B17A-0D6D8A9CBA08}">
      <dgm:prSet/>
      <dgm:spPr/>
      <dgm:t>
        <a:bodyPr/>
        <a:lstStyle/>
        <a:p>
          <a:endParaRPr lang="en-US"/>
        </a:p>
      </dgm:t>
    </dgm:pt>
    <dgm:pt modelId="{CEAE95E4-BC64-4E9E-990D-E03504E8E752}" type="sibTrans" cxnId="{2937ACC5-53CE-4E1E-B17A-0D6D8A9CBA08}">
      <dgm:prSet/>
      <dgm:spPr/>
      <dgm:t>
        <a:bodyPr/>
        <a:lstStyle/>
        <a:p>
          <a:endParaRPr lang="en-US"/>
        </a:p>
      </dgm:t>
    </dgm:pt>
    <dgm:pt modelId="{CE0FF243-8A81-4084-8730-2544CE201205}" type="pres">
      <dgm:prSet presAssocID="{E54AB3FE-B642-48B5-AAB9-1896845BF7E4}" presName="root" presStyleCnt="0">
        <dgm:presLayoutVars>
          <dgm:dir/>
          <dgm:resizeHandles val="exact"/>
        </dgm:presLayoutVars>
      </dgm:prSet>
      <dgm:spPr/>
    </dgm:pt>
    <dgm:pt modelId="{03F9F457-8CDF-4D39-898C-37009D5C20B1}" type="pres">
      <dgm:prSet presAssocID="{383AC9ED-1082-4A39-A926-AE22545137CD}" presName="compNode" presStyleCnt="0"/>
      <dgm:spPr/>
    </dgm:pt>
    <dgm:pt modelId="{A1A535D2-A5C5-4480-945F-9FE0447C1710}" type="pres">
      <dgm:prSet presAssocID="{383AC9ED-1082-4A39-A926-AE22545137CD}" presName="bgRect" presStyleLbl="bgShp" presStyleIdx="0" presStyleCnt="6" custLinFactNeighborX="5861" custLinFactNeighborY="6454"/>
      <dgm:spPr/>
    </dgm:pt>
    <dgm:pt modelId="{C6DE0BE4-00B1-48DA-BA5C-500D0D4ED29C}" type="pres">
      <dgm:prSet presAssocID="{383AC9ED-1082-4A39-A926-AE22545137CD}"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rker"/>
        </a:ext>
      </dgm:extLst>
    </dgm:pt>
    <dgm:pt modelId="{496D01F9-6CEE-4C37-93E5-3BA2F2CC2DA4}" type="pres">
      <dgm:prSet presAssocID="{383AC9ED-1082-4A39-A926-AE22545137CD}" presName="spaceRect" presStyleCnt="0"/>
      <dgm:spPr/>
    </dgm:pt>
    <dgm:pt modelId="{A172A853-989C-4481-9917-E8D24F241119}" type="pres">
      <dgm:prSet presAssocID="{383AC9ED-1082-4A39-A926-AE22545137CD}" presName="parTx" presStyleLbl="revTx" presStyleIdx="0" presStyleCnt="6">
        <dgm:presLayoutVars>
          <dgm:chMax val="0"/>
          <dgm:chPref val="0"/>
        </dgm:presLayoutVars>
      </dgm:prSet>
      <dgm:spPr/>
    </dgm:pt>
    <dgm:pt modelId="{C74CB062-4507-46F0-9C5D-A1D5236F5FDD}" type="pres">
      <dgm:prSet presAssocID="{DD047403-D280-4544-B152-7C9841F8DEE9}" presName="sibTrans" presStyleCnt="0"/>
      <dgm:spPr/>
    </dgm:pt>
    <dgm:pt modelId="{B2D275C1-FD4B-4651-AEB9-64D98FE0C3A9}" type="pres">
      <dgm:prSet presAssocID="{AEADC962-DB21-44FF-9A6A-91DCBD64B1ED}" presName="compNode" presStyleCnt="0"/>
      <dgm:spPr/>
    </dgm:pt>
    <dgm:pt modelId="{527AEDE9-570D-4248-95AE-4EFEED170703}" type="pres">
      <dgm:prSet presAssocID="{AEADC962-DB21-44FF-9A6A-91DCBD64B1ED}" presName="bgRect" presStyleLbl="bgShp" presStyleIdx="1" presStyleCnt="6" custLinFactNeighborX="2317" custLinFactNeighborY="5020"/>
      <dgm:spPr/>
    </dgm:pt>
    <dgm:pt modelId="{AB410539-9AE7-47CC-BB8A-B19A589981BC}" type="pres">
      <dgm:prSet presAssocID="{AEADC962-DB21-44FF-9A6A-91DCBD64B1ED}"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ser network"/>
        </a:ext>
      </dgm:extLst>
    </dgm:pt>
    <dgm:pt modelId="{08B60343-6C29-4822-B362-90A9F648527D}" type="pres">
      <dgm:prSet presAssocID="{AEADC962-DB21-44FF-9A6A-91DCBD64B1ED}" presName="spaceRect" presStyleCnt="0"/>
      <dgm:spPr/>
    </dgm:pt>
    <dgm:pt modelId="{63CB5BBA-53F0-431C-957E-5330D33B5B51}" type="pres">
      <dgm:prSet presAssocID="{AEADC962-DB21-44FF-9A6A-91DCBD64B1ED}" presName="parTx" presStyleLbl="revTx" presStyleIdx="1" presStyleCnt="6">
        <dgm:presLayoutVars>
          <dgm:chMax val="0"/>
          <dgm:chPref val="0"/>
        </dgm:presLayoutVars>
      </dgm:prSet>
      <dgm:spPr/>
    </dgm:pt>
    <dgm:pt modelId="{2E7370D6-73C2-48DD-A955-E8248E74BF01}" type="pres">
      <dgm:prSet presAssocID="{C60E5232-EE0A-4C4C-8E6A-2FC40923756B}" presName="sibTrans" presStyleCnt="0"/>
      <dgm:spPr/>
    </dgm:pt>
    <dgm:pt modelId="{87EB7E62-4404-49FF-80E7-EEC2D420F9EA}" type="pres">
      <dgm:prSet presAssocID="{518B1731-B7E2-4A97-90E8-01B73A0D4CDE}" presName="compNode" presStyleCnt="0"/>
      <dgm:spPr/>
    </dgm:pt>
    <dgm:pt modelId="{9F1A90C9-B296-4588-A35F-C33A311AA045}" type="pres">
      <dgm:prSet presAssocID="{518B1731-B7E2-4A97-90E8-01B73A0D4CDE}" presName="bgRect" presStyleLbl="bgShp" presStyleIdx="2" presStyleCnt="6"/>
      <dgm:spPr/>
    </dgm:pt>
    <dgm:pt modelId="{721B3375-148C-4484-BAA0-843B0E4A0D00}" type="pres">
      <dgm:prSet presAssocID="{518B1731-B7E2-4A97-90E8-01B73A0D4CDE}"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a:ext>
      </dgm:extLst>
    </dgm:pt>
    <dgm:pt modelId="{8C4CB09D-D6FB-4A1D-823F-40A7CF27EA3B}" type="pres">
      <dgm:prSet presAssocID="{518B1731-B7E2-4A97-90E8-01B73A0D4CDE}" presName="spaceRect" presStyleCnt="0"/>
      <dgm:spPr/>
    </dgm:pt>
    <dgm:pt modelId="{06322738-5587-4579-B8CB-00A06EA6685E}" type="pres">
      <dgm:prSet presAssocID="{518B1731-B7E2-4A97-90E8-01B73A0D4CDE}" presName="parTx" presStyleLbl="revTx" presStyleIdx="2" presStyleCnt="6">
        <dgm:presLayoutVars>
          <dgm:chMax val="0"/>
          <dgm:chPref val="0"/>
        </dgm:presLayoutVars>
      </dgm:prSet>
      <dgm:spPr/>
    </dgm:pt>
    <dgm:pt modelId="{223A2728-D55A-4F37-AEA9-E1BE136745A1}" type="pres">
      <dgm:prSet presAssocID="{B98CC5F2-6B18-480D-B0C2-E6867400CC07}" presName="sibTrans" presStyleCnt="0"/>
      <dgm:spPr/>
    </dgm:pt>
    <dgm:pt modelId="{CC08FB6E-4503-44CC-912B-E9471E18485E}" type="pres">
      <dgm:prSet presAssocID="{98BFD9D4-44CA-4372-9F94-92CB043BDE79}" presName="compNode" presStyleCnt="0"/>
      <dgm:spPr/>
    </dgm:pt>
    <dgm:pt modelId="{70D62C1A-4EEB-489D-9805-9651FE26DBB3}" type="pres">
      <dgm:prSet presAssocID="{98BFD9D4-44CA-4372-9F94-92CB043BDE79}" presName="bgRect" presStyleLbl="bgShp" presStyleIdx="3" presStyleCnt="6" custLinFactNeighborX="1914" custLinFactNeighborY="15369"/>
      <dgm:spPr/>
    </dgm:pt>
    <dgm:pt modelId="{2296801D-4A81-4A22-992D-EE9FFE9F6DA9}" type="pres">
      <dgm:prSet presAssocID="{98BFD9D4-44CA-4372-9F94-92CB043BDE79}"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of people"/>
        </a:ext>
      </dgm:extLst>
    </dgm:pt>
    <dgm:pt modelId="{2AFDE15C-CCBE-4055-881A-C52706F42668}" type="pres">
      <dgm:prSet presAssocID="{98BFD9D4-44CA-4372-9F94-92CB043BDE79}" presName="spaceRect" presStyleCnt="0"/>
      <dgm:spPr/>
    </dgm:pt>
    <dgm:pt modelId="{8A87C3F2-6EDD-4E35-BE36-FB906E79B88B}" type="pres">
      <dgm:prSet presAssocID="{98BFD9D4-44CA-4372-9F94-92CB043BDE79}" presName="parTx" presStyleLbl="revTx" presStyleIdx="3" presStyleCnt="6">
        <dgm:presLayoutVars>
          <dgm:chMax val="0"/>
          <dgm:chPref val="0"/>
        </dgm:presLayoutVars>
      </dgm:prSet>
      <dgm:spPr/>
    </dgm:pt>
    <dgm:pt modelId="{260A98B0-BB47-42FC-9F1B-747F5E1A3348}" type="pres">
      <dgm:prSet presAssocID="{14962467-9529-4BC7-A9A7-3FE6377589DD}" presName="sibTrans" presStyleCnt="0"/>
      <dgm:spPr/>
    </dgm:pt>
    <dgm:pt modelId="{CB36C307-9216-48D5-B7ED-D257B9B71D0E}" type="pres">
      <dgm:prSet presAssocID="{DBB953E5-0FC9-42BD-A3B4-B7630A52C4AF}" presName="compNode" presStyleCnt="0"/>
      <dgm:spPr/>
    </dgm:pt>
    <dgm:pt modelId="{90887F0E-5BF2-4736-9CED-8E4CA752FA30}" type="pres">
      <dgm:prSet presAssocID="{DBB953E5-0FC9-42BD-A3B4-B7630A52C4AF}" presName="bgRect" presStyleLbl="bgShp" presStyleIdx="4" presStyleCnt="6" custLinFactNeighborX="-40273" custLinFactNeighborY="22514"/>
      <dgm:spPr/>
    </dgm:pt>
    <dgm:pt modelId="{C9D51182-55FA-47F8-8194-727448CAFDF5}" type="pres">
      <dgm:prSet presAssocID="{DBB953E5-0FC9-42BD-A3B4-B7630A52C4AF}" presName="iconRect" presStyleLbl="node1" presStyleIdx="4" presStyleCnt="6"/>
      <dgm:spPr/>
    </dgm:pt>
    <dgm:pt modelId="{BB7BA011-0E05-4326-9205-43AA6F570580}" type="pres">
      <dgm:prSet presAssocID="{DBB953E5-0FC9-42BD-A3B4-B7630A52C4AF}" presName="spaceRect" presStyleCnt="0"/>
      <dgm:spPr/>
    </dgm:pt>
    <dgm:pt modelId="{BA788BFF-BCB6-4FA6-92BA-6387BC7821CD}" type="pres">
      <dgm:prSet presAssocID="{DBB953E5-0FC9-42BD-A3B4-B7630A52C4AF}" presName="parTx" presStyleLbl="revTx" presStyleIdx="4" presStyleCnt="6">
        <dgm:presLayoutVars>
          <dgm:chMax val="0"/>
          <dgm:chPref val="0"/>
        </dgm:presLayoutVars>
      </dgm:prSet>
      <dgm:spPr/>
    </dgm:pt>
    <dgm:pt modelId="{1F48EF3D-D00B-42FB-8244-1E89471516A5}" type="pres">
      <dgm:prSet presAssocID="{CEAE95E4-BC64-4E9E-990D-E03504E8E752}" presName="sibTrans" presStyleCnt="0"/>
      <dgm:spPr/>
    </dgm:pt>
    <dgm:pt modelId="{AD087683-3E66-48FD-AAEA-C0E8A2F5F405}" type="pres">
      <dgm:prSet presAssocID="{94425574-7C8F-4623-BBA7-8B987C7BA70E}" presName="compNode" presStyleCnt="0"/>
      <dgm:spPr/>
    </dgm:pt>
    <dgm:pt modelId="{EF46FEC3-E052-44A4-A05E-7E11DD3DF661}" type="pres">
      <dgm:prSet presAssocID="{94425574-7C8F-4623-BBA7-8B987C7BA70E}" presName="bgRect" presStyleLbl="bgShp" presStyleIdx="5" presStyleCnt="6"/>
      <dgm:spPr/>
    </dgm:pt>
    <dgm:pt modelId="{30280687-89BA-4503-BAF6-266768777A51}" type="pres">
      <dgm:prSet presAssocID="{94425574-7C8F-4623-BBA7-8B987C7BA70E}" presName="iconRect" presStyleLbl="node1" presStyleIdx="5"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onnections"/>
        </a:ext>
      </dgm:extLst>
    </dgm:pt>
    <dgm:pt modelId="{3B74019C-7CC4-4B5F-B2F1-432F54F82530}" type="pres">
      <dgm:prSet presAssocID="{94425574-7C8F-4623-BBA7-8B987C7BA70E}" presName="spaceRect" presStyleCnt="0"/>
      <dgm:spPr/>
    </dgm:pt>
    <dgm:pt modelId="{8D936D3E-CA2B-4E3F-82CD-00B56B5F13E5}" type="pres">
      <dgm:prSet presAssocID="{94425574-7C8F-4623-BBA7-8B987C7BA70E}" presName="parTx" presStyleLbl="revTx" presStyleIdx="5" presStyleCnt="6">
        <dgm:presLayoutVars>
          <dgm:chMax val="0"/>
          <dgm:chPref val="0"/>
        </dgm:presLayoutVars>
      </dgm:prSet>
      <dgm:spPr/>
    </dgm:pt>
  </dgm:ptLst>
  <dgm:cxnLst>
    <dgm:cxn modelId="{EF0E431D-53A7-4173-B9BE-2DCC8FA9D667}" type="presOf" srcId="{DBB953E5-0FC9-42BD-A3B4-B7630A52C4AF}" destId="{BA788BFF-BCB6-4FA6-92BA-6387BC7821CD}" srcOrd="0" destOrd="0" presId="urn:microsoft.com/office/officeart/2018/2/layout/IconVerticalSolidList"/>
    <dgm:cxn modelId="{9E4E4820-3A6C-4E67-9D55-0B5DA53499DF}" type="presOf" srcId="{E54AB3FE-B642-48B5-AAB9-1896845BF7E4}" destId="{CE0FF243-8A81-4084-8730-2544CE201205}" srcOrd="0" destOrd="0" presId="urn:microsoft.com/office/officeart/2018/2/layout/IconVerticalSolidList"/>
    <dgm:cxn modelId="{CE27CA5A-82F3-492E-9ADD-3DB026DC0AC6}" type="presOf" srcId="{94425574-7C8F-4623-BBA7-8B987C7BA70E}" destId="{8D936D3E-CA2B-4E3F-82CD-00B56B5F13E5}" srcOrd="0" destOrd="0" presId="urn:microsoft.com/office/officeart/2018/2/layout/IconVerticalSolidList"/>
    <dgm:cxn modelId="{0309715B-A8B9-42CC-B8E6-79325980575F}" type="presOf" srcId="{AEADC962-DB21-44FF-9A6A-91DCBD64B1ED}" destId="{63CB5BBA-53F0-431C-957E-5330D33B5B51}" srcOrd="0" destOrd="0" presId="urn:microsoft.com/office/officeart/2018/2/layout/IconVerticalSolidList"/>
    <dgm:cxn modelId="{43C8A167-63A7-48DB-A4E1-B3B503148AE6}" type="presOf" srcId="{518B1731-B7E2-4A97-90E8-01B73A0D4CDE}" destId="{06322738-5587-4579-B8CB-00A06EA6685E}" srcOrd="0" destOrd="0" presId="urn:microsoft.com/office/officeart/2018/2/layout/IconVerticalSolidList"/>
    <dgm:cxn modelId="{2348096B-C263-4B4E-B8E0-13658ED76315}" type="presOf" srcId="{98BFD9D4-44CA-4372-9F94-92CB043BDE79}" destId="{8A87C3F2-6EDD-4E35-BE36-FB906E79B88B}" srcOrd="0" destOrd="0" presId="urn:microsoft.com/office/officeart/2018/2/layout/IconVerticalSolidList"/>
    <dgm:cxn modelId="{71962876-CB92-4DB5-97C4-660F0BE4839F}" srcId="{E54AB3FE-B642-48B5-AAB9-1896845BF7E4}" destId="{98BFD9D4-44CA-4372-9F94-92CB043BDE79}" srcOrd="3" destOrd="0" parTransId="{CDBA8443-4FDD-4AB1-BC75-FAB19B819323}" sibTransId="{14962467-9529-4BC7-A9A7-3FE6377589DD}"/>
    <dgm:cxn modelId="{A0A8E6C3-F43D-412A-A98A-54F3E788C9D0}" type="presOf" srcId="{383AC9ED-1082-4A39-A926-AE22545137CD}" destId="{A172A853-989C-4481-9917-E8D24F241119}" srcOrd="0" destOrd="0" presId="urn:microsoft.com/office/officeart/2018/2/layout/IconVerticalSolidList"/>
    <dgm:cxn modelId="{2937ACC5-53CE-4E1E-B17A-0D6D8A9CBA08}" srcId="{E54AB3FE-B642-48B5-AAB9-1896845BF7E4}" destId="{DBB953E5-0FC9-42BD-A3B4-B7630A52C4AF}" srcOrd="4" destOrd="0" parTransId="{C62D7E90-2025-434C-BBB7-F1D9AA94B065}" sibTransId="{CEAE95E4-BC64-4E9E-990D-E03504E8E752}"/>
    <dgm:cxn modelId="{F1BA28CD-8946-4AE8-BB88-AD6872683B44}" srcId="{E54AB3FE-B642-48B5-AAB9-1896845BF7E4}" destId="{518B1731-B7E2-4A97-90E8-01B73A0D4CDE}" srcOrd="2" destOrd="0" parTransId="{8D56ECC3-A3C8-42E3-A170-DA530F0581A8}" sibTransId="{B98CC5F2-6B18-480D-B0C2-E6867400CC07}"/>
    <dgm:cxn modelId="{34D670CE-5345-4C29-A7BF-937B784D4DD8}" srcId="{E54AB3FE-B642-48B5-AAB9-1896845BF7E4}" destId="{383AC9ED-1082-4A39-A926-AE22545137CD}" srcOrd="0" destOrd="0" parTransId="{46E652B4-0E47-4697-9E3E-B4420E87001B}" sibTransId="{DD047403-D280-4544-B152-7C9841F8DEE9}"/>
    <dgm:cxn modelId="{7A659DD3-F3E4-4B21-8829-81F121AFCC86}" srcId="{E54AB3FE-B642-48B5-AAB9-1896845BF7E4}" destId="{94425574-7C8F-4623-BBA7-8B987C7BA70E}" srcOrd="5" destOrd="0" parTransId="{80D25E50-68D9-4D9A-A22B-D7DB2243C64A}" sibTransId="{DD823FA9-16C7-4781-A757-8AC2374466DC}"/>
    <dgm:cxn modelId="{3087B5FE-BA3D-4CCC-97A4-9E072FFF2EB7}" srcId="{E54AB3FE-B642-48B5-AAB9-1896845BF7E4}" destId="{AEADC962-DB21-44FF-9A6A-91DCBD64B1ED}" srcOrd="1" destOrd="0" parTransId="{50D56ACB-33DE-44C9-A191-012459933C7F}" sibTransId="{C60E5232-EE0A-4C4C-8E6A-2FC40923756B}"/>
    <dgm:cxn modelId="{CFCD8CF8-F448-485F-9CC6-B1B22D914F92}" type="presParOf" srcId="{CE0FF243-8A81-4084-8730-2544CE201205}" destId="{03F9F457-8CDF-4D39-898C-37009D5C20B1}" srcOrd="0" destOrd="0" presId="urn:microsoft.com/office/officeart/2018/2/layout/IconVerticalSolidList"/>
    <dgm:cxn modelId="{20780209-CAA1-4C01-A29A-D275B3FBA93B}" type="presParOf" srcId="{03F9F457-8CDF-4D39-898C-37009D5C20B1}" destId="{A1A535D2-A5C5-4480-945F-9FE0447C1710}" srcOrd="0" destOrd="0" presId="urn:microsoft.com/office/officeart/2018/2/layout/IconVerticalSolidList"/>
    <dgm:cxn modelId="{2CEA372B-209E-43AC-9EFF-3CC55F87004D}" type="presParOf" srcId="{03F9F457-8CDF-4D39-898C-37009D5C20B1}" destId="{C6DE0BE4-00B1-48DA-BA5C-500D0D4ED29C}" srcOrd="1" destOrd="0" presId="urn:microsoft.com/office/officeart/2018/2/layout/IconVerticalSolidList"/>
    <dgm:cxn modelId="{40474E38-A3D9-4207-B51B-219A9702916B}" type="presParOf" srcId="{03F9F457-8CDF-4D39-898C-37009D5C20B1}" destId="{496D01F9-6CEE-4C37-93E5-3BA2F2CC2DA4}" srcOrd="2" destOrd="0" presId="urn:microsoft.com/office/officeart/2018/2/layout/IconVerticalSolidList"/>
    <dgm:cxn modelId="{67F3F84F-E870-4B7D-99DB-728EE40CF1C4}" type="presParOf" srcId="{03F9F457-8CDF-4D39-898C-37009D5C20B1}" destId="{A172A853-989C-4481-9917-E8D24F241119}" srcOrd="3" destOrd="0" presId="urn:microsoft.com/office/officeart/2018/2/layout/IconVerticalSolidList"/>
    <dgm:cxn modelId="{97055368-5DC2-41EE-8551-461FEC6852B8}" type="presParOf" srcId="{CE0FF243-8A81-4084-8730-2544CE201205}" destId="{C74CB062-4507-46F0-9C5D-A1D5236F5FDD}" srcOrd="1" destOrd="0" presId="urn:microsoft.com/office/officeart/2018/2/layout/IconVerticalSolidList"/>
    <dgm:cxn modelId="{38BA51BA-F7B0-435F-835A-D416ABC78B3F}" type="presParOf" srcId="{CE0FF243-8A81-4084-8730-2544CE201205}" destId="{B2D275C1-FD4B-4651-AEB9-64D98FE0C3A9}" srcOrd="2" destOrd="0" presId="urn:microsoft.com/office/officeart/2018/2/layout/IconVerticalSolidList"/>
    <dgm:cxn modelId="{350CBC05-B4CE-484E-A665-0C0FB1BD97A7}" type="presParOf" srcId="{B2D275C1-FD4B-4651-AEB9-64D98FE0C3A9}" destId="{527AEDE9-570D-4248-95AE-4EFEED170703}" srcOrd="0" destOrd="0" presId="urn:microsoft.com/office/officeart/2018/2/layout/IconVerticalSolidList"/>
    <dgm:cxn modelId="{BCE0A041-8431-4885-95CE-BCFDF1B6F31C}" type="presParOf" srcId="{B2D275C1-FD4B-4651-AEB9-64D98FE0C3A9}" destId="{AB410539-9AE7-47CC-BB8A-B19A589981BC}" srcOrd="1" destOrd="0" presId="urn:microsoft.com/office/officeart/2018/2/layout/IconVerticalSolidList"/>
    <dgm:cxn modelId="{04FA86C6-9C7D-4F3F-87A0-B31F52EF0B5E}" type="presParOf" srcId="{B2D275C1-FD4B-4651-AEB9-64D98FE0C3A9}" destId="{08B60343-6C29-4822-B362-90A9F648527D}" srcOrd="2" destOrd="0" presId="urn:microsoft.com/office/officeart/2018/2/layout/IconVerticalSolidList"/>
    <dgm:cxn modelId="{F669A313-44D4-489D-8D9B-3DB2C48B3F71}" type="presParOf" srcId="{B2D275C1-FD4B-4651-AEB9-64D98FE0C3A9}" destId="{63CB5BBA-53F0-431C-957E-5330D33B5B51}" srcOrd="3" destOrd="0" presId="urn:microsoft.com/office/officeart/2018/2/layout/IconVerticalSolidList"/>
    <dgm:cxn modelId="{30FC971B-8AD1-4493-950E-77FF9017B0CE}" type="presParOf" srcId="{CE0FF243-8A81-4084-8730-2544CE201205}" destId="{2E7370D6-73C2-48DD-A955-E8248E74BF01}" srcOrd="3" destOrd="0" presId="urn:microsoft.com/office/officeart/2018/2/layout/IconVerticalSolidList"/>
    <dgm:cxn modelId="{B994D781-9C74-47F8-8B70-94F55C0B4246}" type="presParOf" srcId="{CE0FF243-8A81-4084-8730-2544CE201205}" destId="{87EB7E62-4404-49FF-80E7-EEC2D420F9EA}" srcOrd="4" destOrd="0" presId="urn:microsoft.com/office/officeart/2018/2/layout/IconVerticalSolidList"/>
    <dgm:cxn modelId="{C792E3D2-9A52-4269-BF8D-7B8334B73469}" type="presParOf" srcId="{87EB7E62-4404-49FF-80E7-EEC2D420F9EA}" destId="{9F1A90C9-B296-4588-A35F-C33A311AA045}" srcOrd="0" destOrd="0" presId="urn:microsoft.com/office/officeart/2018/2/layout/IconVerticalSolidList"/>
    <dgm:cxn modelId="{089A4D66-3502-4BCA-94E1-94A1DD5E8BFD}" type="presParOf" srcId="{87EB7E62-4404-49FF-80E7-EEC2D420F9EA}" destId="{721B3375-148C-4484-BAA0-843B0E4A0D00}" srcOrd="1" destOrd="0" presId="urn:microsoft.com/office/officeart/2018/2/layout/IconVerticalSolidList"/>
    <dgm:cxn modelId="{C873E3CA-9A65-4F7F-B9D6-DEA3A3FE6E2B}" type="presParOf" srcId="{87EB7E62-4404-49FF-80E7-EEC2D420F9EA}" destId="{8C4CB09D-D6FB-4A1D-823F-40A7CF27EA3B}" srcOrd="2" destOrd="0" presId="urn:microsoft.com/office/officeart/2018/2/layout/IconVerticalSolidList"/>
    <dgm:cxn modelId="{A9CE4694-5C4E-4E9E-8393-801228462CDE}" type="presParOf" srcId="{87EB7E62-4404-49FF-80E7-EEC2D420F9EA}" destId="{06322738-5587-4579-B8CB-00A06EA6685E}" srcOrd="3" destOrd="0" presId="urn:microsoft.com/office/officeart/2018/2/layout/IconVerticalSolidList"/>
    <dgm:cxn modelId="{CE0414C7-288B-4D58-B7E8-F7F80F979D3B}" type="presParOf" srcId="{CE0FF243-8A81-4084-8730-2544CE201205}" destId="{223A2728-D55A-4F37-AEA9-E1BE136745A1}" srcOrd="5" destOrd="0" presId="urn:microsoft.com/office/officeart/2018/2/layout/IconVerticalSolidList"/>
    <dgm:cxn modelId="{6D17F471-C6FD-4C67-9FE6-6F238D171B75}" type="presParOf" srcId="{CE0FF243-8A81-4084-8730-2544CE201205}" destId="{CC08FB6E-4503-44CC-912B-E9471E18485E}" srcOrd="6" destOrd="0" presId="urn:microsoft.com/office/officeart/2018/2/layout/IconVerticalSolidList"/>
    <dgm:cxn modelId="{DB1EEF30-6E46-41F8-A7D6-86CAB6A9B18C}" type="presParOf" srcId="{CC08FB6E-4503-44CC-912B-E9471E18485E}" destId="{70D62C1A-4EEB-489D-9805-9651FE26DBB3}" srcOrd="0" destOrd="0" presId="urn:microsoft.com/office/officeart/2018/2/layout/IconVerticalSolidList"/>
    <dgm:cxn modelId="{4E9E6A35-C324-4CAA-9DF6-63BA130A3D09}" type="presParOf" srcId="{CC08FB6E-4503-44CC-912B-E9471E18485E}" destId="{2296801D-4A81-4A22-992D-EE9FFE9F6DA9}" srcOrd="1" destOrd="0" presId="urn:microsoft.com/office/officeart/2018/2/layout/IconVerticalSolidList"/>
    <dgm:cxn modelId="{53CEF3EB-92D9-44D3-8BDC-578A785566C4}" type="presParOf" srcId="{CC08FB6E-4503-44CC-912B-E9471E18485E}" destId="{2AFDE15C-CCBE-4055-881A-C52706F42668}" srcOrd="2" destOrd="0" presId="urn:microsoft.com/office/officeart/2018/2/layout/IconVerticalSolidList"/>
    <dgm:cxn modelId="{B116295B-353D-4DD9-AB7E-0E4B12B2E177}" type="presParOf" srcId="{CC08FB6E-4503-44CC-912B-E9471E18485E}" destId="{8A87C3F2-6EDD-4E35-BE36-FB906E79B88B}" srcOrd="3" destOrd="0" presId="urn:microsoft.com/office/officeart/2018/2/layout/IconVerticalSolidList"/>
    <dgm:cxn modelId="{6AE1983A-6487-4FD0-8261-7F1608E4AA1B}" type="presParOf" srcId="{CE0FF243-8A81-4084-8730-2544CE201205}" destId="{260A98B0-BB47-42FC-9F1B-747F5E1A3348}" srcOrd="7" destOrd="0" presId="urn:microsoft.com/office/officeart/2018/2/layout/IconVerticalSolidList"/>
    <dgm:cxn modelId="{114B5A8E-8ACA-49BC-8189-795BAA660558}" type="presParOf" srcId="{CE0FF243-8A81-4084-8730-2544CE201205}" destId="{CB36C307-9216-48D5-B7ED-D257B9B71D0E}" srcOrd="8" destOrd="0" presId="urn:microsoft.com/office/officeart/2018/2/layout/IconVerticalSolidList"/>
    <dgm:cxn modelId="{17A31A79-61FD-4595-BB74-8A3CC40C75E0}" type="presParOf" srcId="{CB36C307-9216-48D5-B7ED-D257B9B71D0E}" destId="{90887F0E-5BF2-4736-9CED-8E4CA752FA30}" srcOrd="0" destOrd="0" presId="urn:microsoft.com/office/officeart/2018/2/layout/IconVerticalSolidList"/>
    <dgm:cxn modelId="{8855BF32-F7E3-4071-BA8F-2DEA9B1037C3}" type="presParOf" srcId="{CB36C307-9216-48D5-B7ED-D257B9B71D0E}" destId="{C9D51182-55FA-47F8-8194-727448CAFDF5}" srcOrd="1" destOrd="0" presId="urn:microsoft.com/office/officeart/2018/2/layout/IconVerticalSolidList"/>
    <dgm:cxn modelId="{5B3C20E5-5154-4E69-BF65-66F9064B7A9C}" type="presParOf" srcId="{CB36C307-9216-48D5-B7ED-D257B9B71D0E}" destId="{BB7BA011-0E05-4326-9205-43AA6F570580}" srcOrd="2" destOrd="0" presId="urn:microsoft.com/office/officeart/2018/2/layout/IconVerticalSolidList"/>
    <dgm:cxn modelId="{040DEA92-E69E-45B9-BDF8-C6AFAE53ADBE}" type="presParOf" srcId="{CB36C307-9216-48D5-B7ED-D257B9B71D0E}" destId="{BA788BFF-BCB6-4FA6-92BA-6387BC7821CD}" srcOrd="3" destOrd="0" presId="urn:microsoft.com/office/officeart/2018/2/layout/IconVerticalSolidList"/>
    <dgm:cxn modelId="{B6FFC85B-792A-4473-B1A3-8121E700DC4F}" type="presParOf" srcId="{CE0FF243-8A81-4084-8730-2544CE201205}" destId="{1F48EF3D-D00B-42FB-8244-1E89471516A5}" srcOrd="9" destOrd="0" presId="urn:microsoft.com/office/officeart/2018/2/layout/IconVerticalSolidList"/>
    <dgm:cxn modelId="{E19FCE38-E4F5-43DD-AB61-BFA3DD218FF4}" type="presParOf" srcId="{CE0FF243-8A81-4084-8730-2544CE201205}" destId="{AD087683-3E66-48FD-AAEA-C0E8A2F5F405}" srcOrd="10" destOrd="0" presId="urn:microsoft.com/office/officeart/2018/2/layout/IconVerticalSolidList"/>
    <dgm:cxn modelId="{B19EBC39-1A62-495A-80E3-FA8D92CF0A1D}" type="presParOf" srcId="{AD087683-3E66-48FD-AAEA-C0E8A2F5F405}" destId="{EF46FEC3-E052-44A4-A05E-7E11DD3DF661}" srcOrd="0" destOrd="0" presId="urn:microsoft.com/office/officeart/2018/2/layout/IconVerticalSolidList"/>
    <dgm:cxn modelId="{92750856-F89B-4A5D-9ACB-38BC8CBF93F4}" type="presParOf" srcId="{AD087683-3E66-48FD-AAEA-C0E8A2F5F405}" destId="{30280687-89BA-4503-BAF6-266768777A51}" srcOrd="1" destOrd="0" presId="urn:microsoft.com/office/officeart/2018/2/layout/IconVerticalSolidList"/>
    <dgm:cxn modelId="{F236A732-1F04-4BA9-AC55-D0DC97BB16F8}" type="presParOf" srcId="{AD087683-3E66-48FD-AAEA-C0E8A2F5F405}" destId="{3B74019C-7CC4-4B5F-B2F1-432F54F82530}" srcOrd="2" destOrd="0" presId="urn:microsoft.com/office/officeart/2018/2/layout/IconVerticalSolidList"/>
    <dgm:cxn modelId="{8D7BE6A1-16A8-44C6-B151-C9A45F9D352E}" type="presParOf" srcId="{AD087683-3E66-48FD-AAEA-C0E8A2F5F405}" destId="{8D936D3E-CA2B-4E3F-82CD-00B56B5F13E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535D2-A5C5-4480-945F-9FE0447C1710}">
      <dsp:nvSpPr>
        <dsp:cNvPr id="0" name=""/>
        <dsp:cNvSpPr/>
      </dsp:nvSpPr>
      <dsp:spPr>
        <a:xfrm>
          <a:off x="0" y="54262"/>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6DE0BE4-00B1-48DA-BA5C-500D0D4ED29C}">
      <dsp:nvSpPr>
        <dsp:cNvPr id="0" name=""/>
        <dsp:cNvSpPr/>
      </dsp:nvSpPr>
      <dsp:spPr>
        <a:xfrm>
          <a:off x="245405" y="184436"/>
          <a:ext cx="446191" cy="44619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172A853-989C-4481-9917-E8D24F241119}">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locations in the USA has the most opportunities for data scientist?</a:t>
          </a:r>
        </a:p>
      </dsp:txBody>
      <dsp:txXfrm>
        <a:off x="937002" y="1903"/>
        <a:ext cx="5576601" cy="811257"/>
      </dsp:txXfrm>
    </dsp:sp>
    <dsp:sp modelId="{527AEDE9-570D-4248-95AE-4EFEED170703}">
      <dsp:nvSpPr>
        <dsp:cNvPr id="0" name=""/>
        <dsp:cNvSpPr/>
      </dsp:nvSpPr>
      <dsp:spPr>
        <a:xfrm>
          <a:off x="0" y="1056701"/>
          <a:ext cx="6513603" cy="811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B410539-9AE7-47CC-BB8A-B19A589981BC}">
      <dsp:nvSpPr>
        <dsp:cNvPr id="0" name=""/>
        <dsp:cNvSpPr/>
      </dsp:nvSpPr>
      <dsp:spPr>
        <a:xfrm>
          <a:off x="245405" y="1198508"/>
          <a:ext cx="446191" cy="44619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3CB5BBA-53F0-431C-957E-5330D33B5B51}">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company hires the most  in the USA?</a:t>
          </a:r>
        </a:p>
      </dsp:txBody>
      <dsp:txXfrm>
        <a:off x="937002" y="1015975"/>
        <a:ext cx="5576601" cy="811257"/>
      </dsp:txXfrm>
    </dsp:sp>
    <dsp:sp modelId="{9F1A90C9-B296-4588-A35F-C33A311AA045}">
      <dsp:nvSpPr>
        <dsp:cNvPr id="0" name=""/>
        <dsp:cNvSpPr/>
      </dsp:nvSpPr>
      <dsp:spPr>
        <a:xfrm>
          <a:off x="0" y="2030048"/>
          <a:ext cx="6513603" cy="8112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21B3375-148C-4484-BAA0-843B0E4A0D00}">
      <dsp:nvSpPr>
        <dsp:cNvPr id="0" name=""/>
        <dsp:cNvSpPr/>
      </dsp:nvSpPr>
      <dsp:spPr>
        <a:xfrm>
          <a:off x="245405" y="2212581"/>
          <a:ext cx="446191" cy="44619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6322738-5587-4579-B8CB-00A06EA6685E}">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Who gets hired?</a:t>
          </a:r>
        </a:p>
      </dsp:txBody>
      <dsp:txXfrm>
        <a:off x="937002" y="2030048"/>
        <a:ext cx="5576601" cy="811257"/>
      </dsp:txXfrm>
    </dsp:sp>
    <dsp:sp modelId="{70D62C1A-4EEB-489D-9805-9651FE26DBB3}">
      <dsp:nvSpPr>
        <dsp:cNvPr id="0" name=""/>
        <dsp:cNvSpPr/>
      </dsp:nvSpPr>
      <dsp:spPr>
        <a:xfrm>
          <a:off x="0" y="3168802"/>
          <a:ext cx="6513603" cy="8112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296801D-4A81-4A22-992D-EE9FFE9F6DA9}">
      <dsp:nvSpPr>
        <dsp:cNvPr id="0" name=""/>
        <dsp:cNvSpPr/>
      </dsp:nvSpPr>
      <dsp:spPr>
        <a:xfrm>
          <a:off x="245405" y="3226653"/>
          <a:ext cx="446191" cy="44619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87C3F2-6EDD-4E35-BE36-FB906E79B88B}">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language do employers want the most for data scientists?</a:t>
          </a:r>
        </a:p>
      </dsp:txBody>
      <dsp:txXfrm>
        <a:off x="937002" y="3044120"/>
        <a:ext cx="5576601" cy="811257"/>
      </dsp:txXfrm>
    </dsp:sp>
    <dsp:sp modelId="{90887F0E-5BF2-4736-9CED-8E4CA752FA30}">
      <dsp:nvSpPr>
        <dsp:cNvPr id="0" name=""/>
        <dsp:cNvSpPr/>
      </dsp:nvSpPr>
      <dsp:spPr>
        <a:xfrm>
          <a:off x="0" y="4240838"/>
          <a:ext cx="6513603" cy="81125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9D51182-55FA-47F8-8194-727448CAFDF5}">
      <dsp:nvSpPr>
        <dsp:cNvPr id="0" name=""/>
        <dsp:cNvSpPr/>
      </dsp:nvSpPr>
      <dsp:spPr>
        <a:xfrm>
          <a:off x="245405" y="4240725"/>
          <a:ext cx="446191" cy="446191"/>
        </a:xfrm>
        <a:prstGeom prst="rect">
          <a:avLst/>
        </a:prstGeom>
        <a:gradFill rotWithShape="0">
          <a:gsLst>
            <a:gs pos="0">
              <a:schemeClr val="bg1">
                <a:hueOff val="0"/>
                <a:satOff val="0"/>
                <a:lumOff val="0"/>
                <a:alphaOff val="0"/>
                <a:satMod val="103000"/>
                <a:lumMod val="102000"/>
                <a:tint val="94000"/>
              </a:schemeClr>
            </a:gs>
            <a:gs pos="50000">
              <a:schemeClr val="bg1">
                <a:hueOff val="0"/>
                <a:satOff val="0"/>
                <a:lumOff val="0"/>
                <a:alphaOff val="0"/>
                <a:satMod val="110000"/>
                <a:lumMod val="100000"/>
                <a:shade val="100000"/>
              </a:schemeClr>
            </a:gs>
            <a:gs pos="100000">
              <a:schemeClr val="bg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A788BFF-BCB6-4FA6-92BA-6387BC7821CD}">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company has the most opportunities in Austin?</a:t>
          </a:r>
        </a:p>
      </dsp:txBody>
      <dsp:txXfrm>
        <a:off x="937002" y="4058192"/>
        <a:ext cx="5576601" cy="811257"/>
      </dsp:txXfrm>
    </dsp:sp>
    <dsp:sp modelId="{EF46FEC3-E052-44A4-A05E-7E11DD3DF661}">
      <dsp:nvSpPr>
        <dsp:cNvPr id="0" name=""/>
        <dsp:cNvSpPr/>
      </dsp:nvSpPr>
      <dsp:spPr>
        <a:xfrm>
          <a:off x="0" y="5072264"/>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0280687-89BA-4503-BAF6-266768777A51}">
      <dsp:nvSpPr>
        <dsp:cNvPr id="0" name=""/>
        <dsp:cNvSpPr/>
      </dsp:nvSpPr>
      <dsp:spPr>
        <a:xfrm>
          <a:off x="245405" y="5254797"/>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D936D3E-CA2B-4E3F-82CD-00B56B5F13E5}">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How is the job market in Austin compared to top 5 cities ?</a:t>
          </a:r>
        </a:p>
      </dsp:txBody>
      <dsp:txXfrm>
        <a:off x="937002" y="5072264"/>
        <a:ext cx="5576601" cy="811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F23B4-1D94-4598-8B85-4879D0A8561B}" type="datetimeFigureOut">
              <a:rPr lang="en-US" smtClean="0"/>
              <a:t>7/6/19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FAD93E-A0A6-4485-82BA-D00B81115035}" type="slidenum">
              <a:rPr lang="en-US" smtClean="0"/>
              <a:t>‹#›</a:t>
            </a:fld>
            <a:endParaRPr lang="en-US"/>
          </a:p>
        </p:txBody>
      </p:sp>
    </p:spTree>
    <p:extLst>
      <p:ext uri="{BB962C8B-B14F-4D97-AF65-F5344CB8AC3E}">
        <p14:creationId xmlns:p14="http://schemas.microsoft.com/office/powerpoint/2010/main" val="116450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AD93E-A0A6-4485-82BA-D00B81115035}" type="slidenum">
              <a:rPr lang="en-US" smtClean="0"/>
              <a:t>3</a:t>
            </a:fld>
            <a:endParaRPr lang="en-US"/>
          </a:p>
        </p:txBody>
      </p:sp>
    </p:spTree>
    <p:extLst>
      <p:ext uri="{BB962C8B-B14F-4D97-AF65-F5344CB8AC3E}">
        <p14:creationId xmlns:p14="http://schemas.microsoft.com/office/powerpoint/2010/main" val="2728148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AD93E-A0A6-4485-82BA-D00B81115035}" type="slidenum">
              <a:rPr lang="en-US" smtClean="0"/>
              <a:t>4</a:t>
            </a:fld>
            <a:endParaRPr lang="en-US"/>
          </a:p>
        </p:txBody>
      </p:sp>
    </p:spTree>
    <p:extLst>
      <p:ext uri="{BB962C8B-B14F-4D97-AF65-F5344CB8AC3E}">
        <p14:creationId xmlns:p14="http://schemas.microsoft.com/office/powerpoint/2010/main" val="3570394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3A14-B27D-4793-8604-9AD6B0D96C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A41DC0-17FC-476E-96DC-2E2A8F423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BBF1E1-6264-453C-817D-24F1876414C7}"/>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5" name="Footer Placeholder 4">
            <a:extLst>
              <a:ext uri="{FF2B5EF4-FFF2-40B4-BE49-F238E27FC236}">
                <a16:creationId xmlns:a16="http://schemas.microsoft.com/office/drawing/2014/main" id="{01D84DB3-3C91-4416-A357-1EEFA80F3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B4F84-E52A-4A12-B4F5-9A111E46089B}"/>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73579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5FF9-A276-46E8-85A0-658A4F4D7D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BCFFD6-6E7C-4D7B-B6B5-DD7982702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78376-1132-41DB-8DD8-6992530D2796}"/>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5" name="Footer Placeholder 4">
            <a:extLst>
              <a:ext uri="{FF2B5EF4-FFF2-40B4-BE49-F238E27FC236}">
                <a16:creationId xmlns:a16="http://schemas.microsoft.com/office/drawing/2014/main" id="{39EE6762-3423-48F6-9167-ADE094889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F2D68-482E-48FF-A89A-331C34208C27}"/>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50655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E15222-C9AB-4B90-AE36-B8431714C4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95E7E3-C597-4457-8404-2A107AE96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92F20-AA82-4ADC-BC53-7F88DBF86A19}"/>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5" name="Footer Placeholder 4">
            <a:extLst>
              <a:ext uri="{FF2B5EF4-FFF2-40B4-BE49-F238E27FC236}">
                <a16:creationId xmlns:a16="http://schemas.microsoft.com/office/drawing/2014/main" id="{D3A9B2B6-5D49-4DAF-B8CB-51005F12C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A4DB5-C58B-4417-B306-5BDD2C1AC66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03882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3059-E1B9-4B0D-A50E-76CF0A0E0E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3B2635-B515-4574-8207-762558908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52A5E-C8ED-4FD3-9039-CDCAF9365A7A}"/>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5" name="Footer Placeholder 4">
            <a:extLst>
              <a:ext uri="{FF2B5EF4-FFF2-40B4-BE49-F238E27FC236}">
                <a16:creationId xmlns:a16="http://schemas.microsoft.com/office/drawing/2014/main" id="{5D862A18-4F77-42B0-A172-96C31D21C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AA44A-125C-4BD1-8D06-3C308138FF54}"/>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545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B6DC-5176-40AB-B701-851613A52F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9DC571-D8DF-49FC-8F96-2CDB564A67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E6015B-8448-4855-8942-28F65441CE85}"/>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5" name="Footer Placeholder 4">
            <a:extLst>
              <a:ext uri="{FF2B5EF4-FFF2-40B4-BE49-F238E27FC236}">
                <a16:creationId xmlns:a16="http://schemas.microsoft.com/office/drawing/2014/main" id="{C35FED19-BBD5-4268-9C1A-08FE6A549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293A6-02BD-42EF-A29B-A017022F9CCE}"/>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77366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DCCD-114B-4351-9E76-4F6581C46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FE93CB-1E4E-499E-9EAC-0478E65EAC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AD7785-2089-4D3F-8B2F-2B02E7EF04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0341B-F436-420A-BEC4-41F6F59B4811}"/>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6" name="Footer Placeholder 5">
            <a:extLst>
              <a:ext uri="{FF2B5EF4-FFF2-40B4-BE49-F238E27FC236}">
                <a16:creationId xmlns:a16="http://schemas.microsoft.com/office/drawing/2014/main" id="{7CB4B152-6E97-40A0-8833-258333E92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D256D-A534-409B-ADD5-EABCDBFCCA95}"/>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67204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7F2-F626-468B-A98B-670E47612C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88EAFB-0371-4DFC-BFAA-A5E4A51B4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C5F887-8442-462D-9AE9-8D88F04280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17FC9C-379D-4D4A-8008-83546A891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4920CB-3BC0-4342-9DC0-A2902723AF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B6EB0E-F97F-4458-B0BF-E555AD5E2F17}"/>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8" name="Footer Placeholder 7">
            <a:extLst>
              <a:ext uri="{FF2B5EF4-FFF2-40B4-BE49-F238E27FC236}">
                <a16:creationId xmlns:a16="http://schemas.microsoft.com/office/drawing/2014/main" id="{0A76E540-7A20-4C7D-BC10-52966F109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792A75-3264-4590-9F48-C5A423C5EAE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04884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5EED-2D51-4C3B-80A6-8476963432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6FC67B-066E-4E05-80FB-77D1EC8AC1E9}"/>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4" name="Footer Placeholder 3">
            <a:extLst>
              <a:ext uri="{FF2B5EF4-FFF2-40B4-BE49-F238E27FC236}">
                <a16:creationId xmlns:a16="http://schemas.microsoft.com/office/drawing/2014/main" id="{663BC97C-871B-4632-B7B7-A9B2881650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03859F-0F30-4AEB-8FA2-625BE71E3598}"/>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4952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216D9-AD79-4D9E-9FB8-8F42DB41FD4F}"/>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3" name="Footer Placeholder 2">
            <a:extLst>
              <a:ext uri="{FF2B5EF4-FFF2-40B4-BE49-F238E27FC236}">
                <a16:creationId xmlns:a16="http://schemas.microsoft.com/office/drawing/2014/main" id="{E1601E4C-38CF-417A-A189-5B9AF757B4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4BD733-CD54-457A-AA73-D5CABE6092C2}"/>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29205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3E6E-CA9F-4481-9BF6-6CD1AA78C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11F464-A949-475E-B46A-DF72B8AC3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2B7C62-3615-4C43-951B-3FA75F263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07D79-2AED-48F0-B393-AA1965A7D6CD}"/>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6" name="Footer Placeholder 5">
            <a:extLst>
              <a:ext uri="{FF2B5EF4-FFF2-40B4-BE49-F238E27FC236}">
                <a16:creationId xmlns:a16="http://schemas.microsoft.com/office/drawing/2014/main" id="{C65F0310-E7B0-4C30-921A-7844C7885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ED732-731E-420F-B0E9-D6797BC5D4A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23890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C653-3D9B-4F4B-A1B2-0FAFB0398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D902E0-6768-43FF-98B9-63EBA057B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B3FCC2-A57E-4A84-B6E2-9C31C166A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BCAC-69B9-49FF-9E88-FE588F5EE537}"/>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6" name="Footer Placeholder 5">
            <a:extLst>
              <a:ext uri="{FF2B5EF4-FFF2-40B4-BE49-F238E27FC236}">
                <a16:creationId xmlns:a16="http://schemas.microsoft.com/office/drawing/2014/main" id="{2446E969-9889-4E22-B1B8-CF5D782919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A5059-5216-4449-ADDD-84B0CDB29E29}"/>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119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FCBEC-F453-44F5-BF9D-BAD60ACC2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06AC92-835B-4EA1-89D1-0901D5BF0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A8789-8CC6-4DCF-A629-8F75DFCF71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2C090-29EF-40AB-AE72-836E1D12E040}" type="datetimeFigureOut">
              <a:rPr lang="en-US" smtClean="0"/>
              <a:t>7/6/19</a:t>
            </a:fld>
            <a:endParaRPr lang="en-US"/>
          </a:p>
        </p:txBody>
      </p:sp>
      <p:sp>
        <p:nvSpPr>
          <p:cNvPr id="5" name="Footer Placeholder 4">
            <a:extLst>
              <a:ext uri="{FF2B5EF4-FFF2-40B4-BE49-F238E27FC236}">
                <a16:creationId xmlns:a16="http://schemas.microsoft.com/office/drawing/2014/main" id="{2A08145D-0686-4E5F-8207-02D2E5FC0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3C70C3-40CA-4336-B00C-2FE53FA6D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4169F-D157-489D-B96B-9DA6CF6598D9}" type="slidenum">
              <a:rPr lang="en-US" smtClean="0"/>
              <a:t>‹#›</a:t>
            </a:fld>
            <a:endParaRPr lang="en-US"/>
          </a:p>
        </p:txBody>
      </p:sp>
    </p:spTree>
    <p:extLst>
      <p:ext uri="{BB962C8B-B14F-4D97-AF65-F5344CB8AC3E}">
        <p14:creationId xmlns:p14="http://schemas.microsoft.com/office/powerpoint/2010/main" val="1638570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A294C-25E8-4AC4-98A3-78612589E34B}"/>
              </a:ext>
            </a:extLst>
          </p:cNvPr>
          <p:cNvSpPr>
            <a:spLocks noGrp="1"/>
          </p:cNvSpPr>
          <p:nvPr>
            <p:ph type="ctrTitle"/>
          </p:nvPr>
        </p:nvSpPr>
        <p:spPr>
          <a:xfrm>
            <a:off x="642257" y="4525347"/>
            <a:ext cx="6939722" cy="1737360"/>
          </a:xfrm>
        </p:spPr>
        <p:txBody>
          <a:bodyPr anchor="ctr">
            <a:normAutofit/>
          </a:bodyPr>
          <a:lstStyle/>
          <a:p>
            <a:pPr algn="r"/>
            <a:r>
              <a:rPr lang="en-US"/>
              <a:t>Data Science Job Market in the US</a:t>
            </a:r>
          </a:p>
        </p:txBody>
      </p:sp>
      <p:sp>
        <p:nvSpPr>
          <p:cNvPr id="3" name="Subtitle 2">
            <a:extLst>
              <a:ext uri="{FF2B5EF4-FFF2-40B4-BE49-F238E27FC236}">
                <a16:creationId xmlns:a16="http://schemas.microsoft.com/office/drawing/2014/main" id="{54495F11-E5C7-4307-A281-5ECFC79BCADF}"/>
              </a:ext>
            </a:extLst>
          </p:cNvPr>
          <p:cNvSpPr>
            <a:spLocks noGrp="1"/>
          </p:cNvSpPr>
          <p:nvPr>
            <p:ph type="subTitle" idx="1"/>
          </p:nvPr>
        </p:nvSpPr>
        <p:spPr>
          <a:xfrm>
            <a:off x="8335539" y="4589942"/>
            <a:ext cx="3211288" cy="1737360"/>
          </a:xfrm>
        </p:spPr>
        <p:txBody>
          <a:bodyPr anchor="ctr">
            <a:noAutofit/>
          </a:bodyPr>
          <a:lstStyle/>
          <a:p>
            <a:pPr algn="l"/>
            <a:r>
              <a:rPr lang="en-US" sz="2000" dirty="0"/>
              <a:t>Presented By :			Taylor </a:t>
            </a:r>
            <a:r>
              <a:rPr lang="en-US" sz="2000" dirty="0" err="1"/>
              <a:t>Grafft</a:t>
            </a:r>
            <a:r>
              <a:rPr lang="en-US" sz="2000" dirty="0"/>
              <a:t>		 Jayshree		Neeta Shrivastava</a:t>
            </a: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8A8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B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person&#10;&#10;Description automatically generated">
            <a:extLst>
              <a:ext uri="{FF2B5EF4-FFF2-40B4-BE49-F238E27FC236}">
                <a16:creationId xmlns:a16="http://schemas.microsoft.com/office/drawing/2014/main" id="{8244EFCB-ED81-4708-A168-D1162A03D508}"/>
              </a:ext>
            </a:extLst>
          </p:cNvPr>
          <p:cNvPicPr>
            <a:picLocks noChangeAspect="1"/>
          </p:cNvPicPr>
          <p:nvPr/>
        </p:nvPicPr>
        <p:blipFill rotWithShape="1">
          <a:blip r:embed="rId2">
            <a:extLst>
              <a:ext uri="{28A0092B-C50C-407E-A947-70E740481C1C}">
                <a14:useLocalDpi xmlns:a14="http://schemas.microsoft.com/office/drawing/2010/main" val="0"/>
              </a:ext>
            </a:extLst>
          </a:blip>
          <a:srcRect l="15724" r="14068" b="1"/>
          <a:stretch/>
        </p:blipFill>
        <p:spPr>
          <a:xfrm>
            <a:off x="6492113"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696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B7C4-D21D-49FB-B722-C9E0E2D1C3A1}"/>
              </a:ext>
            </a:extLst>
          </p:cNvPr>
          <p:cNvSpPr>
            <a:spLocks noGrp="1"/>
          </p:cNvSpPr>
          <p:nvPr>
            <p:ph type="title"/>
          </p:nvPr>
        </p:nvSpPr>
        <p:spPr/>
        <p:txBody>
          <a:bodyPr/>
          <a:lstStyle/>
          <a:p>
            <a:pPr algn="ctr"/>
            <a:br>
              <a:rPr lang="en-US" b="1" u="sng" dirty="0">
                <a:solidFill>
                  <a:srgbClr val="FF0000"/>
                </a:solidFill>
              </a:rPr>
            </a:br>
            <a:endParaRPr lang="en-US" u="sng" dirty="0">
              <a:solidFill>
                <a:srgbClr val="FF0000"/>
              </a:solidFill>
            </a:endParaRPr>
          </a:p>
        </p:txBody>
      </p:sp>
      <p:pic>
        <p:nvPicPr>
          <p:cNvPr id="5" name="Picture 4" descr="A close up of a logo&#10;&#10;Description automatically generated">
            <a:extLst>
              <a:ext uri="{FF2B5EF4-FFF2-40B4-BE49-F238E27FC236}">
                <a16:creationId xmlns:a16="http://schemas.microsoft.com/office/drawing/2014/main" id="{CE1A708B-B34C-44C6-956E-E8786D6E5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1518" y="4218003"/>
            <a:ext cx="5240482" cy="2639997"/>
          </a:xfrm>
          <a:prstGeom prst="rect">
            <a:avLst/>
          </a:prstGeom>
        </p:spPr>
      </p:pic>
      <p:pic>
        <p:nvPicPr>
          <p:cNvPr id="8" name="Picture 7" descr="A close up of a logo&#10;&#10;Description automatically generated">
            <a:extLst>
              <a:ext uri="{FF2B5EF4-FFF2-40B4-BE49-F238E27FC236}">
                <a16:creationId xmlns:a16="http://schemas.microsoft.com/office/drawing/2014/main" id="{1DC37AF0-ECE5-4E85-993B-B102F5B36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14175"/>
            <a:ext cx="5487650" cy="2743825"/>
          </a:xfrm>
          <a:prstGeom prst="rect">
            <a:avLst/>
          </a:prstGeom>
        </p:spPr>
      </p:pic>
      <p:sp>
        <p:nvSpPr>
          <p:cNvPr id="6" name="Rectangle 5">
            <a:extLst>
              <a:ext uri="{FF2B5EF4-FFF2-40B4-BE49-F238E27FC236}">
                <a16:creationId xmlns:a16="http://schemas.microsoft.com/office/drawing/2014/main" id="{59F54818-E467-4DC3-8548-E30F4123A865}"/>
              </a:ext>
            </a:extLst>
          </p:cNvPr>
          <p:cNvSpPr/>
          <p:nvPr/>
        </p:nvSpPr>
        <p:spPr>
          <a:xfrm>
            <a:off x="5408953" y="5589915"/>
            <a:ext cx="2126674" cy="369332"/>
          </a:xfrm>
          <a:prstGeom prst="rect">
            <a:avLst/>
          </a:prstGeom>
        </p:spPr>
        <p:txBody>
          <a:bodyPr wrap="square">
            <a:spAutoFit/>
          </a:bodyPr>
          <a:lstStyle/>
          <a:p>
            <a:r>
              <a:rPr lang="en-US" b="1" dirty="0">
                <a:solidFill>
                  <a:srgbClr val="FF0000"/>
                </a:solidFill>
              </a:rPr>
              <a:t>Python is the new R</a:t>
            </a:r>
            <a:endParaRPr lang="en-US" dirty="0"/>
          </a:p>
        </p:txBody>
      </p:sp>
      <p:sp>
        <p:nvSpPr>
          <p:cNvPr id="7" name="TextBox 6">
            <a:extLst>
              <a:ext uri="{FF2B5EF4-FFF2-40B4-BE49-F238E27FC236}">
                <a16:creationId xmlns:a16="http://schemas.microsoft.com/office/drawing/2014/main" id="{9A2696B3-D79B-41B7-89FD-D8BCF576AF4D}"/>
              </a:ext>
            </a:extLst>
          </p:cNvPr>
          <p:cNvSpPr txBox="1"/>
          <p:nvPr/>
        </p:nvSpPr>
        <p:spPr>
          <a:xfrm>
            <a:off x="1371601" y="561109"/>
            <a:ext cx="9559636" cy="830997"/>
          </a:xfrm>
          <a:prstGeom prst="rect">
            <a:avLst/>
          </a:prstGeom>
          <a:noFill/>
        </p:spPr>
        <p:txBody>
          <a:bodyPr wrap="square" rtlCol="0">
            <a:spAutoFit/>
          </a:bodyPr>
          <a:lstStyle/>
          <a:p>
            <a:pPr algn="ctr"/>
            <a:r>
              <a:rPr lang="en-US" sz="2400" b="1" u="sng" dirty="0">
                <a:solidFill>
                  <a:srgbClr val="FF0000"/>
                </a:solidFill>
              </a:rPr>
              <a:t>Which language do employers want the most for data scientists?</a:t>
            </a:r>
          </a:p>
          <a:p>
            <a:pPr algn="ctr"/>
            <a:endParaRPr lang="en-US" sz="2400" b="1" u="sng" dirty="0">
              <a:solidFill>
                <a:srgbClr val="FF0000"/>
              </a:solidFill>
            </a:endParaRPr>
          </a:p>
        </p:txBody>
      </p:sp>
      <p:pic>
        <p:nvPicPr>
          <p:cNvPr id="9" name="Picture 8" descr="A picture containing screenshot&#10;&#10;Description automatically generated">
            <a:extLst>
              <a:ext uri="{FF2B5EF4-FFF2-40B4-BE49-F238E27FC236}">
                <a16:creationId xmlns:a16="http://schemas.microsoft.com/office/drawing/2014/main" id="{65CBC5A3-0813-C64F-BAFB-01FD172BF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7851" y="1268397"/>
            <a:ext cx="5486400" cy="2743200"/>
          </a:xfrm>
          <a:prstGeom prst="rect">
            <a:avLst/>
          </a:prstGeom>
        </p:spPr>
      </p:pic>
    </p:spTree>
    <p:extLst>
      <p:ext uri="{BB962C8B-B14F-4D97-AF65-F5344CB8AC3E}">
        <p14:creationId xmlns:p14="http://schemas.microsoft.com/office/powerpoint/2010/main" val="1437999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op_five_companies_atx.png">
            <a:extLst>
              <a:ext uri="{FF2B5EF4-FFF2-40B4-BE49-F238E27FC236}">
                <a16:creationId xmlns:a16="http://schemas.microsoft.com/office/drawing/2014/main" id="{DCEF9B05-CAFE-421B-952B-098759BDF7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44536" y="1394691"/>
            <a:ext cx="7229763" cy="48198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DE4BC1-730F-4D62-86DE-6CF223C09EC0}"/>
              </a:ext>
            </a:extLst>
          </p:cNvPr>
          <p:cNvSpPr txBox="1"/>
          <p:nvPr/>
        </p:nvSpPr>
        <p:spPr>
          <a:xfrm>
            <a:off x="2992581" y="769619"/>
            <a:ext cx="7138555" cy="461665"/>
          </a:xfrm>
          <a:prstGeom prst="rect">
            <a:avLst/>
          </a:prstGeom>
          <a:noFill/>
        </p:spPr>
        <p:txBody>
          <a:bodyPr wrap="square" rtlCol="0">
            <a:spAutoFit/>
          </a:bodyPr>
          <a:lstStyle/>
          <a:p>
            <a:pPr lvl="0">
              <a:lnSpc>
                <a:spcPct val="100000"/>
              </a:lnSpc>
            </a:pPr>
            <a:r>
              <a:rPr lang="en-US" sz="2400" b="1" u="sng" dirty="0">
                <a:solidFill>
                  <a:srgbClr val="FF0000"/>
                </a:solidFill>
                <a:latin typeface="Calibri Light" panose="020F0302020204030204" pitchFamily="34" charset="0"/>
                <a:cs typeface="Calibri Light" panose="020F0302020204030204" pitchFamily="34" charset="0"/>
              </a:rPr>
              <a:t>Which company has the most opportunities in Austin?</a:t>
            </a:r>
          </a:p>
        </p:txBody>
      </p:sp>
    </p:spTree>
    <p:extLst>
      <p:ext uri="{BB962C8B-B14F-4D97-AF65-F5344CB8AC3E}">
        <p14:creationId xmlns:p14="http://schemas.microsoft.com/office/powerpoint/2010/main" val="1314520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7032-296A-4755-A960-40E10D846A9B}"/>
              </a:ext>
            </a:extLst>
          </p:cNvPr>
          <p:cNvSpPr>
            <a:spLocks noGrp="1"/>
          </p:cNvSpPr>
          <p:nvPr>
            <p:ph type="title"/>
          </p:nvPr>
        </p:nvSpPr>
        <p:spPr/>
        <p:txBody>
          <a:bodyPr>
            <a:normAutofit/>
          </a:bodyPr>
          <a:lstStyle/>
          <a:p>
            <a:pPr algn="ctr"/>
            <a:r>
              <a:rPr lang="en-US" sz="2400" dirty="0">
                <a:solidFill>
                  <a:srgbClr val="00B0F0"/>
                </a:solidFill>
              </a:rPr>
              <a:t>Austin vs Top 5 cities</a:t>
            </a:r>
          </a:p>
        </p:txBody>
      </p:sp>
      <p:sp>
        <p:nvSpPr>
          <p:cNvPr id="7" name="Content Placeholder 6">
            <a:extLst>
              <a:ext uri="{FF2B5EF4-FFF2-40B4-BE49-F238E27FC236}">
                <a16:creationId xmlns:a16="http://schemas.microsoft.com/office/drawing/2014/main" id="{D88A66B8-D90D-4215-9E97-0831B344AC7B}"/>
              </a:ext>
            </a:extLst>
          </p:cNvPr>
          <p:cNvSpPr>
            <a:spLocks noGrp="1"/>
          </p:cNvSpPr>
          <p:nvPr>
            <p:ph idx="1"/>
          </p:nvPr>
        </p:nvSpPr>
        <p:spPr>
          <a:xfrm>
            <a:off x="313677" y="134412"/>
            <a:ext cx="316638" cy="230713"/>
          </a:xfrm>
        </p:spPr>
        <p:txBody>
          <a:bodyPr>
            <a:normAutofit fontScale="47500" lnSpcReduction="20000"/>
          </a:bodyPr>
          <a:lstStyle/>
          <a:p>
            <a:pPr algn="ctr"/>
            <a:endParaRPr lang="en-US" dirty="0"/>
          </a:p>
          <a:p>
            <a:pPr algn="ctr"/>
            <a:endParaRPr lang="en-US" dirty="0"/>
          </a:p>
        </p:txBody>
      </p:sp>
      <p:graphicFrame>
        <p:nvGraphicFramePr>
          <p:cNvPr id="8" name="Table 7">
            <a:extLst>
              <a:ext uri="{FF2B5EF4-FFF2-40B4-BE49-F238E27FC236}">
                <a16:creationId xmlns:a16="http://schemas.microsoft.com/office/drawing/2014/main" id="{E37BCA98-C7C0-4302-A1BC-788E7E8D3006}"/>
              </a:ext>
            </a:extLst>
          </p:cNvPr>
          <p:cNvGraphicFramePr>
            <a:graphicFrameLocks noGrp="1"/>
          </p:cNvGraphicFramePr>
          <p:nvPr>
            <p:extLst>
              <p:ext uri="{D42A27DB-BD31-4B8C-83A1-F6EECF244321}">
                <p14:modId xmlns:p14="http://schemas.microsoft.com/office/powerpoint/2010/main" val="1985239313"/>
              </p:ext>
            </p:extLst>
          </p:nvPr>
        </p:nvGraphicFramePr>
        <p:xfrm>
          <a:off x="1669002" y="1809112"/>
          <a:ext cx="8825883" cy="3239775"/>
        </p:xfrm>
        <a:graphic>
          <a:graphicData uri="http://schemas.openxmlformats.org/drawingml/2006/table">
            <a:tbl>
              <a:tblPr firstRow="1" bandRow="1">
                <a:tableStyleId>{073A0DAA-6AF3-43AB-8588-CEC1D06C72B9}</a:tableStyleId>
              </a:tblPr>
              <a:tblGrid>
                <a:gridCol w="4421080">
                  <a:extLst>
                    <a:ext uri="{9D8B030D-6E8A-4147-A177-3AD203B41FA5}">
                      <a16:colId xmlns:a16="http://schemas.microsoft.com/office/drawing/2014/main" val="3666958429"/>
                    </a:ext>
                  </a:extLst>
                </a:gridCol>
                <a:gridCol w="4404803">
                  <a:extLst>
                    <a:ext uri="{9D8B030D-6E8A-4147-A177-3AD203B41FA5}">
                      <a16:colId xmlns:a16="http://schemas.microsoft.com/office/drawing/2014/main" val="3238471950"/>
                    </a:ext>
                  </a:extLst>
                </a:gridCol>
              </a:tblGrid>
              <a:tr h="462825">
                <a:tc>
                  <a:txBody>
                    <a:bodyPr/>
                    <a:lstStyle/>
                    <a:p>
                      <a:pPr algn="ctr"/>
                      <a:r>
                        <a:rPr lang="en-US" sz="2400" dirty="0"/>
                        <a:t> Cities</a:t>
                      </a:r>
                      <a:endParaRPr lang="en-US" sz="2400" dirty="0">
                        <a:solidFill>
                          <a:schemeClr val="accent4">
                            <a:lumMod val="60000"/>
                            <a:lumOff val="40000"/>
                          </a:schemeClr>
                        </a:solidFill>
                      </a:endParaRPr>
                    </a:p>
                  </a:txBody>
                  <a:tcPr/>
                </a:tc>
                <a:tc>
                  <a:txBody>
                    <a:bodyPr/>
                    <a:lstStyle/>
                    <a:p>
                      <a:pPr algn="ctr"/>
                      <a:r>
                        <a:rPr lang="en-US" dirty="0"/>
                        <a:t> </a:t>
                      </a:r>
                      <a:r>
                        <a:rPr lang="en-US" sz="2400" dirty="0"/>
                        <a:t>Total Jobs</a:t>
                      </a:r>
                    </a:p>
                  </a:txBody>
                  <a:tcPr/>
                </a:tc>
                <a:extLst>
                  <a:ext uri="{0D108BD9-81ED-4DB2-BD59-A6C34878D82A}">
                    <a16:rowId xmlns:a16="http://schemas.microsoft.com/office/drawing/2014/main" val="3022682185"/>
                  </a:ext>
                </a:extLst>
              </a:tr>
              <a:tr h="462825">
                <a:tc>
                  <a:txBody>
                    <a:bodyPr/>
                    <a:lstStyle/>
                    <a:p>
                      <a:pPr algn="ctr"/>
                      <a:r>
                        <a:rPr lang="en-US" dirty="0">
                          <a:solidFill>
                            <a:schemeClr val="tx1"/>
                          </a:solidFill>
                        </a:rPr>
                        <a:t>Seattle, WA</a:t>
                      </a:r>
                    </a:p>
                  </a:txBody>
                  <a:tcPr/>
                </a:tc>
                <a:tc>
                  <a:txBody>
                    <a:bodyPr/>
                    <a:lstStyle/>
                    <a:p>
                      <a:pPr algn="ctr"/>
                      <a:r>
                        <a:rPr lang="en-US" dirty="0"/>
                        <a:t>474</a:t>
                      </a:r>
                    </a:p>
                  </a:txBody>
                  <a:tcPr/>
                </a:tc>
                <a:extLst>
                  <a:ext uri="{0D108BD9-81ED-4DB2-BD59-A6C34878D82A}">
                    <a16:rowId xmlns:a16="http://schemas.microsoft.com/office/drawing/2014/main" val="1891594267"/>
                  </a:ext>
                </a:extLst>
              </a:tr>
              <a:tr h="462825">
                <a:tc>
                  <a:txBody>
                    <a:bodyPr/>
                    <a:lstStyle/>
                    <a:p>
                      <a:pPr algn="ctr"/>
                      <a:r>
                        <a:rPr lang="en-US" dirty="0"/>
                        <a:t>Cambridge, MA</a:t>
                      </a:r>
                    </a:p>
                  </a:txBody>
                  <a:tcPr/>
                </a:tc>
                <a:tc>
                  <a:txBody>
                    <a:bodyPr/>
                    <a:lstStyle/>
                    <a:p>
                      <a:pPr algn="ctr"/>
                      <a:r>
                        <a:rPr lang="en-US" dirty="0"/>
                        <a:t>368</a:t>
                      </a:r>
                    </a:p>
                  </a:txBody>
                  <a:tcPr/>
                </a:tc>
                <a:extLst>
                  <a:ext uri="{0D108BD9-81ED-4DB2-BD59-A6C34878D82A}">
                    <a16:rowId xmlns:a16="http://schemas.microsoft.com/office/drawing/2014/main" val="2988435610"/>
                  </a:ext>
                </a:extLst>
              </a:tr>
              <a:tr h="462825">
                <a:tc>
                  <a:txBody>
                    <a:bodyPr/>
                    <a:lstStyle/>
                    <a:p>
                      <a:pPr algn="ctr"/>
                      <a:r>
                        <a:rPr lang="en-US" dirty="0"/>
                        <a:t>New York, NY</a:t>
                      </a:r>
                    </a:p>
                  </a:txBody>
                  <a:tcPr/>
                </a:tc>
                <a:tc>
                  <a:txBody>
                    <a:bodyPr/>
                    <a:lstStyle/>
                    <a:p>
                      <a:pPr algn="ctr"/>
                      <a:r>
                        <a:rPr lang="en-US" dirty="0"/>
                        <a:t>338</a:t>
                      </a:r>
                    </a:p>
                  </a:txBody>
                  <a:tcPr/>
                </a:tc>
                <a:extLst>
                  <a:ext uri="{0D108BD9-81ED-4DB2-BD59-A6C34878D82A}">
                    <a16:rowId xmlns:a16="http://schemas.microsoft.com/office/drawing/2014/main" val="1502606053"/>
                  </a:ext>
                </a:extLst>
              </a:tr>
              <a:tr h="462825">
                <a:tc>
                  <a:txBody>
                    <a:bodyPr/>
                    <a:lstStyle/>
                    <a:p>
                      <a:pPr algn="ctr"/>
                      <a:r>
                        <a:rPr lang="en-US" dirty="0"/>
                        <a:t>Boston, MA</a:t>
                      </a:r>
                    </a:p>
                  </a:txBody>
                  <a:tcPr/>
                </a:tc>
                <a:tc>
                  <a:txBody>
                    <a:bodyPr/>
                    <a:lstStyle/>
                    <a:p>
                      <a:pPr algn="ctr"/>
                      <a:r>
                        <a:rPr lang="en-US" dirty="0"/>
                        <a:t>305</a:t>
                      </a:r>
                    </a:p>
                  </a:txBody>
                  <a:tcPr/>
                </a:tc>
                <a:extLst>
                  <a:ext uri="{0D108BD9-81ED-4DB2-BD59-A6C34878D82A}">
                    <a16:rowId xmlns:a16="http://schemas.microsoft.com/office/drawing/2014/main" val="544063699"/>
                  </a:ext>
                </a:extLst>
              </a:tr>
              <a:tr h="462825">
                <a:tc>
                  <a:txBody>
                    <a:bodyPr/>
                    <a:lstStyle/>
                    <a:p>
                      <a:pPr algn="ctr"/>
                      <a:r>
                        <a:rPr lang="en-US" dirty="0"/>
                        <a:t>San Francisco, CA</a:t>
                      </a:r>
                    </a:p>
                  </a:txBody>
                  <a:tcPr/>
                </a:tc>
                <a:tc>
                  <a:txBody>
                    <a:bodyPr/>
                    <a:lstStyle/>
                    <a:p>
                      <a:pPr algn="ctr"/>
                      <a:r>
                        <a:rPr lang="en-US" dirty="0"/>
                        <a:t>287</a:t>
                      </a:r>
                    </a:p>
                  </a:txBody>
                  <a:tcPr/>
                </a:tc>
                <a:extLst>
                  <a:ext uri="{0D108BD9-81ED-4DB2-BD59-A6C34878D82A}">
                    <a16:rowId xmlns:a16="http://schemas.microsoft.com/office/drawing/2014/main" val="3157550071"/>
                  </a:ext>
                </a:extLst>
              </a:tr>
              <a:tr h="462825">
                <a:tc>
                  <a:txBody>
                    <a:bodyPr/>
                    <a:lstStyle/>
                    <a:p>
                      <a:pPr algn="ctr"/>
                      <a:r>
                        <a:rPr lang="en-US" dirty="0"/>
                        <a:t>Austin, TX (12</a:t>
                      </a:r>
                      <a:r>
                        <a:rPr lang="en-US" baseline="30000" dirty="0"/>
                        <a:t>th</a:t>
                      </a:r>
                      <a:r>
                        <a:rPr lang="en-US" dirty="0"/>
                        <a:t>)</a:t>
                      </a:r>
                    </a:p>
                  </a:txBody>
                  <a:tcPr/>
                </a:tc>
                <a:tc>
                  <a:txBody>
                    <a:bodyPr/>
                    <a:lstStyle/>
                    <a:p>
                      <a:pPr algn="ctr"/>
                      <a:r>
                        <a:rPr lang="en-US" dirty="0"/>
                        <a:t>127</a:t>
                      </a:r>
                    </a:p>
                  </a:txBody>
                  <a:tcPr/>
                </a:tc>
                <a:extLst>
                  <a:ext uri="{0D108BD9-81ED-4DB2-BD59-A6C34878D82A}">
                    <a16:rowId xmlns:a16="http://schemas.microsoft.com/office/drawing/2014/main" val="261404471"/>
                  </a:ext>
                </a:extLst>
              </a:tr>
            </a:tbl>
          </a:graphicData>
        </a:graphic>
      </p:graphicFrame>
      <p:sp>
        <p:nvSpPr>
          <p:cNvPr id="3" name="TextBox 2">
            <a:extLst>
              <a:ext uri="{FF2B5EF4-FFF2-40B4-BE49-F238E27FC236}">
                <a16:creationId xmlns:a16="http://schemas.microsoft.com/office/drawing/2014/main" id="{8A8CDE87-0D73-4BF9-89D6-E76C36257D67}"/>
              </a:ext>
            </a:extLst>
          </p:cNvPr>
          <p:cNvSpPr txBox="1"/>
          <p:nvPr/>
        </p:nvSpPr>
        <p:spPr>
          <a:xfrm>
            <a:off x="1558636" y="246701"/>
            <a:ext cx="9580419" cy="954107"/>
          </a:xfrm>
          <a:prstGeom prst="rect">
            <a:avLst/>
          </a:prstGeom>
          <a:noFill/>
        </p:spPr>
        <p:txBody>
          <a:bodyPr wrap="square" rtlCol="0">
            <a:spAutoFit/>
          </a:bodyPr>
          <a:lstStyle/>
          <a:p>
            <a:r>
              <a:rPr lang="en-US" sz="2800" u="sng" dirty="0">
                <a:solidFill>
                  <a:srgbClr val="FF0000"/>
                </a:solidFill>
              </a:rPr>
              <a:t>How is the job market in Austin compared to top 5 cities ?</a:t>
            </a:r>
          </a:p>
          <a:p>
            <a:endParaRPr lang="en-US" sz="2800" u="sng" dirty="0">
              <a:solidFill>
                <a:srgbClr val="FF0000"/>
              </a:solidFill>
            </a:endParaRPr>
          </a:p>
        </p:txBody>
      </p:sp>
    </p:spTree>
    <p:extLst>
      <p:ext uri="{BB962C8B-B14F-4D97-AF65-F5344CB8AC3E}">
        <p14:creationId xmlns:p14="http://schemas.microsoft.com/office/powerpoint/2010/main" val="1997534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4C20-F75D-426E-A35D-6B2BFABB066D}"/>
              </a:ext>
            </a:extLst>
          </p:cNvPr>
          <p:cNvSpPr>
            <a:spLocks noGrp="1"/>
          </p:cNvSpPr>
          <p:nvPr>
            <p:ph type="title"/>
          </p:nvPr>
        </p:nvSpPr>
        <p:spPr/>
        <p:txBody>
          <a:bodyPr>
            <a:normAutofit/>
          </a:bodyPr>
          <a:lstStyle/>
          <a:p>
            <a:pPr algn="ctr"/>
            <a:r>
              <a:rPr lang="en-US" sz="3600" b="1" u="sng" dirty="0">
                <a:solidFill>
                  <a:srgbClr val="FF0000"/>
                </a:solidFill>
              </a:rPr>
              <a:t>Conclusion</a:t>
            </a:r>
          </a:p>
        </p:txBody>
      </p:sp>
      <p:sp>
        <p:nvSpPr>
          <p:cNvPr id="3" name="Content Placeholder 2">
            <a:extLst>
              <a:ext uri="{FF2B5EF4-FFF2-40B4-BE49-F238E27FC236}">
                <a16:creationId xmlns:a16="http://schemas.microsoft.com/office/drawing/2014/main" id="{EBF69B60-82D2-438E-8B26-AC203694EC56}"/>
              </a:ext>
            </a:extLst>
          </p:cNvPr>
          <p:cNvSpPr>
            <a:spLocks noGrp="1"/>
          </p:cNvSpPr>
          <p:nvPr>
            <p:ph idx="1"/>
          </p:nvPr>
        </p:nvSpPr>
        <p:spPr/>
        <p:txBody>
          <a:bodyPr/>
          <a:lstStyle/>
          <a:p>
            <a:r>
              <a:rPr lang="en-US" dirty="0">
                <a:hlinkClick r:id="rId2"/>
              </a:rPr>
              <a:t>Python</a:t>
            </a:r>
            <a:r>
              <a:rPr lang="en-US" dirty="0"/>
              <a:t> is the most in-demand language. The popularity of this open-source language has been widely observed. It’s beginner friendly, with many support resources. The vast majority of new data science tools are compatible with it. </a:t>
            </a:r>
          </a:p>
          <a:p>
            <a:r>
              <a:rPr lang="en-US" dirty="0"/>
              <a:t>Data Scientist jobs are in high demand in </a:t>
            </a:r>
            <a:r>
              <a:rPr lang="en-US" dirty="0">
                <a:solidFill>
                  <a:schemeClr val="accent1"/>
                </a:solidFill>
              </a:rPr>
              <a:t>Seattle</a:t>
            </a:r>
            <a:r>
              <a:rPr lang="en-US" dirty="0"/>
              <a:t> and with </a:t>
            </a:r>
            <a:r>
              <a:rPr lang="en-US" dirty="0">
                <a:solidFill>
                  <a:schemeClr val="accent1"/>
                </a:solidFill>
              </a:rPr>
              <a:t>Amazon</a:t>
            </a:r>
            <a:r>
              <a:rPr lang="en-US" dirty="0"/>
              <a:t> </a:t>
            </a:r>
          </a:p>
          <a:p>
            <a:r>
              <a:rPr lang="en-US" dirty="0">
                <a:solidFill>
                  <a:schemeClr val="accent1"/>
                </a:solidFill>
              </a:rPr>
              <a:t>UT</a:t>
            </a:r>
            <a:r>
              <a:rPr lang="en-US" dirty="0"/>
              <a:t> hires the most Data Scientist in Austin</a:t>
            </a:r>
          </a:p>
          <a:p>
            <a:endParaRPr lang="en-US" dirty="0"/>
          </a:p>
        </p:txBody>
      </p:sp>
    </p:spTree>
    <p:extLst>
      <p:ext uri="{BB962C8B-B14F-4D97-AF65-F5344CB8AC3E}">
        <p14:creationId xmlns:p14="http://schemas.microsoft.com/office/powerpoint/2010/main" val="235714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BD205F-54F8-4CA5-8CBF-B6D27704B02E}"/>
              </a:ext>
            </a:extLst>
          </p:cNvPr>
          <p:cNvSpPr/>
          <p:nvPr/>
        </p:nvSpPr>
        <p:spPr>
          <a:xfrm>
            <a:off x="1766455" y="1966766"/>
            <a:ext cx="8593281" cy="1938992"/>
          </a:xfrm>
          <a:prstGeom prst="rect">
            <a:avLst/>
          </a:prstGeom>
        </p:spPr>
        <p:txBody>
          <a:bodyPr wrap="square">
            <a:spAutoFit/>
          </a:bodyPr>
          <a:lstStyle/>
          <a:p>
            <a:pPr marL="342900" indent="-342900">
              <a:buFont typeface="Arial" panose="020B0604020202020204" pitchFamily="34" charset="0"/>
              <a:buChar char="•"/>
            </a:pPr>
            <a:r>
              <a:rPr lang="en-US" sz="2400" dirty="0"/>
              <a:t>There is a shortage of 151,717 people with data science skills, with particularly acute shortages in New York City, San Francisco, and LA. </a:t>
            </a:r>
          </a:p>
          <a:p>
            <a:pPr marL="342900" indent="-342900">
              <a:buFont typeface="Arial" panose="020B0604020202020204" pitchFamily="34" charset="0"/>
              <a:buChar char="•"/>
            </a:pPr>
            <a:r>
              <a:rPr lang="en-US" sz="2400" dirty="0"/>
              <a:t>The 2020 estimate calls for 2.7 million job postings for data science and analytics roles</a:t>
            </a:r>
          </a:p>
        </p:txBody>
      </p:sp>
      <p:sp>
        <p:nvSpPr>
          <p:cNvPr id="3" name="TextBox 2">
            <a:extLst>
              <a:ext uri="{FF2B5EF4-FFF2-40B4-BE49-F238E27FC236}">
                <a16:creationId xmlns:a16="http://schemas.microsoft.com/office/drawing/2014/main" id="{19256E69-957D-46DF-A5F7-AF7B9C451ACA}"/>
              </a:ext>
            </a:extLst>
          </p:cNvPr>
          <p:cNvSpPr txBox="1"/>
          <p:nvPr/>
        </p:nvSpPr>
        <p:spPr>
          <a:xfrm>
            <a:off x="4499263" y="561109"/>
            <a:ext cx="3626427" cy="584775"/>
          </a:xfrm>
          <a:prstGeom prst="rect">
            <a:avLst/>
          </a:prstGeom>
          <a:noFill/>
        </p:spPr>
        <p:txBody>
          <a:bodyPr wrap="square" rtlCol="0">
            <a:spAutoFit/>
          </a:bodyPr>
          <a:lstStyle/>
          <a:p>
            <a:r>
              <a:rPr lang="en-US" sz="3200" b="1" u="sng" dirty="0">
                <a:solidFill>
                  <a:srgbClr val="FF0000"/>
                </a:solidFill>
              </a:rPr>
              <a:t>Possible trend</a:t>
            </a:r>
            <a:endParaRPr lang="en-US" sz="3200" dirty="0"/>
          </a:p>
        </p:txBody>
      </p:sp>
    </p:spTree>
    <p:extLst>
      <p:ext uri="{BB962C8B-B14F-4D97-AF65-F5344CB8AC3E}">
        <p14:creationId xmlns:p14="http://schemas.microsoft.com/office/powerpoint/2010/main" val="232446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D0159-44E5-7544-86DE-8A8C0DECFA53}"/>
              </a:ext>
            </a:extLst>
          </p:cNvPr>
          <p:cNvSpPr>
            <a:spLocks noGrp="1"/>
          </p:cNvSpPr>
          <p:nvPr>
            <p:ph type="title"/>
          </p:nvPr>
        </p:nvSpPr>
        <p:spPr/>
        <p:txBody>
          <a:bodyPr>
            <a:normAutofit/>
          </a:bodyPr>
          <a:lstStyle/>
          <a:p>
            <a:pPr algn="ctr"/>
            <a:r>
              <a:rPr lang="en-US" sz="3200" b="1" u="sng" dirty="0">
                <a:solidFill>
                  <a:srgbClr val="FF0000"/>
                </a:solidFill>
                <a:latin typeface="+mn-lt"/>
              </a:rPr>
              <a:t>Problems Faced and Going Forward</a:t>
            </a:r>
          </a:p>
        </p:txBody>
      </p:sp>
      <p:sp>
        <p:nvSpPr>
          <p:cNvPr id="3" name="Content Placeholder 2">
            <a:extLst>
              <a:ext uri="{FF2B5EF4-FFF2-40B4-BE49-F238E27FC236}">
                <a16:creationId xmlns:a16="http://schemas.microsoft.com/office/drawing/2014/main" id="{957404D7-802B-B34A-B645-1CC4673B2120}"/>
              </a:ext>
            </a:extLst>
          </p:cNvPr>
          <p:cNvSpPr>
            <a:spLocks noGrp="1"/>
          </p:cNvSpPr>
          <p:nvPr>
            <p:ph idx="1"/>
          </p:nvPr>
        </p:nvSpPr>
        <p:spPr/>
        <p:txBody>
          <a:bodyPr>
            <a:normAutofit/>
          </a:bodyPr>
          <a:lstStyle/>
          <a:p>
            <a:r>
              <a:rPr lang="en-US" sz="2400" dirty="0"/>
              <a:t>The description column from the dataset was in HTML format, and therefore gave us issues when looking for specific skills/languages</a:t>
            </a:r>
          </a:p>
          <a:p>
            <a:r>
              <a:rPr lang="en-US" sz="2400" dirty="0"/>
              <a:t>We were limited to data for August 2018 (although the dataset had around 9000 rows)</a:t>
            </a:r>
          </a:p>
          <a:p>
            <a:r>
              <a:rPr lang="en-US" sz="2400" dirty="0"/>
              <a:t>If we had more time with this project, we would pull in addition data to show the trend of Data Science jobs over several years</a:t>
            </a:r>
          </a:p>
          <a:p>
            <a:endParaRPr lang="en-US" sz="2400" dirty="0"/>
          </a:p>
          <a:p>
            <a:endParaRPr lang="en-US" sz="2400" dirty="0"/>
          </a:p>
          <a:p>
            <a:endParaRPr lang="en-US" sz="2400" dirty="0"/>
          </a:p>
        </p:txBody>
      </p:sp>
    </p:spTree>
    <p:extLst>
      <p:ext uri="{BB962C8B-B14F-4D97-AF65-F5344CB8AC3E}">
        <p14:creationId xmlns:p14="http://schemas.microsoft.com/office/powerpoint/2010/main" val="585116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1E8AB-6DE9-46E8-863C-4BDD839E340A}"/>
              </a:ext>
            </a:extLst>
          </p:cNvPr>
          <p:cNvSpPr>
            <a:spLocks noGrp="1"/>
          </p:cNvSpPr>
          <p:nvPr>
            <p:ph idx="1"/>
          </p:nvPr>
        </p:nvSpPr>
        <p:spPr>
          <a:xfrm>
            <a:off x="838200" y="1825625"/>
            <a:ext cx="10515600" cy="4351338"/>
          </a:xfrm>
        </p:spPr>
        <p:txBody>
          <a:bodyPr>
            <a:normAutofit lnSpcReduction="10000"/>
          </a:bodyPr>
          <a:lstStyle/>
          <a:p>
            <a:pPr marL="0" indent="0">
              <a:buNone/>
            </a:pPr>
            <a:r>
              <a:rPr lang="en-US" dirty="0"/>
              <a:t>As students enrolled in a Data Analytics course at UT, we thought this project would be beneficial to both ourselves and our classmates—to explore the job market in this field because naturally this will be our next step.</a:t>
            </a:r>
          </a:p>
          <a:p>
            <a:pPr marL="0" indent="0" algn="ctr">
              <a:spcBef>
                <a:spcPct val="0"/>
              </a:spcBef>
              <a:buNone/>
            </a:pPr>
            <a:endParaRPr lang="en-US" sz="4400" dirty="0">
              <a:solidFill>
                <a:srgbClr val="C00000"/>
              </a:solidFill>
              <a:latin typeface="+mj-lt"/>
              <a:ea typeface="+mj-ea"/>
              <a:cs typeface="+mj-cs"/>
            </a:endParaRPr>
          </a:p>
          <a:p>
            <a:pPr marL="0" indent="0" algn="ctr">
              <a:spcBef>
                <a:spcPct val="0"/>
              </a:spcBef>
              <a:buNone/>
            </a:pPr>
            <a:r>
              <a:rPr lang="en-US" sz="4400" dirty="0">
                <a:solidFill>
                  <a:srgbClr val="C00000"/>
                </a:solidFill>
                <a:latin typeface="+mj-lt"/>
                <a:ea typeface="+mj-ea"/>
                <a:cs typeface="+mj-cs"/>
              </a:rPr>
              <a:t>Where we found our Data?</a:t>
            </a:r>
          </a:p>
          <a:p>
            <a:pPr marL="0" indent="0">
              <a:buNone/>
            </a:pPr>
            <a:endParaRPr lang="en-US" b="1" dirty="0">
              <a:solidFill>
                <a:schemeClr val="tx1">
                  <a:lumMod val="95000"/>
                  <a:lumOff val="5000"/>
                </a:schemeClr>
              </a:solidFill>
            </a:endParaRPr>
          </a:p>
          <a:p>
            <a:pPr marL="0" indent="0">
              <a:buNone/>
            </a:pPr>
            <a:r>
              <a:rPr lang="en-US" b="1" dirty="0">
                <a:solidFill>
                  <a:schemeClr val="tx1">
                    <a:lumMod val="95000"/>
                    <a:lumOff val="5000"/>
                  </a:schemeClr>
                </a:solidFill>
              </a:rPr>
              <a:t>-</a:t>
            </a:r>
            <a:r>
              <a:rPr lang="en-US" b="1" dirty="0">
                <a:solidFill>
                  <a:srgbClr val="C00000"/>
                </a:solidFill>
              </a:rPr>
              <a:t> </a:t>
            </a:r>
            <a:r>
              <a:rPr lang="en-US" dirty="0" err="1"/>
              <a:t>Kaggle.com</a:t>
            </a:r>
            <a:endParaRPr lang="en-US" dirty="0"/>
          </a:p>
          <a:p>
            <a:pPr marL="0" indent="0">
              <a:buNone/>
            </a:pPr>
            <a:r>
              <a:rPr lang="en-US" dirty="0"/>
              <a:t>- CSV files of 15 major cities in USA. The data was from LinkedIn for jobs posted in August 2018</a:t>
            </a:r>
            <a:endParaRPr lang="en-US" b="1" dirty="0">
              <a:solidFill>
                <a:srgbClr val="C00000"/>
              </a:solidFill>
            </a:endParaRPr>
          </a:p>
          <a:p>
            <a:pPr marL="0" indent="0" algn="ctr">
              <a:buNone/>
            </a:pPr>
            <a:endParaRPr lang="en-US" b="1" dirty="0">
              <a:solidFill>
                <a:srgbClr val="C00000"/>
              </a:solidFill>
            </a:endParaRPr>
          </a:p>
        </p:txBody>
      </p:sp>
      <p:sp>
        <p:nvSpPr>
          <p:cNvPr id="5" name="Title 4">
            <a:extLst>
              <a:ext uri="{FF2B5EF4-FFF2-40B4-BE49-F238E27FC236}">
                <a16:creationId xmlns:a16="http://schemas.microsoft.com/office/drawing/2014/main" id="{11E0D0A1-F9AA-4487-80E6-FC31F61AC291}"/>
              </a:ext>
            </a:extLst>
          </p:cNvPr>
          <p:cNvSpPr>
            <a:spLocks noGrp="1"/>
          </p:cNvSpPr>
          <p:nvPr>
            <p:ph type="title"/>
          </p:nvPr>
        </p:nvSpPr>
        <p:spPr/>
        <p:txBody>
          <a:bodyPr/>
          <a:lstStyle/>
          <a:p>
            <a:pPr algn="ctr"/>
            <a:r>
              <a:rPr lang="en-US" dirty="0">
                <a:solidFill>
                  <a:srgbClr val="C00000"/>
                </a:solidFill>
              </a:rPr>
              <a:t>Core Message</a:t>
            </a:r>
          </a:p>
        </p:txBody>
      </p:sp>
    </p:spTree>
    <p:extLst>
      <p:ext uri="{BB962C8B-B14F-4D97-AF65-F5344CB8AC3E}">
        <p14:creationId xmlns:p14="http://schemas.microsoft.com/office/powerpoint/2010/main" val="362258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E5D2FB-D831-4844-A9BA-4E7BB9915055}"/>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Questions</a:t>
            </a:r>
          </a:p>
        </p:txBody>
      </p:sp>
      <p:graphicFrame>
        <p:nvGraphicFramePr>
          <p:cNvPr id="15" name="Content Placeholder 2">
            <a:extLst>
              <a:ext uri="{FF2B5EF4-FFF2-40B4-BE49-F238E27FC236}">
                <a16:creationId xmlns:a16="http://schemas.microsoft.com/office/drawing/2014/main" id="{3FDE108C-8209-4F92-8690-3902352DAA15}"/>
              </a:ext>
            </a:extLst>
          </p:cNvPr>
          <p:cNvGraphicFramePr>
            <a:graphicFrameLocks noGrp="1"/>
          </p:cNvGraphicFramePr>
          <p:nvPr>
            <p:ph idx="1"/>
            <p:extLst>
              <p:ext uri="{D42A27DB-BD31-4B8C-83A1-F6EECF244321}">
                <p14:modId xmlns:p14="http://schemas.microsoft.com/office/powerpoint/2010/main" val="21782210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675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A7A826-A690-440F-AA66-3AB85BF7013A}"/>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u="sng" kern="1200" dirty="0">
                <a:solidFill>
                  <a:srgbClr val="FF0000"/>
                </a:solidFill>
                <a:latin typeface="+mj-lt"/>
                <a:ea typeface="+mj-ea"/>
                <a:cs typeface="+mj-cs"/>
              </a:rPr>
              <a:t>Data cleanup &amp; exploration</a:t>
            </a:r>
          </a:p>
        </p:txBody>
      </p:sp>
      <p:pic>
        <p:nvPicPr>
          <p:cNvPr id="4" name="Picture 3" descr="A screenshot of a computer&#10;&#10;Description automatically generated">
            <a:extLst>
              <a:ext uri="{FF2B5EF4-FFF2-40B4-BE49-F238E27FC236}">
                <a16:creationId xmlns:a16="http://schemas.microsoft.com/office/drawing/2014/main" id="{F9919C81-8EA7-4151-A9EE-D23004184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635" y="1825626"/>
            <a:ext cx="8835204" cy="4351338"/>
          </a:xfrm>
          <a:prstGeom prst="rect">
            <a:avLst/>
          </a:prstGeom>
        </p:spPr>
      </p:pic>
    </p:spTree>
    <p:extLst>
      <p:ext uri="{BB962C8B-B14F-4D97-AF65-F5344CB8AC3E}">
        <p14:creationId xmlns:p14="http://schemas.microsoft.com/office/powerpoint/2010/main" val="11334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13F54-485C-40AE-889F-F1851BAE4E27}"/>
              </a:ext>
            </a:extLst>
          </p:cNvPr>
          <p:cNvSpPr txBox="1"/>
          <p:nvPr/>
        </p:nvSpPr>
        <p:spPr>
          <a:xfrm>
            <a:off x="2608118" y="540327"/>
            <a:ext cx="6192982" cy="769441"/>
          </a:xfrm>
          <a:prstGeom prst="rect">
            <a:avLst/>
          </a:prstGeom>
          <a:noFill/>
        </p:spPr>
        <p:txBody>
          <a:bodyPr wrap="square" rtlCol="0">
            <a:spAutoFit/>
          </a:bodyPr>
          <a:lstStyle/>
          <a:p>
            <a:pPr algn="ctr"/>
            <a:r>
              <a:rPr lang="en-US" sz="4400" u="sng" dirty="0">
                <a:solidFill>
                  <a:srgbClr val="C00000"/>
                </a:solidFill>
                <a:latin typeface="Calibri Light" panose="020F0302020204030204" pitchFamily="34" charset="0"/>
                <a:cs typeface="Calibri Light" panose="020F0302020204030204" pitchFamily="34" charset="0"/>
              </a:rPr>
              <a:t>Steps for Data Analysis</a:t>
            </a:r>
          </a:p>
        </p:txBody>
      </p:sp>
      <p:sp>
        <p:nvSpPr>
          <p:cNvPr id="4" name="TextBox 3">
            <a:extLst>
              <a:ext uri="{FF2B5EF4-FFF2-40B4-BE49-F238E27FC236}">
                <a16:creationId xmlns:a16="http://schemas.microsoft.com/office/drawing/2014/main" id="{A89516E1-B340-49F9-B990-1A98F41DD029}"/>
              </a:ext>
            </a:extLst>
          </p:cNvPr>
          <p:cNvSpPr txBox="1"/>
          <p:nvPr/>
        </p:nvSpPr>
        <p:spPr>
          <a:xfrm>
            <a:off x="1496290" y="2271795"/>
            <a:ext cx="10370127" cy="3046988"/>
          </a:xfrm>
          <a:prstGeom prst="rect">
            <a:avLst/>
          </a:prstGeom>
          <a:noFill/>
        </p:spPr>
        <p:txBody>
          <a:bodyPr wrap="square" rtlCol="0">
            <a:spAutoFit/>
          </a:bodyPr>
          <a:lstStyle/>
          <a:p>
            <a:pPr marL="342900" indent="-342900">
              <a:buAutoNum type="arabicPeriod"/>
            </a:pPr>
            <a:r>
              <a:rPr lang="en-US" sz="3200" dirty="0"/>
              <a:t>Import dependencies</a:t>
            </a:r>
          </a:p>
          <a:p>
            <a:pPr marL="342900" indent="-342900">
              <a:buAutoNum type="arabicPeriod"/>
            </a:pPr>
            <a:r>
              <a:rPr lang="en-US" sz="3200" dirty="0"/>
              <a:t>Read CSV</a:t>
            </a:r>
          </a:p>
          <a:p>
            <a:pPr marL="342900" indent="-342900">
              <a:buAutoNum type="arabicPeriod"/>
            </a:pPr>
            <a:r>
              <a:rPr lang="en-US" sz="3200" dirty="0"/>
              <a:t>Data cleanup</a:t>
            </a:r>
          </a:p>
          <a:p>
            <a:pPr marL="342900" indent="-342900">
              <a:buAutoNum type="arabicPeriod"/>
            </a:pPr>
            <a:r>
              <a:rPr lang="en-US" sz="3200" dirty="0"/>
              <a:t>Created Data Frame</a:t>
            </a:r>
          </a:p>
          <a:p>
            <a:pPr marL="342900" indent="-342900">
              <a:buAutoNum type="arabicPeriod"/>
            </a:pPr>
            <a:r>
              <a:rPr lang="en-US" sz="3200" dirty="0"/>
              <a:t>Worked on specific columns to get the desired results</a:t>
            </a:r>
          </a:p>
          <a:p>
            <a:pPr marL="342900" indent="-342900">
              <a:buAutoNum type="arabicPeriod"/>
            </a:pPr>
            <a:r>
              <a:rPr lang="en-US" sz="3200" dirty="0"/>
              <a:t>Plotted various graphs using Matplotlib</a:t>
            </a:r>
          </a:p>
        </p:txBody>
      </p:sp>
    </p:spTree>
    <p:extLst>
      <p:ext uri="{BB962C8B-B14F-4D97-AF65-F5344CB8AC3E}">
        <p14:creationId xmlns:p14="http://schemas.microsoft.com/office/powerpoint/2010/main" val="275913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p_five_cities.png">
            <a:extLst>
              <a:ext uri="{FF2B5EF4-FFF2-40B4-BE49-F238E27FC236}">
                <a16:creationId xmlns:a16="http://schemas.microsoft.com/office/drawing/2014/main" id="{A3603F87-7E56-41C7-993E-23944DD420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22917" y="1184563"/>
            <a:ext cx="8346166" cy="50299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4DC3513-8EB5-426D-A363-BA404512A5A2}"/>
              </a:ext>
            </a:extLst>
          </p:cNvPr>
          <p:cNvSpPr txBox="1"/>
          <p:nvPr/>
        </p:nvSpPr>
        <p:spPr>
          <a:xfrm>
            <a:off x="2210998" y="716973"/>
            <a:ext cx="8346166" cy="707886"/>
          </a:xfrm>
          <a:prstGeom prst="rect">
            <a:avLst/>
          </a:prstGeom>
          <a:noFill/>
        </p:spPr>
        <p:txBody>
          <a:bodyPr wrap="square" rtlCol="0">
            <a:spAutoFit/>
          </a:bodyPr>
          <a:lstStyle/>
          <a:p>
            <a:pPr algn="ctr"/>
            <a:r>
              <a:rPr lang="en-US" sz="2000" u="sng" dirty="0">
                <a:solidFill>
                  <a:srgbClr val="FF0000"/>
                </a:solidFill>
              </a:rPr>
              <a:t>Which locations in the USA has the most opportunities for data scientist?</a:t>
            </a:r>
          </a:p>
          <a:p>
            <a:pPr algn="ctr"/>
            <a:endParaRPr lang="en-US" sz="2000" u="sng" dirty="0"/>
          </a:p>
        </p:txBody>
      </p:sp>
    </p:spTree>
    <p:extLst>
      <p:ext uri="{BB962C8B-B14F-4D97-AF65-F5344CB8AC3E}">
        <p14:creationId xmlns:p14="http://schemas.microsoft.com/office/powerpoint/2010/main" val="122794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CBDA-351D-4119-BF7A-62EC60C64B1C}"/>
              </a:ext>
            </a:extLst>
          </p:cNvPr>
          <p:cNvSpPr>
            <a:spLocks noGrp="1"/>
          </p:cNvSpPr>
          <p:nvPr>
            <p:ph type="title"/>
          </p:nvPr>
        </p:nvSpPr>
        <p:spPr/>
        <p:txBody>
          <a:bodyPr>
            <a:normAutofit/>
          </a:bodyPr>
          <a:lstStyle/>
          <a:p>
            <a:pPr algn="ctr"/>
            <a:r>
              <a:rPr lang="en-US" sz="2400" b="1" u="sng" dirty="0">
                <a:solidFill>
                  <a:srgbClr val="FF0000"/>
                </a:solidFill>
              </a:rPr>
              <a:t>Hot Spots for Data Scientist Jobs in the USA</a:t>
            </a:r>
          </a:p>
        </p:txBody>
      </p:sp>
      <p:pic>
        <p:nvPicPr>
          <p:cNvPr id="5" name="Content Placeholder 4" descr="A close up of a map&#10;&#10;Description automatically generated">
            <a:extLst>
              <a:ext uri="{FF2B5EF4-FFF2-40B4-BE49-F238E27FC236}">
                <a16:creationId xmlns:a16="http://schemas.microsoft.com/office/drawing/2014/main" id="{74B06351-5282-47B5-AC71-D201FBA23C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937" y="2167731"/>
            <a:ext cx="9382125" cy="3667125"/>
          </a:xfrm>
        </p:spPr>
      </p:pic>
    </p:spTree>
    <p:extLst>
      <p:ext uri="{BB962C8B-B14F-4D97-AF65-F5344CB8AC3E}">
        <p14:creationId xmlns:p14="http://schemas.microsoft.com/office/powerpoint/2010/main" val="183291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54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2" descr="Top_five_companies.png">
            <a:extLst>
              <a:ext uri="{FF2B5EF4-FFF2-40B4-BE49-F238E27FC236}">
                <a16:creationId xmlns:a16="http://schemas.microsoft.com/office/drawing/2014/main" id="{83B6B5AC-E2F4-46C6-92DA-0BF119B539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65318" y="1408545"/>
            <a:ext cx="7208981" cy="4805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A374D8-3967-460C-8322-412C93C7B9B2}"/>
              </a:ext>
            </a:extLst>
          </p:cNvPr>
          <p:cNvSpPr txBox="1"/>
          <p:nvPr/>
        </p:nvSpPr>
        <p:spPr>
          <a:xfrm>
            <a:off x="3667991" y="643468"/>
            <a:ext cx="6016336" cy="461665"/>
          </a:xfrm>
          <a:prstGeom prst="rect">
            <a:avLst/>
          </a:prstGeom>
          <a:noFill/>
        </p:spPr>
        <p:txBody>
          <a:bodyPr wrap="square" rtlCol="0">
            <a:spAutoFit/>
          </a:bodyPr>
          <a:lstStyle/>
          <a:p>
            <a:pPr lvl="0">
              <a:lnSpc>
                <a:spcPct val="100000"/>
              </a:lnSpc>
            </a:pPr>
            <a:r>
              <a:rPr lang="en-US" sz="2400" b="1" u="sng" dirty="0">
                <a:solidFill>
                  <a:srgbClr val="FF0000"/>
                </a:solidFill>
              </a:rPr>
              <a:t>Which company hires the most  in the USA?</a:t>
            </a:r>
          </a:p>
        </p:txBody>
      </p:sp>
    </p:spTree>
    <p:extLst>
      <p:ext uri="{BB962C8B-B14F-4D97-AF65-F5344CB8AC3E}">
        <p14:creationId xmlns:p14="http://schemas.microsoft.com/office/powerpoint/2010/main" val="298259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1"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CBD1F66A-1D39-4291-8FE5-AC3A4A29DC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48694"/>
            <a:ext cx="10515600" cy="3505200"/>
          </a:xfrm>
        </p:spPr>
      </p:pic>
      <p:sp>
        <p:nvSpPr>
          <p:cNvPr id="5" name="TextBox 4">
            <a:extLst>
              <a:ext uri="{FF2B5EF4-FFF2-40B4-BE49-F238E27FC236}">
                <a16:creationId xmlns:a16="http://schemas.microsoft.com/office/drawing/2014/main" id="{76CB3742-BB04-4C1B-AA2F-09A2F02F404A}"/>
              </a:ext>
            </a:extLst>
          </p:cNvPr>
          <p:cNvSpPr txBox="1"/>
          <p:nvPr/>
        </p:nvSpPr>
        <p:spPr>
          <a:xfrm>
            <a:off x="3275734" y="5753894"/>
            <a:ext cx="6991349" cy="461665"/>
          </a:xfrm>
          <a:prstGeom prst="rect">
            <a:avLst/>
          </a:prstGeom>
          <a:noFill/>
        </p:spPr>
        <p:txBody>
          <a:bodyPr wrap="square" rtlCol="0">
            <a:spAutoFit/>
          </a:bodyPr>
          <a:lstStyle/>
          <a:p>
            <a:r>
              <a:rPr lang="en-US" sz="2400" dirty="0">
                <a:solidFill>
                  <a:schemeClr val="accent1"/>
                </a:solidFill>
              </a:rPr>
              <a:t>Data Scientist title continues to reign on</a:t>
            </a:r>
            <a:endParaRPr lang="en-US" sz="2400" kern="1200" dirty="0">
              <a:solidFill>
                <a:schemeClr val="accent1"/>
              </a:solidFill>
            </a:endParaRPr>
          </a:p>
        </p:txBody>
      </p:sp>
      <p:sp>
        <p:nvSpPr>
          <p:cNvPr id="2" name="TextBox 1">
            <a:extLst>
              <a:ext uri="{FF2B5EF4-FFF2-40B4-BE49-F238E27FC236}">
                <a16:creationId xmlns:a16="http://schemas.microsoft.com/office/drawing/2014/main" id="{C52CEFE6-D449-445F-9DCC-B878CDF38E26}"/>
              </a:ext>
            </a:extLst>
          </p:cNvPr>
          <p:cNvSpPr txBox="1"/>
          <p:nvPr/>
        </p:nvSpPr>
        <p:spPr>
          <a:xfrm>
            <a:off x="4613564" y="960426"/>
            <a:ext cx="6265718" cy="523220"/>
          </a:xfrm>
          <a:prstGeom prst="rect">
            <a:avLst/>
          </a:prstGeom>
          <a:noFill/>
        </p:spPr>
        <p:txBody>
          <a:bodyPr wrap="square" rtlCol="0">
            <a:spAutoFit/>
          </a:bodyPr>
          <a:lstStyle/>
          <a:p>
            <a:pPr lvl="0">
              <a:lnSpc>
                <a:spcPct val="100000"/>
              </a:lnSpc>
            </a:pPr>
            <a:r>
              <a:rPr lang="en-US" sz="2800" b="1" u="sng" dirty="0">
                <a:solidFill>
                  <a:srgbClr val="FF0000"/>
                </a:solidFill>
              </a:rPr>
              <a:t>Who gets hired?</a:t>
            </a:r>
          </a:p>
        </p:txBody>
      </p:sp>
    </p:spTree>
    <p:extLst>
      <p:ext uri="{BB962C8B-B14F-4D97-AF65-F5344CB8AC3E}">
        <p14:creationId xmlns:p14="http://schemas.microsoft.com/office/powerpoint/2010/main" val="3955154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414</Words>
  <Application>Microsoft Macintosh PowerPoint</Application>
  <PresentationFormat>Widescreen</PresentationFormat>
  <Paragraphs>63</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Data Science Job Market in the US</vt:lpstr>
      <vt:lpstr>Core Message</vt:lpstr>
      <vt:lpstr>Questions</vt:lpstr>
      <vt:lpstr>PowerPoint Presentation</vt:lpstr>
      <vt:lpstr>PowerPoint Presentation</vt:lpstr>
      <vt:lpstr>PowerPoint Presentation</vt:lpstr>
      <vt:lpstr>Hot Spots for Data Scientist Jobs in the USA</vt:lpstr>
      <vt:lpstr>PowerPoint Presentation</vt:lpstr>
      <vt:lpstr>PowerPoint Presentation</vt:lpstr>
      <vt:lpstr> </vt:lpstr>
      <vt:lpstr>PowerPoint Presentation</vt:lpstr>
      <vt:lpstr>Austin vs Top 5 cities</vt:lpstr>
      <vt:lpstr>Conclusion</vt:lpstr>
      <vt:lpstr>PowerPoint Presentation</vt:lpstr>
      <vt:lpstr>Problems Faced and Going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Job Market in the US</dc:title>
  <dc:creator>Sanjay Srivastava</dc:creator>
  <cp:lastModifiedBy>Taylor Grafft</cp:lastModifiedBy>
  <cp:revision>10</cp:revision>
  <dcterms:created xsi:type="dcterms:W3CDTF">2019-07-06T02:32:42Z</dcterms:created>
  <dcterms:modified xsi:type="dcterms:W3CDTF">2019-07-06T14:25:59Z</dcterms:modified>
</cp:coreProperties>
</file>