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2"/>
    <p:restoredTop sz="93617"/>
  </p:normalViewPr>
  <p:slideViewPr>
    <p:cSldViewPr snapToGrid="0">
      <p:cViewPr varScale="1">
        <p:scale>
          <a:sx n="65" d="100"/>
          <a:sy n="65" d="100"/>
        </p:scale>
        <p:origin x="3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catalog.data.gov/dataset/real-estate-sales-2001-2018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atalog.data.gov/dataset/real-estate-sales-2001-2018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B3C95-2E6A-4AB2-9919-6C7EAB6664F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E5C58C-9154-47CD-8593-1F57BFEC7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dataset shows Real Estate sales information for sales from 2001-2022.</a:t>
          </a:r>
        </a:p>
      </dgm:t>
    </dgm:pt>
    <dgm:pt modelId="{22B587EF-CCD0-44B1-B77B-74DDB4124AEC}" type="parTrans" cxnId="{6507126C-6CA9-42B2-BD13-439EDB3AC35B}">
      <dgm:prSet/>
      <dgm:spPr/>
      <dgm:t>
        <a:bodyPr/>
        <a:lstStyle/>
        <a:p>
          <a:endParaRPr lang="en-US"/>
        </a:p>
      </dgm:t>
    </dgm:pt>
    <dgm:pt modelId="{5969FE1E-B802-41FA-8EC8-0DE8AC468C12}" type="sibTrans" cxnId="{6507126C-6CA9-42B2-BD13-439EDB3AC35B}">
      <dgm:prSet/>
      <dgm:spPr/>
      <dgm:t>
        <a:bodyPr/>
        <a:lstStyle/>
        <a:p>
          <a:endParaRPr lang="en-US"/>
        </a:p>
      </dgm:t>
    </dgm:pt>
    <dgm:pt modelId="{EC501BFF-5F5F-4538-B4F8-3738B3EB3B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row displays a real estate sale of at least $2,000.00.</a:t>
          </a:r>
        </a:p>
      </dgm:t>
    </dgm:pt>
    <dgm:pt modelId="{1DED4FE2-55F4-4555-9013-E57BA5DC157F}" type="parTrans" cxnId="{1B58D655-F816-49AC-9649-B3BCCE197F76}">
      <dgm:prSet/>
      <dgm:spPr/>
      <dgm:t>
        <a:bodyPr/>
        <a:lstStyle/>
        <a:p>
          <a:endParaRPr lang="en-US"/>
        </a:p>
      </dgm:t>
    </dgm:pt>
    <dgm:pt modelId="{2C17105E-4FF1-487E-A92C-0840AAF9F8C2}" type="sibTrans" cxnId="{1B58D655-F816-49AC-9649-B3BCCE197F76}">
      <dgm:prSet/>
      <dgm:spPr/>
      <dgm:t>
        <a:bodyPr/>
        <a:lstStyle/>
        <a:p>
          <a:endParaRPr lang="en-US"/>
        </a:p>
      </dgm:t>
    </dgm:pt>
    <dgm:pt modelId="{893D1D37-4042-4577-96F3-6E72F30CE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dataset can be found here: </a:t>
          </a:r>
          <a:r>
            <a:rPr lang="en-US">
              <a:hlinkClick xmlns:r="http://schemas.openxmlformats.org/officeDocument/2006/relationships" r:id="rId1"/>
            </a:rPr>
            <a:t>https://catalog.data.gov/dataset/real-estate-sales-2001-2018</a:t>
          </a:r>
          <a:endParaRPr lang="en-US"/>
        </a:p>
      </dgm:t>
    </dgm:pt>
    <dgm:pt modelId="{36E39172-1120-4676-A164-88EEB3B863EF}" type="parTrans" cxnId="{ED212946-0057-441A-B42C-A593341BEB15}">
      <dgm:prSet/>
      <dgm:spPr/>
      <dgm:t>
        <a:bodyPr/>
        <a:lstStyle/>
        <a:p>
          <a:endParaRPr lang="en-US"/>
        </a:p>
      </dgm:t>
    </dgm:pt>
    <dgm:pt modelId="{F503234E-E88E-47D2-AB3D-9A3E56EDCB14}" type="sibTrans" cxnId="{ED212946-0057-441A-B42C-A593341BEB15}">
      <dgm:prSet/>
      <dgm:spPr/>
      <dgm:t>
        <a:bodyPr/>
        <a:lstStyle/>
        <a:p>
          <a:endParaRPr lang="en-US"/>
        </a:p>
      </dgm:t>
    </dgm:pt>
    <dgm:pt modelId="{946A060E-3136-47B9-A6F3-A4768FBAF36F}" type="pres">
      <dgm:prSet presAssocID="{286B3C95-2E6A-4AB2-9919-6C7EAB6664F4}" presName="root" presStyleCnt="0">
        <dgm:presLayoutVars>
          <dgm:dir/>
          <dgm:resizeHandles val="exact"/>
        </dgm:presLayoutVars>
      </dgm:prSet>
      <dgm:spPr/>
    </dgm:pt>
    <dgm:pt modelId="{90E73926-D000-41D2-89FB-F17FABE8FF23}" type="pres">
      <dgm:prSet presAssocID="{96E5C58C-9154-47CD-8593-1F57BFEC7D54}" presName="compNode" presStyleCnt="0"/>
      <dgm:spPr/>
    </dgm:pt>
    <dgm:pt modelId="{351182C2-E30E-454A-B255-7A9DEA08063A}" type="pres">
      <dgm:prSet presAssocID="{96E5C58C-9154-47CD-8593-1F57BFEC7D5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7C770CD-576B-46C5-9FE1-4376CBCE3080}" type="pres">
      <dgm:prSet presAssocID="{96E5C58C-9154-47CD-8593-1F57BFEC7D54}" presName="spaceRect" presStyleCnt="0"/>
      <dgm:spPr/>
    </dgm:pt>
    <dgm:pt modelId="{66AFE509-5CE2-46E5-99B9-11C718E85AF5}" type="pres">
      <dgm:prSet presAssocID="{96E5C58C-9154-47CD-8593-1F57BFEC7D54}" presName="textRect" presStyleLbl="revTx" presStyleIdx="0" presStyleCnt="3">
        <dgm:presLayoutVars>
          <dgm:chMax val="1"/>
          <dgm:chPref val="1"/>
        </dgm:presLayoutVars>
      </dgm:prSet>
      <dgm:spPr/>
    </dgm:pt>
    <dgm:pt modelId="{47522EB4-B7DB-47CE-B255-F44FA00868BA}" type="pres">
      <dgm:prSet presAssocID="{5969FE1E-B802-41FA-8EC8-0DE8AC468C12}" presName="sibTrans" presStyleCnt="0"/>
      <dgm:spPr/>
    </dgm:pt>
    <dgm:pt modelId="{1FB3EE6A-7990-4D4E-B56A-22764005C061}" type="pres">
      <dgm:prSet presAssocID="{EC501BFF-5F5F-4538-B4F8-3738B3EB3B83}" presName="compNode" presStyleCnt="0"/>
      <dgm:spPr/>
    </dgm:pt>
    <dgm:pt modelId="{623BC43D-BE5F-48A5-A180-0B63CF9DBE32}" type="pres">
      <dgm:prSet presAssocID="{EC501BFF-5F5F-4538-B4F8-3738B3EB3B8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1E5315C4-C397-4BA9-8ADB-FA0E781F6FD5}" type="pres">
      <dgm:prSet presAssocID="{EC501BFF-5F5F-4538-B4F8-3738B3EB3B83}" presName="spaceRect" presStyleCnt="0"/>
      <dgm:spPr/>
    </dgm:pt>
    <dgm:pt modelId="{B833CF9E-05CD-4841-A328-782ED80BEBEB}" type="pres">
      <dgm:prSet presAssocID="{EC501BFF-5F5F-4538-B4F8-3738B3EB3B83}" presName="textRect" presStyleLbl="revTx" presStyleIdx="1" presStyleCnt="3">
        <dgm:presLayoutVars>
          <dgm:chMax val="1"/>
          <dgm:chPref val="1"/>
        </dgm:presLayoutVars>
      </dgm:prSet>
      <dgm:spPr/>
    </dgm:pt>
    <dgm:pt modelId="{CD2BE21F-78BD-4320-9083-D74E5B1CAB76}" type="pres">
      <dgm:prSet presAssocID="{2C17105E-4FF1-487E-A92C-0840AAF9F8C2}" presName="sibTrans" presStyleCnt="0"/>
      <dgm:spPr/>
    </dgm:pt>
    <dgm:pt modelId="{100BCDC7-ABA6-469C-8CDB-9641A0914033}" type="pres">
      <dgm:prSet presAssocID="{893D1D37-4042-4577-96F3-6E72F30CE2FC}" presName="compNode" presStyleCnt="0"/>
      <dgm:spPr/>
    </dgm:pt>
    <dgm:pt modelId="{BD8AC1B9-2733-47E5-98FC-895BC144673D}" type="pres">
      <dgm:prSet presAssocID="{893D1D37-4042-4577-96F3-6E72F30CE2F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7E2A824-D30B-48AA-9AE2-2BF1EBA5C52A}" type="pres">
      <dgm:prSet presAssocID="{893D1D37-4042-4577-96F3-6E72F30CE2FC}" presName="spaceRect" presStyleCnt="0"/>
      <dgm:spPr/>
    </dgm:pt>
    <dgm:pt modelId="{0A0F8986-0BB2-4993-A713-C83F783B483F}" type="pres">
      <dgm:prSet presAssocID="{893D1D37-4042-4577-96F3-6E72F30CE2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95151D-5456-4986-B784-83A4BA593C6B}" type="presOf" srcId="{EC501BFF-5F5F-4538-B4F8-3738B3EB3B83}" destId="{B833CF9E-05CD-4841-A328-782ED80BEBEB}" srcOrd="0" destOrd="0" presId="urn:microsoft.com/office/officeart/2018/2/layout/IconLabelList"/>
    <dgm:cxn modelId="{26262939-890E-4DB0-8352-05407ABED70A}" type="presOf" srcId="{893D1D37-4042-4577-96F3-6E72F30CE2FC}" destId="{0A0F8986-0BB2-4993-A713-C83F783B483F}" srcOrd="0" destOrd="0" presId="urn:microsoft.com/office/officeart/2018/2/layout/IconLabelList"/>
    <dgm:cxn modelId="{ED212946-0057-441A-B42C-A593341BEB15}" srcId="{286B3C95-2E6A-4AB2-9919-6C7EAB6664F4}" destId="{893D1D37-4042-4577-96F3-6E72F30CE2FC}" srcOrd="2" destOrd="0" parTransId="{36E39172-1120-4676-A164-88EEB3B863EF}" sibTransId="{F503234E-E88E-47D2-AB3D-9A3E56EDCB14}"/>
    <dgm:cxn modelId="{5DAB1447-ACC7-4AAE-8BE9-9197EEB15477}" type="presOf" srcId="{96E5C58C-9154-47CD-8593-1F57BFEC7D54}" destId="{66AFE509-5CE2-46E5-99B9-11C718E85AF5}" srcOrd="0" destOrd="0" presId="urn:microsoft.com/office/officeart/2018/2/layout/IconLabelList"/>
    <dgm:cxn modelId="{1B58D655-F816-49AC-9649-B3BCCE197F76}" srcId="{286B3C95-2E6A-4AB2-9919-6C7EAB6664F4}" destId="{EC501BFF-5F5F-4538-B4F8-3738B3EB3B83}" srcOrd="1" destOrd="0" parTransId="{1DED4FE2-55F4-4555-9013-E57BA5DC157F}" sibTransId="{2C17105E-4FF1-487E-A92C-0840AAF9F8C2}"/>
    <dgm:cxn modelId="{6507126C-6CA9-42B2-BD13-439EDB3AC35B}" srcId="{286B3C95-2E6A-4AB2-9919-6C7EAB6664F4}" destId="{96E5C58C-9154-47CD-8593-1F57BFEC7D54}" srcOrd="0" destOrd="0" parTransId="{22B587EF-CCD0-44B1-B77B-74DDB4124AEC}" sibTransId="{5969FE1E-B802-41FA-8EC8-0DE8AC468C12}"/>
    <dgm:cxn modelId="{2BFA95F4-09A2-4553-83BF-959D93F6C065}" type="presOf" srcId="{286B3C95-2E6A-4AB2-9919-6C7EAB6664F4}" destId="{946A060E-3136-47B9-A6F3-A4768FBAF36F}" srcOrd="0" destOrd="0" presId="urn:microsoft.com/office/officeart/2018/2/layout/IconLabelList"/>
    <dgm:cxn modelId="{55DFB8B4-1DF6-41DB-8703-4020A6D6573B}" type="presParOf" srcId="{946A060E-3136-47B9-A6F3-A4768FBAF36F}" destId="{90E73926-D000-41D2-89FB-F17FABE8FF23}" srcOrd="0" destOrd="0" presId="urn:microsoft.com/office/officeart/2018/2/layout/IconLabelList"/>
    <dgm:cxn modelId="{821CD282-75B6-49D0-95CC-04A5C9B06431}" type="presParOf" srcId="{90E73926-D000-41D2-89FB-F17FABE8FF23}" destId="{351182C2-E30E-454A-B255-7A9DEA08063A}" srcOrd="0" destOrd="0" presId="urn:microsoft.com/office/officeart/2018/2/layout/IconLabelList"/>
    <dgm:cxn modelId="{E444E783-3A0D-473D-8502-BACBC213EE6C}" type="presParOf" srcId="{90E73926-D000-41D2-89FB-F17FABE8FF23}" destId="{D7C770CD-576B-46C5-9FE1-4376CBCE3080}" srcOrd="1" destOrd="0" presId="urn:microsoft.com/office/officeart/2018/2/layout/IconLabelList"/>
    <dgm:cxn modelId="{77BCC2E7-DF85-4343-8CA2-AE4CDE8D9002}" type="presParOf" srcId="{90E73926-D000-41D2-89FB-F17FABE8FF23}" destId="{66AFE509-5CE2-46E5-99B9-11C718E85AF5}" srcOrd="2" destOrd="0" presId="urn:microsoft.com/office/officeart/2018/2/layout/IconLabelList"/>
    <dgm:cxn modelId="{3FD8AB53-6475-472F-AD58-F070680BB9CC}" type="presParOf" srcId="{946A060E-3136-47B9-A6F3-A4768FBAF36F}" destId="{47522EB4-B7DB-47CE-B255-F44FA00868BA}" srcOrd="1" destOrd="0" presId="urn:microsoft.com/office/officeart/2018/2/layout/IconLabelList"/>
    <dgm:cxn modelId="{9AA86A9F-8A92-47D8-8E98-DFCCF2FCE0F4}" type="presParOf" srcId="{946A060E-3136-47B9-A6F3-A4768FBAF36F}" destId="{1FB3EE6A-7990-4D4E-B56A-22764005C061}" srcOrd="2" destOrd="0" presId="urn:microsoft.com/office/officeart/2018/2/layout/IconLabelList"/>
    <dgm:cxn modelId="{1A791BD4-355D-4822-A992-C38B8FEC80CA}" type="presParOf" srcId="{1FB3EE6A-7990-4D4E-B56A-22764005C061}" destId="{623BC43D-BE5F-48A5-A180-0B63CF9DBE32}" srcOrd="0" destOrd="0" presId="urn:microsoft.com/office/officeart/2018/2/layout/IconLabelList"/>
    <dgm:cxn modelId="{24D9972B-AB9F-4266-AD80-23E568307AB6}" type="presParOf" srcId="{1FB3EE6A-7990-4D4E-B56A-22764005C061}" destId="{1E5315C4-C397-4BA9-8ADB-FA0E781F6FD5}" srcOrd="1" destOrd="0" presId="urn:microsoft.com/office/officeart/2018/2/layout/IconLabelList"/>
    <dgm:cxn modelId="{140A699D-422E-44ED-A17D-CD0763E592D4}" type="presParOf" srcId="{1FB3EE6A-7990-4D4E-B56A-22764005C061}" destId="{B833CF9E-05CD-4841-A328-782ED80BEBEB}" srcOrd="2" destOrd="0" presId="urn:microsoft.com/office/officeart/2018/2/layout/IconLabelList"/>
    <dgm:cxn modelId="{4FF0B47C-EF43-4C86-AF08-DD452FA5D196}" type="presParOf" srcId="{946A060E-3136-47B9-A6F3-A4768FBAF36F}" destId="{CD2BE21F-78BD-4320-9083-D74E5B1CAB76}" srcOrd="3" destOrd="0" presId="urn:microsoft.com/office/officeart/2018/2/layout/IconLabelList"/>
    <dgm:cxn modelId="{EA334E80-24CE-4255-8C79-536C4DE7568A}" type="presParOf" srcId="{946A060E-3136-47B9-A6F3-A4768FBAF36F}" destId="{100BCDC7-ABA6-469C-8CDB-9641A0914033}" srcOrd="4" destOrd="0" presId="urn:microsoft.com/office/officeart/2018/2/layout/IconLabelList"/>
    <dgm:cxn modelId="{92A88677-5797-4AC3-9053-720AE1BC680A}" type="presParOf" srcId="{100BCDC7-ABA6-469C-8CDB-9641A0914033}" destId="{BD8AC1B9-2733-47E5-98FC-895BC144673D}" srcOrd="0" destOrd="0" presId="urn:microsoft.com/office/officeart/2018/2/layout/IconLabelList"/>
    <dgm:cxn modelId="{0B159A65-8282-4003-BF1C-7AD3AAED1C41}" type="presParOf" srcId="{100BCDC7-ABA6-469C-8CDB-9641A0914033}" destId="{07E2A824-D30B-48AA-9AE2-2BF1EBA5C52A}" srcOrd="1" destOrd="0" presId="urn:microsoft.com/office/officeart/2018/2/layout/IconLabelList"/>
    <dgm:cxn modelId="{7D9573AE-35EA-4AB4-8F65-B0C634707DF8}" type="presParOf" srcId="{100BCDC7-ABA6-469C-8CDB-9641A0914033}" destId="{0A0F8986-0BB2-4993-A713-C83F783B48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182C2-E30E-454A-B255-7A9DEA08063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FE509-5CE2-46E5-99B9-11C718E85AF5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dataset shows Real Estate sales information for sales from 2001-2022.</a:t>
          </a:r>
        </a:p>
      </dsp:txBody>
      <dsp:txXfrm>
        <a:off x="417971" y="2644140"/>
        <a:ext cx="2889450" cy="720000"/>
      </dsp:txXfrm>
    </dsp:sp>
    <dsp:sp modelId="{623BC43D-BE5F-48A5-A180-0B63CF9DBE32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3CF9E-05CD-4841-A328-782ED80BEBEB}">
      <dsp:nvSpPr>
        <dsp:cNvPr id="0" name=""/>
        <dsp:cNvSpPr/>
      </dsp:nvSpPr>
      <dsp:spPr>
        <a:xfrm>
          <a:off x="3813074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row displays a real estate sale of at least $2,000.00.</a:t>
          </a:r>
        </a:p>
      </dsp:txBody>
      <dsp:txXfrm>
        <a:off x="3813074" y="2644140"/>
        <a:ext cx="2889450" cy="720000"/>
      </dsp:txXfrm>
    </dsp:sp>
    <dsp:sp modelId="{BD8AC1B9-2733-47E5-98FC-895BC144673D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F8986-0BB2-4993-A713-C83F783B483F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dataset can be found here: </a:t>
          </a:r>
          <a:r>
            <a:rPr lang="en-US" sz="1400" kern="1200">
              <a:hlinkClick xmlns:r="http://schemas.openxmlformats.org/officeDocument/2006/relationships" r:id="rId7"/>
            </a:rPr>
            <a:t>https://catalog.data.gov/dataset/real-estate-sales-2001-2018</a:t>
          </a:r>
          <a:endParaRPr lang="en-US" sz="14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EB72-9DC1-F529-36ED-C8F543A2F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9EA7E-89FC-DF09-386A-2F4FF645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589D-FC0E-B0E1-3808-53238257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D7D3-E750-9D53-879D-436FDC48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AEA2-E698-4CB6-56EC-6DCBF4B2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09DD-FDFC-EB6C-3F65-31075B92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EA88-D372-CDCA-78CD-4987445F6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4BED-C1E4-1919-D9D1-74680F5E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619D-3D8E-2C3C-0232-BB6E3E81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343B-B1C7-0E4C-C4DE-E46F5F5A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7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4E3EE-54F8-082A-C96D-DC800348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76B7F-4F86-C58B-7F05-C3C1B226C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BD1B-498D-11A8-E51D-936CDA35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0510-1B2B-E314-6B4A-214012DA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39A0-CC37-4420-1E46-2CB6F1F0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575B-67C8-4FDD-8AFA-B84CA9CE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7F05-B5B9-CBAE-7DD1-A27B017B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8CB9-D53B-0874-F1EC-921CB4B5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EB4E1-7C0A-CB1F-2562-ED63EC94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48A8-E68E-4E19-6CED-4F41977B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222E-F6F0-748C-A6A1-3587D20E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D1A7-4ADC-0ED3-3016-0D0621C3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7920-2AEB-2D8D-2674-B824E795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4FD7-616B-5072-04DB-BB4D525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A68C0-B401-A2B6-C457-8C8BCF82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7061-722E-5AE3-0050-530A3B47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E513-6766-30DC-DEC8-299E8814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73A3-91A8-1273-0E04-A48D4F21A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4D7C8-4793-7C15-78DF-D80A5357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B8523-D8E0-A5A5-F86A-F84E11EB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AC49-F35B-4499-A08D-7B6C6C55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4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2927-0BCB-1E2A-D83C-8EEFEC08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8CC12-E388-52C1-8392-BAF014AB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AB98B-EA1F-D8C3-CEFD-ABB0229F5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5185B-2228-61D8-DE3C-A2E0B0E03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99DEC-1B9E-7CBD-09F1-ADB4FA7B8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B90E9-9508-95D5-734D-3F43D04E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F264A-8E3B-5307-E5C5-C2D9F45B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C8267-55CD-87BF-9A12-30E6AC29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538A-EA69-4ACD-4F5B-9F3930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8ECE5-8E9A-1088-78DE-FF5B150E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09074-76D1-6ADF-DF9D-07B2D2D5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94F71-E263-06A0-EFDE-13DCE34D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BF416-B175-BAF3-C456-F66DD938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345F9-0E06-A7E1-BEAB-81C422BE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07F45-0D2D-3318-1CE0-99F98053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3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C9DE-472E-50E5-DC2C-5B803455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E1C6-34B0-AD23-65B2-2616B14FF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3626E-88A7-FAA5-FB11-9231BD43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FB7D9-9E2B-8101-050D-B8DA42AF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3F2FF-206A-75BF-A880-169EBA8B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C089A-75C2-3B29-8484-22374C56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AC7C-EF5D-03D5-4F8E-3931D1DD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ED43E-3DFE-E431-4084-C79CF1F9E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DB824-D376-A3C4-C37D-E99FBD887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5465C-04F0-64FC-31CF-F2D04BBB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19F27-FE9E-FD86-0746-C1F67D12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C7C8-AB08-1383-FD9D-5EED97C2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06427-72CF-84C5-E1FC-CB9E4280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C14D9-87A3-47C0-1F71-40A574AC6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1A75-458A-6D98-9806-447352F51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C0DFB-3403-9C49-9A98-A6FD7D08BB8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882F-FBE4-207C-406D-802FFA728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3BE8-2CC5-1ADE-0E92-3D520DD68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2F748-7481-BE46-A638-52C11F0B9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utout of a house with shadow at the back">
            <a:extLst>
              <a:ext uri="{FF2B5EF4-FFF2-40B4-BE49-F238E27FC236}">
                <a16:creationId xmlns:a16="http://schemas.microsoft.com/office/drawing/2014/main" id="{D18DE2B8-BDED-8D40-5482-149217F750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312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7F407-A386-623E-36E9-FF7E88011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Real-Estate Foreclosure Problem</a:t>
            </a:r>
          </a:p>
        </p:txBody>
      </p:sp>
    </p:spTree>
    <p:extLst>
      <p:ext uri="{BB962C8B-B14F-4D97-AF65-F5344CB8AC3E}">
        <p14:creationId xmlns:p14="http://schemas.microsoft.com/office/powerpoint/2010/main" val="277306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3F60-8395-09A9-9112-EB4EBE2A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AA7C75-6990-F83E-4EFC-8458BD87E5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43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5140C-8759-DADE-755B-F57F3431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D81C-EE65-05AE-2D05-FA5E40E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600"/>
              <a:t>Categories:</a:t>
            </a:r>
          </a:p>
          <a:p>
            <a:pPr lvl="1"/>
            <a:r>
              <a:rPr lang="en-US" sz="1600"/>
              <a:t>Serial Number: Unique identifier for each transaction. (Nominal)</a:t>
            </a:r>
          </a:p>
          <a:p>
            <a:pPr lvl="1"/>
            <a:r>
              <a:rPr lang="en-US" sz="1600"/>
              <a:t>List Year: Year the property was listed for sale. (Nominal)</a:t>
            </a:r>
          </a:p>
          <a:p>
            <a:pPr lvl="1"/>
            <a:r>
              <a:rPr lang="en-US" sz="1600"/>
              <a:t>Date Recorded: The exact date of the sale. (Nominal)</a:t>
            </a:r>
          </a:p>
          <a:p>
            <a:pPr lvl="1"/>
            <a:r>
              <a:rPr lang="en-US" sz="1600"/>
              <a:t>Town: The town the property is located. (Nominal)</a:t>
            </a:r>
          </a:p>
          <a:p>
            <a:pPr lvl="1"/>
            <a:r>
              <a:rPr lang="en-US" sz="1600"/>
              <a:t>Address: The address of the property sold. (Nominal)</a:t>
            </a:r>
          </a:p>
          <a:p>
            <a:pPr lvl="1"/>
            <a:r>
              <a:rPr lang="en-US" sz="1600"/>
              <a:t>Assessed Value: The estimated value of the property. (Discrete)</a:t>
            </a:r>
          </a:p>
          <a:p>
            <a:pPr lvl="1"/>
            <a:r>
              <a:rPr lang="en-US" sz="1600"/>
              <a:t>Sale Amount: The actual amount the property sold for. (Discrete)</a:t>
            </a:r>
          </a:p>
          <a:p>
            <a:pPr lvl="1"/>
            <a:r>
              <a:rPr lang="en-US" sz="1600"/>
              <a:t>Sales Ratio: The assessed value compared to the sale amount. (Discrete)</a:t>
            </a:r>
          </a:p>
          <a:p>
            <a:pPr lvl="1"/>
            <a:r>
              <a:rPr lang="en-US" sz="1600"/>
              <a:t>Property Type: The type of property sold (residential or commercial). (Nominal)</a:t>
            </a:r>
          </a:p>
          <a:p>
            <a:pPr lvl="1"/>
            <a:r>
              <a:rPr lang="en-US" sz="1600"/>
              <a:t>Residential Type: If residential, the type of home (Single family). (Nominal)</a:t>
            </a:r>
          </a:p>
          <a:p>
            <a:pPr lvl="1"/>
            <a:r>
              <a:rPr lang="en-US" sz="1600"/>
              <a:t>Non Use Code: Reason the property is not being used. (Nominal)</a:t>
            </a:r>
          </a:p>
          <a:p>
            <a:pPr lvl="1"/>
            <a:r>
              <a:rPr lang="en-US" sz="1600"/>
              <a:t>Assessor Remarks: Notes from the property assessor. (Nominal)</a:t>
            </a:r>
          </a:p>
          <a:p>
            <a:pPr lvl="1"/>
            <a:r>
              <a:rPr lang="en-US" sz="1600"/>
              <a:t>OPM Remarks: Not sure what the acronym stands for here. (Nominal)</a:t>
            </a:r>
          </a:p>
          <a:p>
            <a:pPr lvl="1"/>
            <a:r>
              <a:rPr lang="en-US" sz="1600"/>
              <a:t>Location: The exact geographic location of the property. (Ordinal)</a:t>
            </a:r>
          </a:p>
        </p:txBody>
      </p:sp>
    </p:spTree>
    <p:extLst>
      <p:ext uri="{BB962C8B-B14F-4D97-AF65-F5344CB8AC3E}">
        <p14:creationId xmlns:p14="http://schemas.microsoft.com/office/powerpoint/2010/main" val="200404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D0BFA-7F3A-E1A6-AD60-4A8C5839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2437-C409-06A4-D8CB-120B4524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Was the rate of foreclosure really higher leading up to 2008 than it was between 2009 and 2022?</a:t>
            </a:r>
          </a:p>
        </p:txBody>
      </p:sp>
    </p:spTree>
    <p:extLst>
      <p:ext uri="{BB962C8B-B14F-4D97-AF65-F5344CB8AC3E}">
        <p14:creationId xmlns:p14="http://schemas.microsoft.com/office/powerpoint/2010/main" val="171705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4D3DC-2D2D-7563-E381-55735A35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Plan for the MLS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9576-F7AC-E95A-13CF-74D1199E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To create a model to answer our question the data will need to be cleaned up by:</a:t>
            </a:r>
          </a:p>
          <a:p>
            <a:pPr lvl="1"/>
            <a:r>
              <a:rPr lang="en-US" sz="2000"/>
              <a:t>Removing categories that are not beneficial for answering the question.</a:t>
            </a:r>
          </a:p>
          <a:p>
            <a:pPr lvl="1"/>
            <a:r>
              <a:rPr lang="en-US" sz="2000"/>
              <a:t>Turning the “Non Use Code” column into a numerical format with 1 indicating a foreclosure and 0 indicating no foreclosure.</a:t>
            </a:r>
          </a:p>
          <a:p>
            <a:pPr lvl="1"/>
            <a:r>
              <a:rPr lang="en-US" sz="2000"/>
              <a:t>Remove rows for sales in the year 2008.</a:t>
            </a:r>
          </a:p>
          <a:p>
            <a:pPr lvl="1"/>
            <a:r>
              <a:rPr lang="en-US" sz="2000"/>
              <a:t>Create a new  numeric category for homes purchased prior to or after 2008.</a:t>
            </a:r>
          </a:p>
          <a:p>
            <a:r>
              <a:rPr lang="en-US" sz="2000"/>
              <a:t>To answer the question I’ll be running a regression for each of the two possibilities: purchased prior to 2008, purchased after 2008. From the results we will be able to determine if the correlation to foreclosure was greater between 2001-2008 or 2009-2022.</a:t>
            </a:r>
          </a:p>
        </p:txBody>
      </p:sp>
    </p:spTree>
    <p:extLst>
      <p:ext uri="{BB962C8B-B14F-4D97-AF65-F5344CB8AC3E}">
        <p14:creationId xmlns:p14="http://schemas.microsoft.com/office/powerpoint/2010/main" val="90383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74A93-B9D0-A2F6-ED21-42656CFEB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476" y="457200"/>
            <a:ext cx="88710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Real-Estate Foreclosure Problem</vt:lpstr>
      <vt:lpstr>Dataset</vt:lpstr>
      <vt:lpstr>Dataset details</vt:lpstr>
      <vt:lpstr>Problem to solve</vt:lpstr>
      <vt:lpstr>Plan for the MLS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Trevor Gregory</dc:creator>
  <cp:lastModifiedBy>Trevor Gregory</cp:lastModifiedBy>
  <cp:revision>4</cp:revision>
  <dcterms:created xsi:type="dcterms:W3CDTF">2025-01-29T04:27:09Z</dcterms:created>
  <dcterms:modified xsi:type="dcterms:W3CDTF">2025-01-29T06:09:09Z</dcterms:modified>
</cp:coreProperties>
</file>