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408" r:id="rId2"/>
    <p:sldId id="399" r:id="rId3"/>
    <p:sldId id="411" r:id="rId4"/>
    <p:sldId id="400" r:id="rId5"/>
    <p:sldId id="410" r:id="rId6"/>
    <p:sldId id="409" r:id="rId7"/>
    <p:sldId id="401" r:id="rId8"/>
    <p:sldId id="407" r:id="rId9"/>
    <p:sldId id="412" r:id="rId10"/>
    <p:sldId id="402" r:id="rId11"/>
    <p:sldId id="403" r:id="rId12"/>
    <p:sldId id="404" r:id="rId13"/>
    <p:sldId id="405" r:id="rId14"/>
    <p:sldId id="406" r:id="rId15"/>
  </p:sldIdLst>
  <p:sldSz cx="9144000" cy="5143500" type="screen16x9"/>
  <p:notesSz cx="9925050" cy="6665913"/>
  <p:custDataLst>
    <p:tags r:id="rId18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599" userDrawn="1">
          <p15:clr>
            <a:srgbClr val="A4A3A4"/>
          </p15:clr>
        </p15:guide>
        <p15:guide id="4" orient="horz" pos="1280" userDrawn="1">
          <p15:clr>
            <a:srgbClr val="A4A3A4"/>
          </p15:clr>
        </p15:guide>
        <p15:guide id="5" orient="horz" pos="2867" userDrawn="1">
          <p15:clr>
            <a:srgbClr val="A4A3A4"/>
          </p15:clr>
        </p15:guide>
        <p15:guide id="6" orient="horz" pos="2958" userDrawn="1">
          <p15:clr>
            <a:srgbClr val="A4A3A4"/>
          </p15:clr>
        </p15:guide>
        <p15:guide id="7" pos="5556" userDrawn="1">
          <p15:clr>
            <a:srgbClr val="A4A3A4"/>
          </p15:clr>
        </p15:guide>
        <p15:guide id="8" pos="2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93"/>
    <a:srgbClr val="999999"/>
    <a:srgbClr val="98C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50" autoAdjust="0"/>
    <p:restoredTop sz="88283" autoAdjust="0"/>
  </p:normalViewPr>
  <p:slideViewPr>
    <p:cSldViewPr snapToGrid="0">
      <p:cViewPr varScale="1">
        <p:scale>
          <a:sx n="96" d="100"/>
          <a:sy n="96" d="100"/>
        </p:scale>
        <p:origin x="690" y="72"/>
      </p:cViewPr>
      <p:guideLst>
        <p:guide orient="horz" pos="1008"/>
        <p:guide pos="2880"/>
        <p:guide orient="horz" pos="599"/>
        <p:guide orient="horz" pos="1280"/>
        <p:guide orient="horz" pos="2867"/>
        <p:guide orient="horz" pos="2958"/>
        <p:guide pos="5556"/>
        <p:guide pos="2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1422" y="96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24/01/2018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24/01/2018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folie 1" preserve="1" userDrawn="1">
  <p:cSld name="Start_Hintergrund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4"/>
          <p:cNvPicPr>
            <a:picLocks noChangeAspect="1"/>
          </p:cNvPicPr>
          <p:nvPr userDrawn="1"/>
        </p:nvPicPr>
        <p:blipFill>
          <a:blip r:embed="rId2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950913"/>
            <a:ext cx="84962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idx="10" hasCustomPrompt="1"/>
          </p:nvPr>
        </p:nvSpPr>
        <p:spPr>
          <a:xfrm>
            <a:off x="323850" y="1600200"/>
            <a:ext cx="84962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pic>
        <p:nvPicPr>
          <p:cNvPr id="13" name="Bild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6" name="Textfeld 10"/>
          <p:cNvSpPr txBox="1"/>
          <p:nvPr userDrawn="1"/>
        </p:nvSpPr>
        <p:spPr>
          <a:xfrm>
            <a:off x="323850" y="321468"/>
            <a:ext cx="7160425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de-DE" sz="800" dirty="0" err="1">
                <a:solidFill>
                  <a:schemeClr val="bg1"/>
                </a:solidFill>
                <a:latin typeface="+mn-lt"/>
              </a:rPr>
              <a:t>Advanced</a:t>
            </a:r>
            <a:r>
              <a:rPr lang="de-DE" sz="800" dirty="0">
                <a:solidFill>
                  <a:schemeClr val="bg1"/>
                </a:solidFill>
                <a:latin typeface="+mn-lt"/>
              </a:rPr>
              <a:t> Topics in Software Engineering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bg1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bg1"/>
                </a:solidFill>
                <a:latin typeface="+mn-lt"/>
              </a:rPr>
              <a:t> München</a:t>
            </a:r>
            <a:endParaRPr lang="de-DE" sz="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Titel + großes Bild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950913"/>
            <a:ext cx="8499335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</a:t>
            </a:r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20" hasCustomPrompt="1"/>
          </p:nvPr>
        </p:nvSpPr>
        <p:spPr>
          <a:xfrm>
            <a:off x="323849" y="4551363"/>
            <a:ext cx="8496302" cy="144463"/>
          </a:xfrm>
          <a:noFill/>
        </p:spPr>
        <p:txBody>
          <a:bodyPr>
            <a:spAutoFit/>
          </a:bodyPr>
          <a:lstStyle>
            <a:lvl1pPr algn="r">
              <a:defRPr sz="900" i="1"/>
            </a:lvl1pPr>
          </a:lstStyle>
          <a:p>
            <a:pPr lvl="0"/>
            <a:r>
              <a:rPr lang="en-US" dirty="0"/>
              <a:t>[</a:t>
            </a:r>
            <a:r>
              <a:rPr lang="en-US" dirty="0" err="1"/>
              <a:t>Quelle</a:t>
            </a:r>
            <a:r>
              <a:rPr lang="en-US" dirty="0"/>
              <a:t>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itel_leer" preserve="1" userDrawn="1">
  <p:cSld name="Inhalt +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950913"/>
            <a:ext cx="8499335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 bwMode="white">
          <a:xfrm>
            <a:off x="323850" y="4854985"/>
            <a:ext cx="8499335" cy="273844"/>
          </a:xfrm>
          <a:prstGeom prst="rect">
            <a:avLst/>
          </a:prstGeom>
          <a:noFill/>
        </p:spPr>
        <p:txBody>
          <a:bodyPr vert="horz" wrap="square" lIns="0" tIns="45720" rIns="0" bIns="4572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100" b="0" i="0" u="non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23850" y="1457233"/>
            <a:ext cx="8499335" cy="315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114000"/>
              </a:lnSpc>
              <a:defRPr lang="de-DE" sz="1800" noProof="0" dirty="0" smtClean="0"/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23849" y="4551363"/>
            <a:ext cx="8496302" cy="144463"/>
          </a:xfrm>
          <a:noFill/>
        </p:spPr>
        <p:txBody>
          <a:bodyPr>
            <a:spAutoFit/>
          </a:bodyPr>
          <a:lstStyle>
            <a:lvl1pPr algn="r">
              <a:defRPr sz="900" i="1"/>
            </a:lvl1pPr>
          </a:lstStyle>
          <a:p>
            <a:pPr lvl="0"/>
            <a:r>
              <a:rPr lang="en-US" dirty="0"/>
              <a:t>[</a:t>
            </a:r>
            <a:r>
              <a:rPr lang="en-US" dirty="0" err="1"/>
              <a:t>Quelle</a:t>
            </a:r>
            <a:r>
              <a:rPr lang="en-US" dirty="0"/>
              <a:t>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itel + 1 Inhalt" preserve="1" userDrawn="1">
  <p:cSld name="1_Inhalt +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32003"/>
            <a:ext cx="8499335" cy="252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950913"/>
            <a:ext cx="8499335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 bwMode="white">
          <a:xfrm>
            <a:off x="323850" y="4854985"/>
            <a:ext cx="8499335" cy="273844"/>
          </a:xfrm>
          <a:prstGeom prst="rect">
            <a:avLst/>
          </a:prstGeom>
          <a:noFill/>
        </p:spPr>
        <p:txBody>
          <a:bodyPr vert="horz" wrap="square" lIns="0" tIns="45720" rIns="0" bIns="4572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100" b="0" i="0" u="non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23850" y="1457233"/>
            <a:ext cx="8499335" cy="315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114000"/>
              </a:lnSpc>
              <a:defRPr lang="de-DE" sz="1800" noProof="0" dirty="0" smtClean="0"/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23849" y="4551363"/>
            <a:ext cx="8496302" cy="144463"/>
          </a:xfrm>
          <a:noFill/>
        </p:spPr>
        <p:txBody>
          <a:bodyPr>
            <a:spAutoFit/>
          </a:bodyPr>
          <a:lstStyle>
            <a:lvl1pPr algn="r">
              <a:defRPr sz="900" i="1"/>
            </a:lvl1pPr>
          </a:lstStyle>
          <a:p>
            <a:pPr lvl="0"/>
            <a:r>
              <a:rPr lang="en-US" dirty="0"/>
              <a:t>[</a:t>
            </a:r>
            <a:r>
              <a:rPr lang="en-US" dirty="0" err="1"/>
              <a:t>Quelle</a:t>
            </a:r>
            <a:r>
              <a:rPr lang="en-US" dirty="0"/>
              <a:t>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6332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itel + 2 Inhalte" preserve="1" userDrawn="1">
  <p:cSld name="zwei Inhalte +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950913"/>
            <a:ext cx="8499335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</a:t>
            </a:r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>
          <a:noFill/>
        </p:spPr>
        <p:txBody>
          <a:bodyPr/>
          <a:lstStyle/>
          <a:p>
            <a:r>
              <a:rPr lang="de-DE" noProof="0" dirty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23850" y="2032003"/>
            <a:ext cx="4180910" cy="2519360"/>
          </a:xfrm>
          <a:prstGeom prst="rect">
            <a:avLst/>
          </a:prstGeom>
          <a:noFill/>
        </p:spPr>
        <p:txBody>
          <a:bodyPr lIns="0" rIns="0">
            <a:noAutofit/>
          </a:bodyPr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23850" y="1457233"/>
            <a:ext cx="8499335" cy="315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114000"/>
              </a:lnSpc>
              <a:defRPr lang="de-DE" sz="1800" noProof="0" dirty="0" smtClean="0"/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9"/>
          </p:nvPr>
        </p:nvSpPr>
        <p:spPr>
          <a:xfrm>
            <a:off x="4639240" y="2032003"/>
            <a:ext cx="4180910" cy="2519360"/>
          </a:xfrm>
          <a:prstGeom prst="rect">
            <a:avLst/>
          </a:prstGeom>
          <a:noFill/>
        </p:spPr>
        <p:txBody>
          <a:bodyPr lIns="0" rIns="0">
            <a:noAutofit/>
          </a:bodyPr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23849" y="4551363"/>
            <a:ext cx="8496302" cy="144463"/>
          </a:xfrm>
          <a:noFill/>
        </p:spPr>
        <p:txBody>
          <a:bodyPr>
            <a:spAutoFit/>
          </a:bodyPr>
          <a:lstStyle>
            <a:lvl1pPr algn="r">
              <a:defRPr sz="900" i="1"/>
            </a:lvl1pPr>
          </a:lstStyle>
          <a:p>
            <a:pPr lvl="0"/>
            <a:r>
              <a:rPr lang="en-US" dirty="0"/>
              <a:t>[</a:t>
            </a:r>
            <a:r>
              <a:rPr lang="en-US" dirty="0" err="1"/>
              <a:t>Quelle</a:t>
            </a:r>
            <a:r>
              <a:rPr lang="en-US" dirty="0"/>
              <a:t>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829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itel + 1 Inhalt + Bild" preserve="1" userDrawn="1">
  <p:cSld name="1_Zwei Inhalte + Text_Bild +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950913"/>
            <a:ext cx="8499335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</a:t>
            </a:r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>
          <a:noFill/>
        </p:spPr>
        <p:txBody>
          <a:bodyPr/>
          <a:lstStyle/>
          <a:p>
            <a:r>
              <a:rPr lang="de-DE" noProof="0" dirty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23850" y="2032002"/>
            <a:ext cx="4180910" cy="2519361"/>
          </a:xfrm>
          <a:prstGeom prst="rect">
            <a:avLst/>
          </a:prstGeom>
          <a:noFill/>
        </p:spPr>
        <p:txBody>
          <a:bodyPr lIns="0" rIns="0">
            <a:noAutofit/>
          </a:bodyPr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2793" y="2032002"/>
            <a:ext cx="4180392" cy="251936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23850" y="1457233"/>
            <a:ext cx="8499335" cy="315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114000"/>
              </a:lnSpc>
              <a:defRPr lang="de-DE" sz="1800" noProof="0" dirty="0" smtClean="0"/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9" hasCustomPrompt="1"/>
          </p:nvPr>
        </p:nvSpPr>
        <p:spPr>
          <a:xfrm>
            <a:off x="323849" y="4551363"/>
            <a:ext cx="8496302" cy="144463"/>
          </a:xfrm>
        </p:spPr>
        <p:txBody>
          <a:bodyPr>
            <a:spAutoFit/>
          </a:bodyPr>
          <a:lstStyle>
            <a:lvl1pPr algn="r">
              <a:defRPr sz="900" i="1"/>
            </a:lvl1pPr>
          </a:lstStyle>
          <a:p>
            <a:pPr lvl="0"/>
            <a:r>
              <a:rPr lang="en-US" dirty="0"/>
              <a:t>[</a:t>
            </a:r>
            <a:r>
              <a:rPr lang="en-US" dirty="0" err="1"/>
              <a:t>Quelle</a:t>
            </a:r>
            <a:r>
              <a:rPr lang="en-US" dirty="0"/>
              <a:t>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7007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itel + 1 Inhalt + Bild (Hintergrund)" preserve="1" userDrawn="1">
  <p:cSld name="Zwei Inhalte + Text_Bild (Hintergrund) +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032003"/>
            <a:ext cx="9144000" cy="309682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950913"/>
            <a:ext cx="8499335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</a:t>
            </a:r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>
          <a:noFill/>
        </p:spPr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23850" y="2032003"/>
            <a:ext cx="4180910" cy="2519360"/>
          </a:xfrm>
          <a:prstGeom prst="rect">
            <a:avLst/>
          </a:prstGeom>
          <a:noFill/>
        </p:spPr>
        <p:txBody>
          <a:bodyPr lIns="0" rIns="0">
            <a:noAutofit/>
          </a:bodyPr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774935" y="4854985"/>
            <a:ext cx="2052074" cy="273844"/>
          </a:xfrm>
          <a:prstGeom prst="rect">
            <a:avLst/>
          </a:prstGeom>
          <a:noFill/>
        </p:spPr>
        <p:txBody>
          <a:bodyPr vert="horz" wrap="square" lIns="0" tIns="45720" rIns="0" bIns="45720" rtlCol="0" anchor="ctr" anchorCtr="0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EF888574-F70E-4169-AA28-5EB64BD888DE}" type="slidenum">
              <a:rPr lang="de-DE" sz="1100" b="0" i="0" u="none" smtClean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rPr>
              <a:pPr marL="0" lvl="0" indent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‹Nr.›</a:t>
            </a:fld>
            <a:endParaRPr lang="de-DE" sz="1100" b="0" i="0" u="none" dirty="0" err="1">
              <a:solidFill>
                <a:schemeClr val="tx1">
                  <a:lumMod val="10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38032" y="2032003"/>
            <a:ext cx="4180392" cy="251936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23850" y="1457234"/>
            <a:ext cx="8499335" cy="315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800" b="0" i="0" u="none" noProof="0" dirty="0" smtClean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0" hasCustomPrompt="1"/>
          </p:nvPr>
        </p:nvSpPr>
        <p:spPr>
          <a:xfrm>
            <a:off x="323849" y="4551363"/>
            <a:ext cx="8496302" cy="144463"/>
          </a:xfrm>
          <a:noFill/>
        </p:spPr>
        <p:txBody>
          <a:bodyPr>
            <a:spAutoFit/>
          </a:bodyPr>
          <a:lstStyle>
            <a:lvl1pPr algn="r">
              <a:defRPr sz="900" i="1"/>
            </a:lvl1pPr>
          </a:lstStyle>
          <a:p>
            <a:pPr lvl="0"/>
            <a:r>
              <a:rPr lang="en-US" dirty="0"/>
              <a:t>[</a:t>
            </a:r>
            <a:r>
              <a:rPr lang="en-US" dirty="0" err="1"/>
              <a:t>Quelle</a:t>
            </a:r>
            <a:r>
              <a:rPr lang="en-US" dirty="0"/>
              <a:t>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5303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itel + großes Bild" preserve="1" userDrawn="1">
  <p:cSld name="große Bilder +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950913"/>
            <a:ext cx="8499335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</a:t>
            </a:r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>
          <a:noFill/>
        </p:spPr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037655"/>
            <a:ext cx="9144000" cy="3091174"/>
          </a:xfrm>
          <a:prstGeom prst="rect">
            <a:avLst/>
          </a:prstGeom>
          <a:noFill/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23850" y="1457234"/>
            <a:ext cx="8499335" cy="315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800" b="0" i="0" u="none" noProof="0" dirty="0" smtClean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20" hasCustomPrompt="1"/>
          </p:nvPr>
        </p:nvSpPr>
        <p:spPr>
          <a:xfrm>
            <a:off x="323849" y="4551363"/>
            <a:ext cx="8496302" cy="144463"/>
          </a:xfrm>
          <a:noFill/>
        </p:spPr>
        <p:txBody>
          <a:bodyPr>
            <a:spAutoFit/>
          </a:bodyPr>
          <a:lstStyle>
            <a:lvl1pPr algn="r">
              <a:defRPr sz="900" i="1"/>
            </a:lvl1pPr>
          </a:lstStyle>
          <a:p>
            <a:pPr lvl="0"/>
            <a:r>
              <a:rPr lang="en-US" dirty="0"/>
              <a:t>[</a:t>
            </a:r>
            <a:r>
              <a:rPr lang="en-US" dirty="0" err="1"/>
              <a:t>Quelle</a:t>
            </a:r>
            <a:r>
              <a:rPr lang="en-US" dirty="0"/>
              <a:t>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90635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ntakt" preserve="1" userDrawn="1">
  <p:cSld name="Kontakt t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950913"/>
            <a:ext cx="8499335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Kontakt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23850" y="1600200"/>
            <a:ext cx="8496300" cy="3095625"/>
          </a:xfrm>
        </p:spPr>
        <p:txBody>
          <a:bodyPr anchor="b">
            <a:normAutofit/>
          </a:bodyPr>
          <a:lstStyle>
            <a:lvl1pPr>
              <a:defRPr sz="1100"/>
            </a:lvl1pPr>
          </a:lstStyle>
          <a:p>
            <a:pPr lvl="0"/>
            <a:r>
              <a:rPr lang="en-US" dirty="0" err="1"/>
              <a:t>Kontaktdaten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4784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itel + großes Bild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025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folie 2" preserve="1" userDrawn="1">
  <p:cSld name="Start_Lehrstuhl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950913"/>
            <a:ext cx="8499335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</a:t>
            </a:r>
          </a:p>
        </p:txBody>
      </p:sp>
      <p:sp>
        <p:nvSpPr>
          <p:cNvPr id="4" name="Textfeld 10"/>
          <p:cNvSpPr txBox="1"/>
          <p:nvPr userDrawn="1"/>
        </p:nvSpPr>
        <p:spPr>
          <a:xfrm>
            <a:off x="323850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de-DE" sz="800" dirty="0">
                <a:solidFill>
                  <a:srgbClr val="0065BD"/>
                </a:solidFill>
                <a:latin typeface="+mn-lt"/>
              </a:rPr>
              <a:t>Lehrstuhl für Mustertechnik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rgbClr val="0065BD"/>
                </a:solidFill>
                <a:latin typeface="+mn-lt"/>
              </a:rPr>
              <a:t>Fakultät für Musterverfahren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rgbClr val="0065BD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rgbClr val="0065BD"/>
                </a:solidFill>
                <a:latin typeface="+mn-lt"/>
              </a:rPr>
              <a:t> München</a:t>
            </a:r>
            <a:endParaRPr lang="de-DE" sz="800" dirty="0">
              <a:solidFill>
                <a:srgbClr val="0065BD"/>
              </a:solidFill>
              <a:latin typeface="+mn-lt"/>
            </a:endParaRPr>
          </a:p>
        </p:txBody>
      </p:sp>
      <p:pic>
        <p:nvPicPr>
          <p:cNvPr id="5" name="Bild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23850" y="1600200"/>
            <a:ext cx="849933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</p:spTree>
    <p:extLst>
      <p:ext uri="{BB962C8B-B14F-4D97-AF65-F5344CB8AC3E}">
        <p14:creationId xmlns:p14="http://schemas.microsoft.com/office/powerpoint/2010/main" val="1410973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folie 3" preserve="1" userDrawn="1">
  <p:cSld name="Start_Skiz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666" y="1476375"/>
            <a:ext cx="3820917" cy="3333750"/>
          </a:xfrm>
          <a:prstGeom prst="rect">
            <a:avLst/>
          </a:prstGeom>
        </p:spPr>
      </p:pic>
      <p:pic>
        <p:nvPicPr>
          <p:cNvPr id="4" name="Bild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950913"/>
            <a:ext cx="8499335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0" hasCustomPrompt="1"/>
          </p:nvPr>
        </p:nvSpPr>
        <p:spPr>
          <a:xfrm>
            <a:off x="323850" y="1600200"/>
            <a:ext cx="849933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6" name="Textfeld 10"/>
          <p:cNvSpPr txBox="1"/>
          <p:nvPr userDrawn="1"/>
        </p:nvSpPr>
        <p:spPr>
          <a:xfrm>
            <a:off x="323850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de-DE" sz="800" dirty="0">
                <a:solidFill>
                  <a:srgbClr val="0065BD"/>
                </a:solidFill>
                <a:latin typeface="+mn-lt"/>
              </a:rPr>
              <a:t>Lehrstuhl für Mustertechnik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rgbClr val="0065BD"/>
                </a:solidFill>
                <a:latin typeface="+mn-lt"/>
              </a:rPr>
              <a:t>Fakultät für Musterverfahren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rgbClr val="0065BD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rgbClr val="0065BD"/>
                </a:solidFill>
                <a:latin typeface="+mn-lt"/>
              </a:rPr>
              <a:t> München</a:t>
            </a:r>
            <a:endParaRPr lang="de-DE" sz="800" dirty="0">
              <a:solidFill>
                <a:srgbClr val="0065BD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106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Kapiteltrenner blau" preserve="1" userDrawn="1">
  <p:cSld name="Kapiteltrenner_bla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7" name="Bild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950913"/>
            <a:ext cx="8494463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2601873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Kapiteltrenner schwarz" preserve="1" userDrawn="1">
  <p:cSld name="Kapiteltrenner_schwarz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6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7" name="Bild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950913"/>
            <a:ext cx="8494462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3672040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Titel_leer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950913"/>
            <a:ext cx="8499335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>
          <a:xfrm>
            <a:off x="323850" y="4854985"/>
            <a:ext cx="8499335" cy="273844"/>
          </a:xfrm>
          <a:prstGeom prst="rect">
            <a:avLst/>
          </a:prstGeom>
        </p:spPr>
        <p:txBody>
          <a:bodyPr vert="horz" wrap="square" lIns="0" tIns="45720" rIns="0" bIns="4572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100" b="0" i="0" u="non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de-DE" dirty="0"/>
              <a:t>Group 6-6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23849" y="4551363"/>
            <a:ext cx="8496302" cy="144463"/>
          </a:xfrm>
        </p:spPr>
        <p:txBody>
          <a:bodyPr>
            <a:spAutoFit/>
          </a:bodyPr>
          <a:lstStyle>
            <a:lvl1pPr algn="r">
              <a:defRPr sz="900" i="1"/>
            </a:lvl1pPr>
          </a:lstStyle>
          <a:p>
            <a:pPr lvl="0"/>
            <a:r>
              <a:rPr lang="en-US" dirty="0"/>
              <a:t>[</a:t>
            </a:r>
            <a:r>
              <a:rPr lang="en-US" dirty="0" err="1"/>
              <a:t>Quelle</a:t>
            </a:r>
            <a:r>
              <a:rPr lang="en-US" dirty="0"/>
              <a:t>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Titel + 1 Inhalt" preserve="1" userDrawn="1">
  <p:cSld name="1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1600200"/>
            <a:ext cx="8499335" cy="295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950913"/>
            <a:ext cx="8499335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>
          <a:xfrm>
            <a:off x="323850" y="4854985"/>
            <a:ext cx="8499335" cy="273844"/>
          </a:xfrm>
          <a:prstGeom prst="rect">
            <a:avLst/>
          </a:prstGeom>
        </p:spPr>
        <p:txBody>
          <a:bodyPr vert="horz" wrap="square" lIns="0" tIns="45720" rIns="0" bIns="4572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100" b="0" i="0" u="non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23849" y="4551363"/>
            <a:ext cx="8496302" cy="144463"/>
          </a:xfrm>
        </p:spPr>
        <p:txBody>
          <a:bodyPr>
            <a:spAutoFit/>
          </a:bodyPr>
          <a:lstStyle>
            <a:lvl1pPr algn="r">
              <a:defRPr sz="900" i="1"/>
            </a:lvl1pPr>
          </a:lstStyle>
          <a:p>
            <a:pPr lvl="0"/>
            <a:r>
              <a:rPr lang="en-US" dirty="0"/>
              <a:t>[</a:t>
            </a:r>
            <a:r>
              <a:rPr lang="en-US" dirty="0" err="1"/>
              <a:t>Quelle</a:t>
            </a:r>
            <a:r>
              <a:rPr lang="en-US" dirty="0"/>
              <a:t>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1587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Titel + 2 Inhalte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23850" y="1600201"/>
            <a:ext cx="4180910" cy="295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2275" y="1600201"/>
            <a:ext cx="4180910" cy="295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950913"/>
            <a:ext cx="8499335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 dirty="0"/>
              <a:t>Titel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8" hasCustomPrompt="1"/>
          </p:nvPr>
        </p:nvSpPr>
        <p:spPr>
          <a:xfrm>
            <a:off x="323849" y="4551363"/>
            <a:ext cx="8496302" cy="144463"/>
          </a:xfrm>
        </p:spPr>
        <p:txBody>
          <a:bodyPr>
            <a:spAutoFit/>
          </a:bodyPr>
          <a:lstStyle>
            <a:lvl1pPr algn="r">
              <a:defRPr sz="900" i="1"/>
            </a:lvl1pPr>
          </a:lstStyle>
          <a:p>
            <a:pPr lvl="0"/>
            <a:r>
              <a:rPr lang="en-US" dirty="0"/>
              <a:t>[</a:t>
            </a:r>
            <a:r>
              <a:rPr lang="en-US" dirty="0" err="1"/>
              <a:t>Quelle</a:t>
            </a:r>
            <a:r>
              <a:rPr lang="en-US" dirty="0"/>
              <a:t>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Titel + 1 Inhalt + Bild" preserve="1" userDrawn="1">
  <p:cSld name="Zwei Inhalte + Text_Bild +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950913"/>
            <a:ext cx="8499335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</a:t>
            </a:r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 dirty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23850" y="1600200"/>
            <a:ext cx="4180910" cy="2951163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2793" y="1600200"/>
            <a:ext cx="4180392" cy="295116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9" hasCustomPrompt="1"/>
          </p:nvPr>
        </p:nvSpPr>
        <p:spPr>
          <a:xfrm>
            <a:off x="323849" y="4551363"/>
            <a:ext cx="8496302" cy="144463"/>
          </a:xfrm>
        </p:spPr>
        <p:txBody>
          <a:bodyPr>
            <a:spAutoFit/>
          </a:bodyPr>
          <a:lstStyle>
            <a:lvl1pPr algn="r">
              <a:defRPr sz="900" i="1"/>
            </a:lvl1pPr>
          </a:lstStyle>
          <a:p>
            <a:pPr lvl="0"/>
            <a:r>
              <a:rPr lang="en-US" dirty="0"/>
              <a:t>[</a:t>
            </a:r>
            <a:r>
              <a:rPr lang="en-US" dirty="0" err="1"/>
              <a:t>Quelle</a:t>
            </a:r>
            <a:r>
              <a:rPr lang="en-US" dirty="0"/>
              <a:t>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3466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23850" y="4854985"/>
            <a:ext cx="8499335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Group 6-6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6774935" y="4854985"/>
            <a:ext cx="2052074" cy="273844"/>
          </a:xfrm>
          <a:prstGeom prst="rect">
            <a:avLst/>
          </a:prstGeom>
          <a:noFill/>
        </p:spPr>
        <p:txBody>
          <a:bodyPr vert="horz" wrap="square" lIns="0" tIns="45720" rIns="0" bIns="45720" rtlCol="0" anchor="ctr" anchorCtr="0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EF888574-F70E-4169-AA28-5EB64BD888DE}" type="slidenum">
              <a:rPr lang="de-DE" sz="1100" b="0" i="0" u="none" smtClean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rPr>
              <a:pPr marL="0" lvl="0" indent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‹Nr.›</a:t>
            </a:fld>
            <a:endParaRPr lang="de-DE" sz="1100" b="0" i="0" u="none" dirty="0" err="1">
              <a:solidFill>
                <a:schemeClr val="tx1">
                  <a:lumMod val="10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23851" y="950913"/>
            <a:ext cx="8496300" cy="41036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lvl="0"/>
            <a:r>
              <a:rPr lang="en-US" dirty="0" err="1"/>
              <a:t>Titel</a:t>
            </a:r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23851" y="1600201"/>
            <a:ext cx="8503158" cy="309562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7" name="Textfeld 10"/>
          <p:cNvSpPr txBox="1"/>
          <p:nvPr userDrawn="1"/>
        </p:nvSpPr>
        <p:spPr>
          <a:xfrm>
            <a:off x="323850" y="321468"/>
            <a:ext cx="7160425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de-DE" sz="800" dirty="0" err="1">
                <a:solidFill>
                  <a:srgbClr val="0065BD"/>
                </a:solidFill>
                <a:latin typeface="+mn-lt"/>
              </a:rPr>
              <a:t>Advanced</a:t>
            </a:r>
            <a:r>
              <a:rPr lang="de-DE" sz="800" dirty="0">
                <a:solidFill>
                  <a:srgbClr val="0065BD"/>
                </a:solidFill>
                <a:latin typeface="+mn-lt"/>
              </a:rPr>
              <a:t> Topics in Software Engineering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rgbClr val="0065BD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rgbClr val="0065BD"/>
                </a:solidFill>
                <a:latin typeface="+mn-lt"/>
              </a:rPr>
              <a:t> München</a:t>
            </a:r>
            <a:endParaRPr lang="de-DE" sz="800" dirty="0">
              <a:solidFill>
                <a:srgbClr val="0065BD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12" r:id="rId2"/>
    <p:sldLayoutId id="2147483713" r:id="rId3"/>
    <p:sldLayoutId id="2147483714" r:id="rId4"/>
    <p:sldLayoutId id="2147483715" r:id="rId5"/>
    <p:sldLayoutId id="2147483654" r:id="rId6"/>
    <p:sldLayoutId id="2147483726" r:id="rId7"/>
    <p:sldLayoutId id="2147483657" r:id="rId8"/>
    <p:sldLayoutId id="2147483718" r:id="rId9"/>
    <p:sldLayoutId id="2147483656" r:id="rId10"/>
    <p:sldLayoutId id="2147483704" r:id="rId11"/>
    <p:sldLayoutId id="2147483727" r:id="rId12"/>
    <p:sldLayoutId id="2147483717" r:id="rId13"/>
    <p:sldLayoutId id="2147483728" r:id="rId14"/>
    <p:sldLayoutId id="2147483720" r:id="rId15"/>
    <p:sldLayoutId id="2147483721" r:id="rId16"/>
    <p:sldLayoutId id="2147483725" r:id="rId17"/>
    <p:sldLayoutId id="2147483729" r:id="rId18"/>
  </p:sldLayoutIdLst>
  <p:hf hdr="0" dt="0"/>
  <p:txStyles>
    <p:titleStyle>
      <a:lvl1pPr marL="0" indent="0" algn="l" rtl="0" eaLnBrk="1" fontAlgn="base" hangingPunct="1">
        <a:lnSpc>
          <a:spcPts val="3200"/>
        </a:lnSpc>
        <a:spcBef>
          <a:spcPct val="0"/>
        </a:spcBef>
        <a:spcAft>
          <a:spcPct val="0"/>
        </a:spcAft>
        <a:defRPr sz="2500" b="0" i="0" u="none" kern="1200">
          <a:solidFill>
            <a:schemeClr val="tx1">
              <a:lumMod val="100000"/>
            </a:schemeClr>
          </a:solidFill>
          <a:latin typeface="Arial" panose="020B060402020202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 userDrawn="1">
          <p15:clr>
            <a:srgbClr val="F26B43"/>
          </p15:clr>
        </p15:guide>
        <p15:guide id="2" orient="horz" pos="1008" userDrawn="1">
          <p15:clr>
            <a:srgbClr val="F26B43"/>
          </p15:clr>
        </p15:guide>
        <p15:guide id="3" pos="5556" userDrawn="1">
          <p15:clr>
            <a:srgbClr val="F26B43"/>
          </p15:clr>
        </p15:guide>
        <p15:guide id="4" orient="horz" pos="2958" userDrawn="1">
          <p15:clr>
            <a:srgbClr val="F26B43"/>
          </p15:clr>
        </p15:guide>
        <p15:guide id="5" orient="horz" pos="599" userDrawn="1">
          <p15:clr>
            <a:srgbClr val="F26B43"/>
          </p15:clr>
        </p15:guide>
        <p15:guide id="6" orient="horz" pos="1280" userDrawn="1">
          <p15:clr>
            <a:srgbClr val="F26B43"/>
          </p15:clr>
        </p15:guide>
        <p15:guide id="7" orient="horz" pos="2867" userDrawn="1">
          <p15:clr>
            <a:srgbClr val="F26B43"/>
          </p15:clr>
        </p15:guide>
        <p15:guide id="8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10" Type="http://schemas.openxmlformats.org/officeDocument/2006/relationships/slideLayout" Target="../slideLayouts/slideLayout6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opbox.com/s/yvz4hxicxolh8hz/android_demo.mp4?dl=0" TargetMode="External"/><Relationship Id="rId2" Type="http://schemas.openxmlformats.org/officeDocument/2006/relationships/hyperlink" Target="https://www.dropbox.com/s/jl2ouxzb63lhjzm/proj_demo.mp4?dl=0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dropbox.com/s/no3nzhvpsuml91b/web_demo.avi?dl=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6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17.xml"/><Relationship Id="rId7" Type="http://schemas.openxmlformats.org/officeDocument/2006/relationships/image" Target="../media/image8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7.png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18.xml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tags" Target="../tags/tag21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10" Type="http://schemas.openxmlformats.org/officeDocument/2006/relationships/image" Target="../media/image13.png"/><Relationship Id="rId4" Type="http://schemas.openxmlformats.org/officeDocument/2006/relationships/tags" Target="../tags/tag22.xml"/><Relationship Id="rId9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DF1736-59E1-44DC-B9B4-6FA8B6B5D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950913"/>
            <a:ext cx="8496299" cy="380810"/>
          </a:xfrm>
        </p:spPr>
        <p:txBody>
          <a:bodyPr/>
          <a:lstStyle/>
          <a:p>
            <a:r>
              <a:rPr lang="en-US" dirty="0"/>
              <a:t>Final presentation of project work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D9AFBC-8066-4677-BC61-B93E267B63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23850" y="1600200"/>
            <a:ext cx="8496299" cy="323165"/>
          </a:xfrm>
        </p:spPr>
        <p:txBody>
          <a:bodyPr/>
          <a:lstStyle/>
          <a:p>
            <a:r>
              <a:rPr lang="en-US" dirty="0"/>
              <a:t>24</a:t>
            </a:r>
            <a:r>
              <a:rPr lang="en-US" baseline="30000" dirty="0"/>
              <a:t>th</a:t>
            </a:r>
            <a:r>
              <a:rPr lang="en-US" dirty="0"/>
              <a:t> of January 2018</a:t>
            </a:r>
          </a:p>
        </p:txBody>
      </p:sp>
    </p:spTree>
    <p:extLst>
      <p:ext uri="{BB962C8B-B14F-4D97-AF65-F5344CB8AC3E}">
        <p14:creationId xmlns:p14="http://schemas.microsoft.com/office/powerpoint/2010/main" val="2957819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A7DDDF-2023-4C5F-A256-C41A5D32D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Architecture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6E51C1D-69D0-4000-93E0-12A7791975D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Group 6-6</a:t>
            </a:r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8151DA2-84C4-4202-BEC8-D6DDC4B48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829" y="1767100"/>
            <a:ext cx="338137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65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A5B69E-0844-463F-B199-8DA02B83A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Diagram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F4ED48E-41B6-449D-A90C-0BF8DA70C7A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Group 6-6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225C218-E590-4328-B77C-B6F654B2C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899" y="1383203"/>
            <a:ext cx="5893666" cy="348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463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D97602-A0A2-4BE6-BC9A-B1D906A88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950913"/>
            <a:ext cx="8499335" cy="380810"/>
          </a:xfrm>
        </p:spPr>
        <p:txBody>
          <a:bodyPr/>
          <a:lstStyle/>
          <a:p>
            <a:r>
              <a:rPr lang="en-US" dirty="0"/>
              <a:t>Use Case Diagram 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23ACE49-E4A0-4A13-8E40-ECB2902A9E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Group 6-6</a:t>
            </a:r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C5AD3F4-5C23-4A39-9F69-77342C1BB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640" y="1493979"/>
            <a:ext cx="5633753" cy="319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397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821720-C3D9-4512-99D5-0ED4CA181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950913"/>
            <a:ext cx="8499335" cy="410369"/>
          </a:xfrm>
        </p:spPr>
        <p:txBody>
          <a:bodyPr/>
          <a:lstStyle/>
          <a:p>
            <a:r>
              <a:rPr lang="en-US" dirty="0"/>
              <a:t>Lessons Learned &amp; Tradeoff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8A63350-B053-420A-B5D1-DE280E2C852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Group 6-6</a:t>
            </a:r>
            <a:endParaRPr lang="en-US" dirty="0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1874C273-0E35-4989-B399-8B872D0416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260013"/>
              </p:ext>
            </p:extLst>
          </p:nvPr>
        </p:nvGraphicFramePr>
        <p:xfrm>
          <a:off x="323847" y="1600200"/>
          <a:ext cx="8396959" cy="785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6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17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1" dirty="0" err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Lesson</a:t>
                      </a:r>
                      <a:r>
                        <a:rPr lang="de-DE" sz="11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100" b="1" dirty="0" err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Learned</a:t>
                      </a:r>
                      <a:endParaRPr lang="de-DE" sz="1100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283" marR="74283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5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755">
                <a:tc>
                  <a:txBody>
                    <a:bodyPr/>
                    <a:lstStyle/>
                    <a:p>
                      <a:pPr algn="l"/>
                      <a:r>
                        <a:rPr lang="de-DE" sz="1100" b="0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Better</a:t>
                      </a:r>
                      <a:r>
                        <a:rPr lang="de-DE" sz="11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100" b="0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distribution</a:t>
                      </a:r>
                      <a:r>
                        <a:rPr lang="de-DE" sz="11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100" b="0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</a:t>
                      </a:r>
                      <a:r>
                        <a:rPr lang="de-DE" sz="11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100" b="0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tasks</a:t>
                      </a:r>
                      <a:r>
                        <a:rPr lang="de-DE" sz="11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74283" marR="74283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6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7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 </a:t>
                      </a:r>
                      <a:r>
                        <a:rPr lang="de-DE" sz="1100" b="0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</a:t>
                      </a:r>
                      <a:r>
                        <a:rPr lang="de-DE" sz="11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100" b="0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github</a:t>
                      </a:r>
                      <a:r>
                        <a:rPr lang="de-DE" sz="11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100" b="0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features</a:t>
                      </a:r>
                      <a:r>
                        <a:rPr lang="de-DE" sz="11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100" b="0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</a:t>
                      </a:r>
                      <a:r>
                        <a:rPr lang="de-DE" sz="11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100" b="0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shared</a:t>
                      </a:r>
                      <a:r>
                        <a:rPr lang="de-DE" sz="11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100" b="0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collaboration</a:t>
                      </a:r>
                      <a:endParaRPr lang="de-DE" sz="1100" b="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283" marR="74283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9525" cap="flat" cmpd="sng" algn="ctr">
                      <a:solidFill>
                        <a:srgbClr val="006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6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6436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C45FA2-1C4E-4B77-BCF5-7440F42C7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52C88E9-63F8-44A9-8840-7A265766F6D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Group 6-6</a:t>
            </a:r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64BE05D-C449-49EA-9E35-C39B970F92F5}"/>
              </a:ext>
            </a:extLst>
          </p:cNvPr>
          <p:cNvSpPr txBox="1"/>
          <p:nvPr/>
        </p:nvSpPr>
        <p:spPr>
          <a:xfrm>
            <a:off x="323849" y="1677660"/>
            <a:ext cx="8343901" cy="8421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We completed all basic features and some optimization on the code was conducted. </a:t>
            </a:r>
          </a:p>
          <a:p>
            <a:pPr>
              <a:lnSpc>
                <a:spcPct val="114000"/>
              </a:lnSpc>
            </a:pPr>
            <a:endParaRPr lang="en-US" sz="1600" dirty="0">
              <a:latin typeface="+mn-lt"/>
            </a:endParaRPr>
          </a:p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The attendance system is ready to use for next years classes…</a:t>
            </a:r>
          </a:p>
        </p:txBody>
      </p:sp>
    </p:spTree>
    <p:extLst>
      <p:ext uri="{BB962C8B-B14F-4D97-AF65-F5344CB8AC3E}">
        <p14:creationId xmlns:p14="http://schemas.microsoft.com/office/powerpoint/2010/main" val="4142479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87A6FF-F2BF-47A3-93AE-6328FD2AE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Team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9826E9A-515A-4913-B261-8284E8B30FB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Group 6-6</a:t>
            </a:r>
            <a:endParaRPr lang="en-US" dirty="0"/>
          </a:p>
        </p:txBody>
      </p:sp>
      <p:cxnSp>
        <p:nvCxnSpPr>
          <p:cNvPr id="7" name="AutoShape 3">
            <a:extLst>
              <a:ext uri="{FF2B5EF4-FFF2-40B4-BE49-F238E27FC236}">
                <a16:creationId xmlns:a16="http://schemas.microsoft.com/office/drawing/2014/main" id="{88C2B968-8E7E-4FD1-9A29-3348B5978078}"/>
              </a:ext>
            </a:extLst>
          </p:cNvPr>
          <p:cNvCxnSpPr>
            <a:cxnSpLocks noChangeShapeType="1"/>
            <a:stCxn id="10" idx="2"/>
            <a:endCxn id="11" idx="0"/>
          </p:cNvCxnSpPr>
          <p:nvPr>
            <p:custDataLst>
              <p:tags r:id="rId1"/>
            </p:custDataLst>
          </p:nvPr>
        </p:nvCxnSpPr>
        <p:spPr bwMode="auto">
          <a:xfrm rot="5400000">
            <a:off x="2692514" y="596817"/>
            <a:ext cx="338864" cy="339265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65B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AutoShape 4">
            <a:extLst>
              <a:ext uri="{FF2B5EF4-FFF2-40B4-BE49-F238E27FC236}">
                <a16:creationId xmlns:a16="http://schemas.microsoft.com/office/drawing/2014/main" id="{9300C394-5246-40B4-8B04-867E6DE90A56}"/>
              </a:ext>
            </a:extLst>
          </p:cNvPr>
          <p:cNvCxnSpPr>
            <a:cxnSpLocks noChangeShapeType="1"/>
            <a:stCxn id="10" idx="2"/>
          </p:cNvCxnSpPr>
          <p:nvPr>
            <p:custDataLst>
              <p:tags r:id="rId2"/>
            </p:custDataLst>
          </p:nvPr>
        </p:nvCxnSpPr>
        <p:spPr bwMode="auto">
          <a:xfrm>
            <a:off x="4558273" y="2123711"/>
            <a:ext cx="808" cy="339914"/>
          </a:xfrm>
          <a:prstGeom prst="straightConnector1">
            <a:avLst/>
          </a:prstGeom>
          <a:noFill/>
          <a:ln w="9525">
            <a:solidFill>
              <a:srgbClr val="0065B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AutoShape 5">
            <a:extLst>
              <a:ext uri="{FF2B5EF4-FFF2-40B4-BE49-F238E27FC236}">
                <a16:creationId xmlns:a16="http://schemas.microsoft.com/office/drawing/2014/main" id="{515CBCFD-050E-476A-8177-E04BB8AAC4AB}"/>
              </a:ext>
            </a:extLst>
          </p:cNvPr>
          <p:cNvCxnSpPr>
            <a:cxnSpLocks noChangeShapeType="1"/>
            <a:stCxn id="10" idx="2"/>
          </p:cNvCxnSpPr>
          <p:nvPr>
            <p:custDataLst>
              <p:tags r:id="rId3"/>
            </p:custDataLst>
          </p:nvPr>
        </p:nvCxnSpPr>
        <p:spPr bwMode="auto">
          <a:xfrm rot="16200000" flipH="1">
            <a:off x="5984805" y="697179"/>
            <a:ext cx="339914" cy="31929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65B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996231F6-60A1-47A9-A088-7EC1A0A7A358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3485336" y="1600202"/>
            <a:ext cx="2145872" cy="523509"/>
          </a:xfrm>
          <a:prstGeom prst="rect">
            <a:avLst/>
          </a:prstGeom>
          <a:solidFill>
            <a:srgbClr val="0065BD"/>
          </a:solidFill>
          <a:ln w="9525">
            <a:solidFill>
              <a:srgbClr val="0065BD"/>
            </a:solidFill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/>
            <a:r>
              <a:rPr lang="de-DE" sz="1400" dirty="0">
                <a:solidFill>
                  <a:srgbClr val="FFFFFF"/>
                </a:solidFill>
                <a:latin typeface="Arial" panose="020B0604020202020204" pitchFamily="34" charset="0"/>
              </a:rPr>
              <a:t>Team </a:t>
            </a:r>
            <a:r>
              <a:rPr lang="de-DE" sz="1400" dirty="0" err="1">
                <a:solidFill>
                  <a:srgbClr val="FFFFFF"/>
                </a:solidFill>
                <a:latin typeface="Arial" panose="020B0604020202020204" pitchFamily="34" charset="0"/>
              </a:rPr>
              <a:t>number</a:t>
            </a:r>
            <a:r>
              <a:rPr lang="de-DE" sz="1400" dirty="0">
                <a:solidFill>
                  <a:srgbClr val="FFFFFF"/>
                </a:solidFill>
                <a:latin typeface="Arial" panose="020B0604020202020204" pitchFamily="34" charset="0"/>
              </a:rPr>
              <a:t>: 6-6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4166B2C-5889-4BB7-8D9E-9E4A79AA7B53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323848" y="2462575"/>
            <a:ext cx="1683543" cy="50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65BD"/>
            </a:solidFill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/>
            <a:r>
              <a:rPr lang="en-US" sz="1200" dirty="0"/>
              <a:t>Kadir </a:t>
            </a:r>
            <a:r>
              <a:rPr lang="en-US" sz="1200" dirty="0" err="1"/>
              <a:t>Tandogan</a:t>
            </a:r>
            <a:r>
              <a:rPr lang="en-US" sz="1200" dirty="0"/>
              <a:t> </a:t>
            </a:r>
            <a:r>
              <a:rPr lang="en-US" sz="1200" dirty="0" err="1"/>
              <a:t>Tilki</a:t>
            </a:r>
            <a:endParaRPr lang="de-DE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58879CA-21AC-44FC-8AB8-4D1094BE26D7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2082049" y="2462575"/>
            <a:ext cx="1584000" cy="50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65BD"/>
            </a:solidFill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/>
            <a:r>
              <a:rPr lang="en-US" sz="1200" dirty="0"/>
              <a:t>Thomas </a:t>
            </a:r>
            <a:r>
              <a:rPr lang="en-US" sz="1200" dirty="0" err="1"/>
              <a:t>Bachmaier</a:t>
            </a:r>
            <a:endParaRPr lang="de-DE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560CE92-E186-44DB-87A5-2405E2FD546A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3740707" y="2462575"/>
            <a:ext cx="1584000" cy="50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65BD"/>
            </a:solidFill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/>
            <a:r>
              <a:rPr lang="en-US" sz="1200" dirty="0"/>
              <a:t>Fabian </a:t>
            </a:r>
            <a:r>
              <a:rPr lang="en-US" sz="1200" dirty="0" err="1"/>
              <a:t>Helfert</a:t>
            </a:r>
            <a:endParaRPr lang="de-DE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EF2D94A-34ED-448B-A1EC-73ED46370D8C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5399365" y="2462575"/>
            <a:ext cx="1584000" cy="50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65BD"/>
            </a:solidFill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/>
            <a:r>
              <a:rPr lang="en-US" sz="1200" dirty="0"/>
              <a:t>Daniela </a:t>
            </a:r>
            <a:r>
              <a:rPr lang="en-US" sz="1200" dirty="0" err="1"/>
              <a:t>Rinscheid</a:t>
            </a:r>
            <a:endParaRPr lang="de-DE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1E22CA6-F7E9-41D1-BA15-AF46D5335333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7058024" y="2462575"/>
            <a:ext cx="1584000" cy="50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65BD"/>
            </a:solidFill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/>
            <a:r>
              <a:rPr lang="en-US" sz="1200" dirty="0"/>
              <a:t>Johannes Thanner</a:t>
            </a:r>
            <a:endParaRPr lang="de-DE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729F0908-A018-4510-B795-98ABEDB802E0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rot="5400000">
            <a:off x="3546729" y="1451032"/>
            <a:ext cx="338864" cy="168422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F98D0062-C24C-4A22-AA7D-04B92A1518AE}"/>
              </a:ext>
            </a:extLst>
          </p:cNvPr>
          <p:cNvCxnSpPr>
            <a:cxnSpLocks/>
            <a:stCxn id="10" idx="2"/>
            <a:endCxn id="17" idx="0"/>
          </p:cNvCxnSpPr>
          <p:nvPr/>
        </p:nvCxnSpPr>
        <p:spPr>
          <a:xfrm rot="16200000" flipH="1">
            <a:off x="5205386" y="1476596"/>
            <a:ext cx="338864" cy="163309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685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89BD19-356E-47DB-B158-53F5C5604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950913"/>
            <a:ext cx="8499335" cy="410369"/>
          </a:xfrm>
        </p:spPr>
        <p:txBody>
          <a:bodyPr/>
          <a:lstStyle/>
          <a:p>
            <a:r>
              <a:rPr lang="en-US" dirty="0"/>
              <a:t>Project Demo Videos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DE1FDAF-1EA6-41DE-8F73-20825CA70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Group 6-6</a:t>
            </a:r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1970DA-FA81-41A5-851A-EFB7D162BA37}"/>
              </a:ext>
            </a:extLst>
          </p:cNvPr>
          <p:cNvSpPr txBox="1"/>
          <p:nvPr/>
        </p:nvSpPr>
        <p:spPr>
          <a:xfrm>
            <a:off x="323849" y="1752600"/>
            <a:ext cx="7348037" cy="13000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Whole Project: </a:t>
            </a:r>
            <a:r>
              <a:rPr lang="en-US" sz="1600" dirty="0">
                <a:hlinkClick r:id="rId2"/>
              </a:rPr>
              <a:t>https://www.dropbox.com/s/jl2ouxzb63lhjzm/proj_demo.mp4?dl=0</a:t>
            </a:r>
            <a:endParaRPr lang="en-US" sz="1600" dirty="0"/>
          </a:p>
          <a:p>
            <a:r>
              <a:rPr lang="en-US" sz="1600" dirty="0"/>
              <a:t>Android: </a:t>
            </a:r>
            <a:r>
              <a:rPr lang="en-US" sz="1600" dirty="0">
                <a:hlinkClick r:id="rId3"/>
              </a:rPr>
              <a:t>https://www.dropbox.com/s/yvz4hxicxolh8hz/android_demo.mp4?dl=0</a:t>
            </a:r>
            <a:endParaRPr lang="en-US" sz="1600" dirty="0"/>
          </a:p>
          <a:p>
            <a:r>
              <a:rPr lang="en-US" sz="1600" dirty="0"/>
              <a:t>Web: </a:t>
            </a:r>
            <a:r>
              <a:rPr lang="en-US" sz="1600" dirty="0">
                <a:hlinkClick r:id="rId4"/>
              </a:rPr>
              <a:t>https://www.dropbox.com/s/no3nzhvpsuml91b/web_demo.avi?dl=0</a:t>
            </a:r>
            <a:endParaRPr lang="en-US" sz="1600" dirty="0"/>
          </a:p>
          <a:p>
            <a:pPr>
              <a:lnSpc>
                <a:spcPct val="114000"/>
              </a:lnSpc>
            </a:pPr>
            <a:endParaRPr lang="en-US" sz="1600" dirty="0">
              <a:latin typeface="+mn-lt"/>
            </a:endParaRPr>
          </a:p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Step by step explanation via screenshots on the next slides.</a:t>
            </a:r>
          </a:p>
        </p:txBody>
      </p:sp>
    </p:spTree>
    <p:extLst>
      <p:ext uri="{BB962C8B-B14F-4D97-AF65-F5344CB8AC3E}">
        <p14:creationId xmlns:p14="http://schemas.microsoft.com/office/powerpoint/2010/main" val="3227934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D13C5B-75C4-490E-A430-32ACF2D1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68EDD0C-A2C6-49A1-85C4-3A9471B2A0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Group 6-6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95F61AFF-CB28-4745-A9BC-C310955EA523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4644658" y="1906542"/>
            <a:ext cx="4175491" cy="2644821"/>
          </a:xfrm>
          <a:prstGeom prst="rect">
            <a:avLst/>
          </a:prstGeom>
          <a:solidFill>
            <a:srgbClr val="FFFFFF">
              <a:lumMod val="100000"/>
            </a:srgbClr>
          </a:solidFill>
          <a:ln w="9525" cmpd="sng">
            <a:solidFill>
              <a:srgbClr val="0065BD">
                <a:lumMod val="100000"/>
              </a:srgbClr>
            </a:solidFill>
            <a:prstDash val="solid"/>
          </a:ln>
        </p:spPr>
        <p:txBody>
          <a:bodyPr vert="horz" lIns="67500" tIns="81000" rIns="67500" bIns="27000" rtlCol="0">
            <a:normAutofit/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8C9B0FFD-E745-451F-BE12-E33FE11E2CE1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323848" y="1906542"/>
            <a:ext cx="4175491" cy="2644821"/>
          </a:xfrm>
          <a:prstGeom prst="rect">
            <a:avLst/>
          </a:prstGeom>
          <a:solidFill>
            <a:srgbClr val="FFFFFF">
              <a:lumMod val="100000"/>
            </a:srgbClr>
          </a:solidFill>
          <a:ln w="9525" cmpd="sng">
            <a:solidFill>
              <a:srgbClr val="0065BD">
                <a:lumMod val="100000"/>
              </a:srgbClr>
            </a:solidFill>
            <a:prstDash val="solid"/>
          </a:ln>
        </p:spPr>
        <p:txBody>
          <a:bodyPr vert="horz" lIns="67500" tIns="81000" rIns="67500" bIns="27000" rtlCol="0">
            <a:normAutofit/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Rechteck 6">
            <a:extLst>
              <a:ext uri="{FF2B5EF4-FFF2-40B4-BE49-F238E27FC236}">
                <a16:creationId xmlns:a16="http://schemas.microsoft.com/office/drawing/2014/main" id="{E5816357-04C3-4E48-BFF8-3385AD83543C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4644658" y="1600201"/>
            <a:ext cx="4175491" cy="306342"/>
          </a:xfrm>
          <a:prstGeom prst="rect">
            <a:avLst/>
          </a:prstGeom>
          <a:solidFill>
            <a:srgbClr val="0065BD"/>
          </a:solidFill>
          <a:ln w="9525">
            <a:solidFill>
              <a:srgbClr val="0065BD"/>
            </a:solidFill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/>
            <a:r>
              <a:rPr lang="de-DE" sz="1300" dirty="0">
                <a:solidFill>
                  <a:srgbClr val="FFFFFF"/>
                </a:solidFill>
                <a:latin typeface="Arial" panose="020B0604020202020204" pitchFamily="34" charset="0"/>
              </a:rPr>
              <a:t>Add </a:t>
            </a:r>
            <a:r>
              <a:rPr lang="de-DE" sz="1300" dirty="0" err="1">
                <a:solidFill>
                  <a:srgbClr val="FFFFFF"/>
                </a:solidFill>
                <a:latin typeface="Arial" panose="020B0604020202020204" pitchFamily="34" charset="0"/>
              </a:rPr>
              <a:t>attendance</a:t>
            </a:r>
            <a:r>
              <a:rPr lang="de-DE" sz="1300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de-DE" sz="1300" dirty="0" err="1">
                <a:solidFill>
                  <a:srgbClr val="FFFFFF"/>
                </a:solidFill>
                <a:latin typeface="Arial" panose="020B0604020202020204" pitchFamily="34" charset="0"/>
              </a:rPr>
              <a:t>manually</a:t>
            </a:r>
            <a:r>
              <a:rPr lang="de-DE" sz="1300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de-DE" sz="1300" dirty="0" err="1">
                <a:solidFill>
                  <a:srgbClr val="FFFFFF"/>
                </a:solidFill>
                <a:latin typeface="Arial" panose="020B0604020202020204" pitchFamily="34" charset="0"/>
              </a:rPr>
              <a:t>or</a:t>
            </a:r>
            <a:r>
              <a:rPr lang="de-DE" sz="1300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de-DE" sz="1300" dirty="0" err="1">
                <a:solidFill>
                  <a:srgbClr val="FFFFFF"/>
                </a:solidFill>
                <a:latin typeface="Arial" panose="020B0604020202020204" pitchFamily="34" charset="0"/>
              </a:rPr>
              <a:t>use</a:t>
            </a:r>
            <a:r>
              <a:rPr lang="de-DE" sz="1300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de-DE" sz="1300" dirty="0" err="1">
                <a:solidFill>
                  <a:srgbClr val="FFFFFF"/>
                </a:solidFill>
                <a:latin typeface="Arial" panose="020B0604020202020204" pitchFamily="34" charset="0"/>
              </a:rPr>
              <a:t>the</a:t>
            </a:r>
            <a:r>
              <a:rPr lang="de-DE" sz="1300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de-DE" sz="1300" dirty="0" err="1">
                <a:solidFill>
                  <a:srgbClr val="FFFFFF"/>
                </a:solidFill>
                <a:latin typeface="Arial" panose="020B0604020202020204" pitchFamily="34" charset="0"/>
              </a:rPr>
              <a:t>app</a:t>
            </a:r>
            <a:r>
              <a:rPr lang="de-DE" sz="1300" dirty="0">
                <a:solidFill>
                  <a:srgbClr val="FFFFFF"/>
                </a:solidFill>
                <a:latin typeface="Arial" panose="020B0604020202020204" pitchFamily="34" charset="0"/>
              </a:rPr>
              <a:t> (</a:t>
            </a:r>
            <a:r>
              <a:rPr lang="de-DE" sz="1300" dirty="0" err="1">
                <a:solidFill>
                  <a:srgbClr val="FFFFFF"/>
                </a:solidFill>
                <a:latin typeface="Arial" panose="020B0604020202020204" pitchFamily="34" charset="0"/>
              </a:rPr>
              <a:t>next</a:t>
            </a:r>
            <a:r>
              <a:rPr lang="de-DE" sz="1300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de-DE" sz="1300" dirty="0" err="1">
                <a:solidFill>
                  <a:srgbClr val="FFFFFF"/>
                </a:solidFill>
                <a:latin typeface="Arial" panose="020B0604020202020204" pitchFamily="34" charset="0"/>
              </a:rPr>
              <a:t>slide</a:t>
            </a:r>
            <a:r>
              <a:rPr lang="de-DE" sz="1300" dirty="0">
                <a:solidFill>
                  <a:srgbClr val="FFFFFF"/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15" name="Rechteck 6">
            <a:extLst>
              <a:ext uri="{FF2B5EF4-FFF2-40B4-BE49-F238E27FC236}">
                <a16:creationId xmlns:a16="http://schemas.microsoft.com/office/drawing/2014/main" id="{D20D054C-9CE1-4E45-A3CF-5FC048E2D332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323848" y="1600201"/>
            <a:ext cx="4175491" cy="306342"/>
          </a:xfrm>
          <a:prstGeom prst="rect">
            <a:avLst/>
          </a:prstGeom>
          <a:solidFill>
            <a:srgbClr val="0065BD"/>
          </a:solidFill>
          <a:ln w="9525">
            <a:solidFill>
              <a:srgbClr val="0065BD"/>
            </a:solidFill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de-DE" sz="1300" dirty="0">
                <a:solidFill>
                  <a:srgbClr val="FFFFFF"/>
                </a:solidFill>
                <a:latin typeface="Arial" panose="020B0604020202020204" pitchFamily="34" charset="0"/>
              </a:rPr>
              <a:t>Register </a:t>
            </a:r>
            <a:r>
              <a:rPr lang="de-DE" sz="1300" dirty="0" err="1">
                <a:solidFill>
                  <a:srgbClr val="FFFFFF"/>
                </a:solidFill>
                <a:latin typeface="Arial" panose="020B0604020202020204" pitchFamily="34" charset="0"/>
              </a:rPr>
              <a:t>as</a:t>
            </a:r>
            <a:r>
              <a:rPr lang="de-DE" sz="1300" dirty="0">
                <a:solidFill>
                  <a:srgbClr val="FFFFFF"/>
                </a:solidFill>
                <a:latin typeface="Arial" panose="020B0604020202020204" pitchFamily="34" charset="0"/>
              </a:rPr>
              <a:t> a </a:t>
            </a:r>
            <a:r>
              <a:rPr lang="de-DE" sz="1300" dirty="0" err="1">
                <a:solidFill>
                  <a:srgbClr val="FFFFFF"/>
                </a:solidFill>
                <a:latin typeface="Arial" panose="020B0604020202020204" pitchFamily="34" charset="0"/>
              </a:rPr>
              <a:t>new</a:t>
            </a:r>
            <a:r>
              <a:rPr lang="de-DE" sz="1300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de-DE" sz="1300" dirty="0" err="1">
                <a:solidFill>
                  <a:srgbClr val="FFFFFF"/>
                </a:solidFill>
                <a:latin typeface="Arial" panose="020B0604020202020204" pitchFamily="34" charset="0"/>
              </a:rPr>
              <a:t>user</a:t>
            </a:r>
            <a:endParaRPr lang="de-DE" sz="13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155BD2B7-E8A7-4F40-800F-B4E3DC35570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55272"/>
          <a:stretch/>
        </p:blipFill>
        <p:spPr>
          <a:xfrm>
            <a:off x="453559" y="2024240"/>
            <a:ext cx="3916067" cy="179229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AB10F006-60A7-4E51-ABB6-596273EA85D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0179"/>
          <a:stretch/>
        </p:blipFill>
        <p:spPr>
          <a:xfrm>
            <a:off x="5330978" y="1986953"/>
            <a:ext cx="2698597" cy="248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381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D13C5B-75C4-490E-A430-32ACF2D1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(continued)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68EDD0C-A2C6-49A1-85C4-3A9471B2A0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Group 6-6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95F61AFF-CB28-4745-A9BC-C310955EA523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4644658" y="1906542"/>
            <a:ext cx="4175491" cy="2644821"/>
          </a:xfrm>
          <a:prstGeom prst="rect">
            <a:avLst/>
          </a:prstGeom>
          <a:solidFill>
            <a:srgbClr val="FFFFFF">
              <a:lumMod val="100000"/>
            </a:srgbClr>
          </a:solidFill>
          <a:ln w="9525" cmpd="sng">
            <a:solidFill>
              <a:srgbClr val="0065BD">
                <a:lumMod val="100000"/>
              </a:srgbClr>
            </a:solidFill>
            <a:prstDash val="solid"/>
          </a:ln>
        </p:spPr>
        <p:txBody>
          <a:bodyPr vert="horz" lIns="67500" tIns="81000" rIns="67500" bIns="27000" rtlCol="0">
            <a:normAutofit/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8C9B0FFD-E745-451F-BE12-E33FE11E2CE1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323848" y="1906542"/>
            <a:ext cx="4175491" cy="2644821"/>
          </a:xfrm>
          <a:prstGeom prst="rect">
            <a:avLst/>
          </a:prstGeom>
          <a:solidFill>
            <a:srgbClr val="FFFFFF">
              <a:lumMod val="100000"/>
            </a:srgbClr>
          </a:solidFill>
          <a:ln w="9525" cmpd="sng">
            <a:solidFill>
              <a:srgbClr val="0065BD">
                <a:lumMod val="100000"/>
              </a:srgbClr>
            </a:solidFill>
            <a:prstDash val="solid"/>
          </a:ln>
        </p:spPr>
        <p:txBody>
          <a:bodyPr vert="horz" lIns="67500" tIns="81000" rIns="67500" bIns="27000" rtlCol="0">
            <a:normAutofit/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Rechteck 6">
            <a:extLst>
              <a:ext uri="{FF2B5EF4-FFF2-40B4-BE49-F238E27FC236}">
                <a16:creationId xmlns:a16="http://schemas.microsoft.com/office/drawing/2014/main" id="{E5816357-04C3-4E48-BFF8-3385AD83543C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4644658" y="1600201"/>
            <a:ext cx="4175491" cy="306342"/>
          </a:xfrm>
          <a:prstGeom prst="rect">
            <a:avLst/>
          </a:prstGeom>
          <a:solidFill>
            <a:srgbClr val="0065BD"/>
          </a:solidFill>
          <a:ln w="9525">
            <a:solidFill>
              <a:srgbClr val="0065BD"/>
            </a:solidFill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/>
            <a:r>
              <a:rPr lang="de-DE" sz="1400" dirty="0" err="1">
                <a:solidFill>
                  <a:srgbClr val="FFFFFF"/>
                </a:solidFill>
                <a:latin typeface="Arial" panose="020B0604020202020204" pitchFamily="34" charset="0"/>
              </a:rPr>
              <a:t>Choosing</a:t>
            </a:r>
            <a:r>
              <a:rPr lang="de-DE" sz="1400" dirty="0">
                <a:solidFill>
                  <a:srgbClr val="FFFFFF"/>
                </a:solidFill>
                <a:latin typeface="Arial" panose="020B0604020202020204" pitchFamily="34" charset="0"/>
              </a:rPr>
              <a:t> Week and </a:t>
            </a:r>
            <a:r>
              <a:rPr lang="de-DE" sz="1400" dirty="0" err="1">
                <a:solidFill>
                  <a:srgbClr val="FFFFFF"/>
                </a:solidFill>
                <a:latin typeface="Arial" panose="020B0604020202020204" pitchFamily="34" charset="0"/>
              </a:rPr>
              <a:t>Requesting</a:t>
            </a:r>
            <a:r>
              <a:rPr lang="de-DE" sz="1400" dirty="0">
                <a:solidFill>
                  <a:srgbClr val="FFFFFF"/>
                </a:solidFill>
                <a:latin typeface="Arial" panose="020B0604020202020204" pitchFamily="34" charset="0"/>
              </a:rPr>
              <a:t> QR Code</a:t>
            </a:r>
          </a:p>
        </p:txBody>
      </p:sp>
      <p:sp>
        <p:nvSpPr>
          <p:cNvPr id="15" name="Rechteck 6">
            <a:extLst>
              <a:ext uri="{FF2B5EF4-FFF2-40B4-BE49-F238E27FC236}">
                <a16:creationId xmlns:a16="http://schemas.microsoft.com/office/drawing/2014/main" id="{D20D054C-9CE1-4E45-A3CF-5FC048E2D332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323848" y="1600201"/>
            <a:ext cx="4175491" cy="306342"/>
          </a:xfrm>
          <a:prstGeom prst="rect">
            <a:avLst/>
          </a:prstGeom>
          <a:solidFill>
            <a:srgbClr val="0065BD"/>
          </a:solidFill>
          <a:ln w="9525">
            <a:solidFill>
              <a:srgbClr val="0065BD"/>
            </a:solidFill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de-DE" sz="1400" dirty="0" err="1">
                <a:solidFill>
                  <a:srgbClr val="FFFFFF"/>
                </a:solidFill>
                <a:latin typeface="Arial" panose="020B0604020202020204" pitchFamily="34" charset="0"/>
              </a:rPr>
              <a:t>Logging</a:t>
            </a:r>
            <a:r>
              <a:rPr lang="de-DE" sz="1400" dirty="0">
                <a:solidFill>
                  <a:srgbClr val="FFFFFF"/>
                </a:solidFill>
                <a:latin typeface="Arial" panose="020B0604020202020204" pitchFamily="34" charset="0"/>
              </a:rPr>
              <a:t> In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AB57A523-0118-44C2-9961-FD18F715CB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113" y="1977472"/>
            <a:ext cx="1405719" cy="250296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B755D5C4-9A11-4E8F-AB56-6E02983E79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92151" y="1977472"/>
            <a:ext cx="1405718" cy="2502961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EE9AECC0-4469-4215-A326-959BA1A094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42291" y="1977471"/>
            <a:ext cx="1405719" cy="2502961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A2851C79-8491-4EA4-9771-064C0ABA97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45308" y="1977471"/>
            <a:ext cx="1405719" cy="250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849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D13C5B-75C4-490E-A430-32ACF2D1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(continued)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68EDD0C-A2C6-49A1-85C4-3A9471B2A0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Group 6-6</a:t>
            </a:r>
            <a:endParaRPr lang="en-US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D46B480-F507-42F7-A060-E698429EE81C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23848" y="1906542"/>
            <a:ext cx="2738451" cy="2644821"/>
          </a:xfrm>
          <a:prstGeom prst="rect">
            <a:avLst/>
          </a:prstGeom>
          <a:solidFill>
            <a:srgbClr val="FFFFFF">
              <a:lumMod val="100000"/>
            </a:srgbClr>
          </a:solidFill>
          <a:ln w="9525" cmpd="sng">
            <a:solidFill>
              <a:srgbClr val="0065BD">
                <a:lumMod val="100000"/>
              </a:srgbClr>
            </a:solidFill>
            <a:prstDash val="solid"/>
          </a:ln>
        </p:spPr>
        <p:txBody>
          <a:bodyPr vert="horz" lIns="67500" tIns="81000" rIns="67500" bIns="27000" rtlCol="0">
            <a:normAutofit/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56E9F2-8EC8-4741-BE1D-D93A76D31F8D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3202772" y="1906542"/>
            <a:ext cx="2738451" cy="2644821"/>
          </a:xfrm>
          <a:prstGeom prst="rect">
            <a:avLst/>
          </a:prstGeom>
          <a:solidFill>
            <a:srgbClr val="FFFFFF">
              <a:lumMod val="100000"/>
            </a:srgbClr>
          </a:solidFill>
          <a:ln w="9525" cmpd="sng">
            <a:solidFill>
              <a:srgbClr val="0065BD">
                <a:lumMod val="100000"/>
              </a:srgbClr>
            </a:solidFill>
            <a:prstDash val="solid"/>
          </a:ln>
        </p:spPr>
        <p:txBody>
          <a:bodyPr vert="horz" lIns="67500" tIns="81000" rIns="67500" bIns="27000" rtlCol="0">
            <a:normAutofit/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hteck 6">
            <a:extLst>
              <a:ext uri="{FF2B5EF4-FFF2-40B4-BE49-F238E27FC236}">
                <a16:creationId xmlns:a16="http://schemas.microsoft.com/office/drawing/2014/main" id="{684FAF90-2E8B-4E07-8CAE-84AEF27BBA19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323848" y="1600201"/>
            <a:ext cx="2738451" cy="306342"/>
          </a:xfrm>
          <a:prstGeom prst="rect">
            <a:avLst/>
          </a:prstGeom>
          <a:solidFill>
            <a:srgbClr val="0065BD"/>
          </a:solidFill>
          <a:ln w="9525">
            <a:solidFill>
              <a:srgbClr val="0065BD"/>
            </a:solidFill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/>
            <a:r>
              <a:rPr lang="de-DE" sz="1400" dirty="0" err="1">
                <a:solidFill>
                  <a:srgbClr val="FFFFFF"/>
                </a:solidFill>
                <a:latin typeface="Arial" panose="020B0604020202020204" pitchFamily="34" charset="0"/>
              </a:rPr>
              <a:t>Starting</a:t>
            </a:r>
            <a:r>
              <a:rPr lang="de-DE" sz="1400" dirty="0">
                <a:solidFill>
                  <a:srgbClr val="FFFFFF"/>
                </a:solidFill>
                <a:latin typeface="Arial" panose="020B0604020202020204" pitchFamily="34" charset="0"/>
              </a:rPr>
              <a:t> PI </a:t>
            </a:r>
            <a:r>
              <a:rPr lang="de-DE" sz="1400" dirty="0" err="1">
                <a:solidFill>
                  <a:srgbClr val="FFFFFF"/>
                </a:solidFill>
                <a:latin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FFFFFF"/>
                </a:solidFill>
                <a:latin typeface="Arial" panose="020B0604020202020204" pitchFamily="34" charset="0"/>
              </a:rPr>
              <a:t> Tutor Code </a:t>
            </a:r>
            <a:r>
              <a:rPr lang="de-DE" sz="1100" dirty="0">
                <a:solidFill>
                  <a:srgbClr val="FFFFFF"/>
                </a:solidFill>
                <a:latin typeface="Arial" panose="020B0604020202020204" pitchFamily="34" charset="0"/>
              </a:rPr>
              <a:t>(0000)</a:t>
            </a:r>
            <a:endParaRPr lang="de-DE" sz="14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hteck 6">
            <a:extLst>
              <a:ext uri="{FF2B5EF4-FFF2-40B4-BE49-F238E27FC236}">
                <a16:creationId xmlns:a16="http://schemas.microsoft.com/office/drawing/2014/main" id="{033535F4-187B-428D-B42A-E5FFCB4F875B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6081698" y="1600201"/>
            <a:ext cx="2738451" cy="306342"/>
          </a:xfrm>
          <a:prstGeom prst="rect">
            <a:avLst/>
          </a:prstGeom>
          <a:solidFill>
            <a:srgbClr val="0065BD"/>
          </a:solidFill>
          <a:ln w="9525">
            <a:solidFill>
              <a:srgbClr val="0065BD"/>
            </a:solidFill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/>
            <a:r>
              <a:rPr lang="de-DE" sz="1400" dirty="0" err="1">
                <a:solidFill>
                  <a:srgbClr val="FFFFFF"/>
                </a:solidFill>
                <a:latin typeface="Arial" panose="020B0604020202020204" pitchFamily="34" charset="0"/>
              </a:rPr>
              <a:t>Attendance</a:t>
            </a:r>
            <a:r>
              <a:rPr lang="de-DE" sz="1400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FFFFFF"/>
                </a:solidFill>
                <a:latin typeface="Arial" panose="020B0604020202020204" pitchFamily="34" charset="0"/>
              </a:rPr>
              <a:t>is</a:t>
            </a:r>
            <a:r>
              <a:rPr lang="de-DE" sz="1400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FFFFFF"/>
                </a:solidFill>
                <a:latin typeface="Arial" panose="020B0604020202020204" pitchFamily="34" charset="0"/>
              </a:rPr>
              <a:t>successfully</a:t>
            </a:r>
            <a:r>
              <a:rPr lang="de-DE" sz="1400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FFFFFF"/>
                </a:solidFill>
                <a:latin typeface="Arial" panose="020B0604020202020204" pitchFamily="34" charset="0"/>
              </a:rPr>
              <a:t>taken</a:t>
            </a:r>
            <a:endParaRPr lang="de-DE" sz="14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hteck 6">
            <a:extLst>
              <a:ext uri="{FF2B5EF4-FFF2-40B4-BE49-F238E27FC236}">
                <a16:creationId xmlns:a16="http://schemas.microsoft.com/office/drawing/2014/main" id="{EDF7EB6B-9FCD-4070-AD77-6755160AAD71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3202772" y="1600201"/>
            <a:ext cx="2738451" cy="306342"/>
          </a:xfrm>
          <a:prstGeom prst="rect">
            <a:avLst/>
          </a:prstGeom>
          <a:solidFill>
            <a:srgbClr val="0065BD"/>
          </a:solidFill>
          <a:ln w="9525">
            <a:solidFill>
              <a:srgbClr val="0065BD"/>
            </a:solidFill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/>
            <a:r>
              <a:rPr lang="de-DE" sz="1400" dirty="0">
                <a:solidFill>
                  <a:srgbClr val="FFFFFF"/>
                </a:solidFill>
                <a:latin typeface="Arial" panose="020B0604020202020204" pitchFamily="34" charset="0"/>
              </a:rPr>
              <a:t>Scanning QR Code</a:t>
            </a: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8300CBFC-333D-4AE0-B376-92DC15EE2B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7380" y="1977472"/>
            <a:ext cx="1416770" cy="2502961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179D0BC7-4D36-4D48-B247-2F718D3C055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17385" y="1979022"/>
            <a:ext cx="1415893" cy="2501411"/>
          </a:xfrm>
          <a:prstGeom prst="rect">
            <a:avLst/>
          </a:prstGeom>
        </p:spPr>
      </p:pic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7B593C8D-6C4B-4EF1-ADB7-6C203D245802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6081696" y="1906542"/>
            <a:ext cx="2738451" cy="2644821"/>
          </a:xfrm>
          <a:prstGeom prst="rect">
            <a:avLst/>
          </a:prstGeom>
          <a:solidFill>
            <a:srgbClr val="FFFFFF">
              <a:lumMod val="100000"/>
            </a:srgbClr>
          </a:solidFill>
          <a:ln w="9525" cmpd="sng">
            <a:solidFill>
              <a:srgbClr val="0065BD">
                <a:lumMod val="100000"/>
              </a:srgbClr>
            </a:solidFill>
            <a:prstDash val="solid"/>
          </a:ln>
        </p:spPr>
        <p:txBody>
          <a:bodyPr vert="horz" lIns="67500" tIns="81000" rIns="67500" bIns="27000" rtlCol="0">
            <a:normAutofit/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82CC3465-C222-4F69-B273-3AFB226FCBA8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33338" b="45070"/>
          <a:stretch/>
        </p:blipFill>
        <p:spPr>
          <a:xfrm>
            <a:off x="6166235" y="2122809"/>
            <a:ext cx="2558665" cy="215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697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53DDAC-92D9-4F65-9840-C10E905E3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950913"/>
            <a:ext cx="8499335" cy="410369"/>
          </a:xfrm>
        </p:spPr>
        <p:txBody>
          <a:bodyPr/>
          <a:lstStyle/>
          <a:p>
            <a:r>
              <a:rPr lang="en-US" dirty="0"/>
              <a:t>Completed and Due Features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DFCEC10-EB02-44E6-9CFB-3BF8D165D5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Group 6-6</a:t>
            </a:r>
            <a:endParaRPr lang="en-US" dirty="0"/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246386B-75D9-439C-98DE-587F6E0AFA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617547"/>
              </p:ext>
            </p:extLst>
          </p:nvPr>
        </p:nvGraphicFramePr>
        <p:xfrm>
          <a:off x="217523" y="1409107"/>
          <a:ext cx="8496300" cy="3106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3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3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17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Week</a:t>
                      </a:r>
                      <a:endParaRPr lang="de-DE" sz="1100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283" marR="74283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5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Task</a:t>
                      </a:r>
                      <a:endParaRPr lang="de-DE" sz="1100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283" marR="74283" marT="34298" marB="34298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5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Status</a:t>
                      </a:r>
                      <a:endParaRPr kumimoji="0" lang="de-DE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4283" marR="74283" marT="34298" marB="3429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5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755">
                <a:tc>
                  <a:txBody>
                    <a:bodyPr/>
                    <a:lstStyle/>
                    <a:p>
                      <a:pPr algn="ctr"/>
                      <a:r>
                        <a:rPr lang="de-DE" sz="11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74283" marR="74283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6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Clr>
                          <a:srgbClr val="005A6E"/>
                        </a:buClr>
                        <a:buFont typeface="Wingdings" pitchFamily="2" charset="2"/>
                        <a:buNone/>
                      </a:pPr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 </a:t>
                      </a:r>
                      <a:r>
                        <a:rPr lang="de-DE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</a:t>
                      </a:r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GitHub</a:t>
                      </a:r>
                    </a:p>
                  </a:txBody>
                  <a:tcPr marL="74283" marR="74283" marT="34298" marB="34298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6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Clr>
                          <a:srgbClr val="005A6E"/>
                        </a:buClr>
                        <a:buFont typeface="Wingdings" pitchFamily="2" charset="2"/>
                        <a:buNone/>
                      </a:pPr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Done</a:t>
                      </a:r>
                      <a:endParaRPr lang="de-DE" sz="1100" b="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283" marR="74283" marT="34298" marB="3429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6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7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74283" marR="74283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9525" cap="flat" cmpd="sng" algn="ctr">
                      <a:solidFill>
                        <a:srgbClr val="006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6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 app</a:t>
                      </a:r>
                    </a:p>
                    <a:p>
                      <a:pPr lvl="1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 login</a:t>
                      </a:r>
                    </a:p>
                    <a:p>
                      <a:pPr lvl="1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 if registered</a:t>
                      </a:r>
                    </a:p>
                    <a:p>
                      <a:pPr lvl="1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Register for tutor group</a:t>
                      </a:r>
                    </a:p>
                    <a:p>
                      <a:pPr lvl="1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Show group information</a:t>
                      </a:r>
                    </a:p>
                  </a:txBody>
                  <a:tcPr marL="74283" marR="74283" marT="34298" marB="34298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6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6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Clr>
                          <a:srgbClr val="005A6E"/>
                        </a:buClr>
                        <a:buFont typeface="Wingdings" pitchFamily="2" charset="2"/>
                        <a:buNone/>
                      </a:pPr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Done</a:t>
                      </a:r>
                      <a:endParaRPr lang="de-DE" sz="1100" b="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283" marR="74283" marT="34298" marB="3429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6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6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7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74283" marR="74283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9525" cap="flat" cmpd="sng" algn="ctr">
                      <a:solidFill>
                        <a:srgbClr val="006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6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REST</a:t>
                      </a:r>
                    </a:p>
                    <a:p>
                      <a:pPr lvl="1"/>
                      <a:r>
                        <a:rPr lang="en-US" sz="1200" dirty="0"/>
                        <a:t>Attendance entry and attendance log</a:t>
                      </a:r>
                    </a:p>
                    <a:p>
                      <a:pPr lvl="1"/>
                      <a:r>
                        <a:rPr lang="en-US" sz="1200" dirty="0"/>
                        <a:t>Check for correct group </a:t>
                      </a:r>
                    </a:p>
                    <a:p>
                      <a:pPr lvl="1"/>
                      <a:r>
                        <a:rPr lang="en-US" sz="1200" dirty="0"/>
                        <a:t>Display all attendances per group</a:t>
                      </a:r>
                    </a:p>
                  </a:txBody>
                  <a:tcPr marL="74283" marR="74283" marT="34298" marB="34298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6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6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Clr>
                          <a:srgbClr val="005A6E"/>
                        </a:buClr>
                        <a:buFont typeface="Wingdings" pitchFamily="2" charset="2"/>
                        <a:buNone/>
                      </a:pPr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Done</a:t>
                      </a:r>
                      <a:endParaRPr lang="de-DE" sz="1100" b="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283" marR="74283" marT="34298" marB="3429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6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6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755">
                <a:tc>
                  <a:txBody>
                    <a:bodyPr/>
                    <a:lstStyle/>
                    <a:p>
                      <a:pPr algn="ctr"/>
                      <a:r>
                        <a:rPr lang="de-DE" sz="11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74283" marR="74283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9525" cap="flat" cmpd="sng" algn="ctr">
                      <a:solidFill>
                        <a:srgbClr val="006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6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QR Code on Raspberry Pi</a:t>
                      </a:r>
                    </a:p>
                    <a:p>
                      <a:pPr lvl="1"/>
                      <a:r>
                        <a:rPr lang="en-US" sz="1200" dirty="0"/>
                        <a:t>Transform attendance string to QR code</a:t>
                      </a:r>
                    </a:p>
                    <a:p>
                      <a:pPr lvl="1"/>
                      <a:r>
                        <a:rPr lang="en-US" sz="1200" dirty="0"/>
                        <a:t>Read and parse QR code per webcam </a:t>
                      </a:r>
                    </a:p>
                    <a:p>
                      <a:pPr lvl="1"/>
                      <a:r>
                        <a:rPr lang="en-US" sz="1200" dirty="0"/>
                        <a:t>Display decoded string</a:t>
                      </a:r>
                    </a:p>
                  </a:txBody>
                  <a:tcPr marL="74283" marR="74283" marT="34298" marB="34298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6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6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Clr>
                          <a:srgbClr val="005A6E"/>
                        </a:buClr>
                        <a:buFont typeface="Wingdings" pitchFamily="2" charset="2"/>
                        <a:buNone/>
                      </a:pPr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Done</a:t>
                      </a:r>
                      <a:endParaRPr lang="de-DE" sz="1100" b="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283" marR="74283" marT="34298" marB="3429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6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6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5706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53DDAC-92D9-4F65-9840-C10E905E3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950913"/>
            <a:ext cx="8499335" cy="410369"/>
          </a:xfrm>
        </p:spPr>
        <p:txBody>
          <a:bodyPr/>
          <a:lstStyle/>
          <a:p>
            <a:r>
              <a:rPr lang="en-US" dirty="0"/>
              <a:t>Completed and Due Features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DFCEC10-EB02-44E6-9CFB-3BF8D165D5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Group 6-6</a:t>
            </a:r>
            <a:endParaRPr lang="en-US" dirty="0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E7B46093-7F52-4FCC-BFFD-405B17EBEF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832814"/>
              </p:ext>
            </p:extLst>
          </p:nvPr>
        </p:nvGraphicFramePr>
        <p:xfrm>
          <a:off x="217523" y="1409107"/>
          <a:ext cx="8496300" cy="3470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3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3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17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Week</a:t>
                      </a:r>
                      <a:endParaRPr lang="de-DE" sz="1100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283" marR="74283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5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Task</a:t>
                      </a:r>
                      <a:endParaRPr lang="de-DE" sz="1100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283" marR="74283" marT="34298" marB="34298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5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Status</a:t>
                      </a:r>
                      <a:endParaRPr kumimoji="0" lang="de-DE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4283" marR="74283" marT="34298" marB="3429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5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755">
                <a:tc>
                  <a:txBody>
                    <a:bodyPr/>
                    <a:lstStyle/>
                    <a:p>
                      <a:pPr algn="ctr"/>
                      <a:r>
                        <a:rPr lang="de-DE" sz="11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74283" marR="74283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6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Communication between Pi and BE</a:t>
                      </a:r>
                    </a:p>
                    <a:p>
                      <a:pPr marL="457200" lvl="2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Convert attendance record to XML</a:t>
                      </a:r>
                    </a:p>
                    <a:p>
                      <a:pPr marL="457200" lvl="2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Submit XML via POST request</a:t>
                      </a:r>
                    </a:p>
                    <a:p>
                      <a:pPr marL="457200" lvl="2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Server should parse and store request in database</a:t>
                      </a:r>
                    </a:p>
                    <a:p>
                      <a:pPr marL="457200" lvl="2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Show confirmation if success</a:t>
                      </a:r>
                    </a:p>
                  </a:txBody>
                  <a:tcPr marL="74283" marR="74283" marT="34298" marB="34298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6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Clr>
                          <a:srgbClr val="005A6E"/>
                        </a:buClr>
                        <a:buFont typeface="Wingdings" pitchFamily="2" charset="2"/>
                        <a:buNone/>
                      </a:pPr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Done</a:t>
                      </a:r>
                      <a:endParaRPr lang="de-DE" sz="1100" b="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283" marR="74283" marT="34298" marB="3429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6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7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74283" marR="74283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9525" cap="flat" cmpd="sng" algn="ctr">
                      <a:solidFill>
                        <a:srgbClr val="006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6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Attendance tokens </a:t>
                      </a:r>
                    </a:p>
                    <a:p>
                      <a:pPr lvl="1"/>
                      <a:r>
                        <a:rPr lang="en-US" sz="1200" dirty="0"/>
                        <a:t>Extend QR creation upon registration</a:t>
                      </a:r>
                    </a:p>
                    <a:p>
                      <a:pPr lvl="1"/>
                      <a:r>
                        <a:rPr lang="en-US" sz="1200" dirty="0"/>
                        <a:t>Implement GET request to deliver token per student and week</a:t>
                      </a:r>
                    </a:p>
                    <a:p>
                      <a:pPr lvl="1"/>
                      <a:r>
                        <a:rPr lang="en-US" sz="1200" dirty="0"/>
                        <a:t>Check for correct token before stored in database otherwise failure message</a:t>
                      </a:r>
                    </a:p>
                    <a:p>
                      <a:pPr lvl="0"/>
                      <a:r>
                        <a:rPr lang="en-US" sz="1200" dirty="0"/>
                        <a:t>Android app</a:t>
                      </a:r>
                    </a:p>
                    <a:p>
                      <a:pPr lvl="1"/>
                      <a:r>
                        <a:rPr lang="en-US" sz="1200" dirty="0"/>
                        <a:t>Login functionality</a:t>
                      </a:r>
                    </a:p>
                    <a:p>
                      <a:pPr lvl="1"/>
                      <a:r>
                        <a:rPr lang="en-US" sz="1200" dirty="0"/>
                        <a:t>Retrieve weekly token and display as QR</a:t>
                      </a:r>
                    </a:p>
                    <a:p>
                      <a:pPr lvl="1"/>
                      <a:r>
                        <a:rPr lang="en-US" sz="1200" dirty="0"/>
                        <a:t>Display attendance history (optional)</a:t>
                      </a:r>
                    </a:p>
                  </a:txBody>
                  <a:tcPr marL="74283" marR="74283" marT="34298" marB="34298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6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6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Clr>
                          <a:srgbClr val="005A6E"/>
                        </a:buClr>
                        <a:buFont typeface="Wingdings" pitchFamily="2" charset="2"/>
                        <a:buNone/>
                      </a:pPr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Done</a:t>
                      </a:r>
                      <a:endParaRPr lang="de-DE" sz="1100" b="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283" marR="74283" marT="34298" marB="3429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6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6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7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74283" marR="74283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9525" cap="flat" cmpd="sng" algn="ctr">
                      <a:solidFill>
                        <a:srgbClr val="006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6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1200" dirty="0">
                          <a:latin typeface="+mn-lt"/>
                        </a:rPr>
                        <a:t>Authentication </a:t>
                      </a:r>
                    </a:p>
                    <a:p>
                      <a:pPr lvl="1">
                        <a:lnSpc>
                          <a:spcPct val="114000"/>
                        </a:lnSpc>
                      </a:pPr>
                      <a:r>
                        <a:rPr lang="en-US" sz="1200" dirty="0">
                          <a:latin typeface="+mn-lt"/>
                        </a:rPr>
                        <a:t>Authenticate tutors and students</a:t>
                      </a:r>
                    </a:p>
                    <a:p>
                      <a:pPr lvl="1">
                        <a:lnSpc>
                          <a:spcPct val="114000"/>
                        </a:lnSpc>
                      </a:pPr>
                      <a:r>
                        <a:rPr lang="en-US" sz="1200" dirty="0">
                          <a:latin typeface="+mn-lt"/>
                        </a:rPr>
                        <a:t>Handheld checks for credentials </a:t>
                      </a:r>
                    </a:p>
                  </a:txBody>
                  <a:tcPr marL="74283" marR="74283" marT="34298" marB="34298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6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6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Clr>
                          <a:srgbClr val="005A6E"/>
                        </a:buClr>
                        <a:buFont typeface="Wingdings" pitchFamily="2" charset="2"/>
                        <a:buNone/>
                      </a:pPr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Done</a:t>
                      </a:r>
                      <a:endParaRPr lang="de-DE" sz="1100" b="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283" marR="74283" marT="34298" marB="3429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6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6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4125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53DDAC-92D9-4F65-9840-C10E905E3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950913"/>
            <a:ext cx="8499335" cy="410369"/>
          </a:xfrm>
        </p:spPr>
        <p:txBody>
          <a:bodyPr/>
          <a:lstStyle/>
          <a:p>
            <a:r>
              <a:rPr lang="en-US" dirty="0"/>
              <a:t>Completed and Due Features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DFCEC10-EB02-44E6-9CFB-3BF8D165D5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Group 6-6</a:t>
            </a:r>
            <a:endParaRPr lang="en-US" dirty="0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E7B46093-7F52-4FCC-BFFD-405B17EBEF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347037"/>
              </p:ext>
            </p:extLst>
          </p:nvPr>
        </p:nvGraphicFramePr>
        <p:xfrm>
          <a:off x="217523" y="1409107"/>
          <a:ext cx="8496300" cy="176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3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3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17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Week</a:t>
                      </a:r>
                      <a:endParaRPr lang="de-DE" sz="1100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283" marR="74283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5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Task</a:t>
                      </a:r>
                      <a:endParaRPr lang="de-DE" sz="1100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283" marR="74283" marT="34298" marB="34298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5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Status</a:t>
                      </a:r>
                      <a:endParaRPr kumimoji="0" lang="de-DE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4283" marR="74283" marT="34298" marB="3429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5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755">
                <a:tc>
                  <a:txBody>
                    <a:bodyPr/>
                    <a:lstStyle/>
                    <a:p>
                      <a:pPr algn="ctr"/>
                      <a:r>
                        <a:rPr lang="de-DE" sz="11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74283" marR="74283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6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project recommendations given</a:t>
                      </a:r>
                    </a:p>
                  </a:txBody>
                  <a:tcPr marL="74283" marR="74283" marT="34298" marB="34298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6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Clr>
                          <a:srgbClr val="005A6E"/>
                        </a:buClr>
                        <a:buFont typeface="Wingdings" pitchFamily="2" charset="2"/>
                        <a:buNone/>
                      </a:pPr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Done</a:t>
                      </a:r>
                      <a:endParaRPr lang="de-DE" sz="1100" b="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283" marR="74283" marT="34298" marB="3429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6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7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74283" marR="74283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9525" cap="flat" cmpd="sng" algn="ctr">
                      <a:solidFill>
                        <a:srgbClr val="006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6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  <a:p>
                      <a:r>
                        <a:rPr lang="en-US" sz="1200" dirty="0" err="1"/>
                        <a:t>Hashchain</a:t>
                      </a:r>
                      <a:r>
                        <a:rPr lang="en-US" sz="1200" dirty="0"/>
                        <a:t> based Notary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           Recording attendance</a:t>
                      </a:r>
                    </a:p>
                    <a:p>
                      <a:r>
                        <a:rPr lang="en-US" sz="1200" dirty="0"/>
                        <a:t>           </a:t>
                      </a:r>
                      <a:r>
                        <a:rPr lang="en-US" sz="1200" dirty="0" err="1"/>
                        <a:t>Verfying</a:t>
                      </a:r>
                      <a:r>
                        <a:rPr lang="en-US" sz="1200" dirty="0"/>
                        <a:t> attendance</a:t>
                      </a:r>
                    </a:p>
                    <a:p>
                      <a:endParaRPr lang="en-US" sz="1200" dirty="0"/>
                    </a:p>
                  </a:txBody>
                  <a:tcPr marL="74283" marR="74283" marT="34298" marB="34298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6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6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Clr>
                          <a:srgbClr val="005A6E"/>
                        </a:buClr>
                        <a:buFont typeface="Wingdings" pitchFamily="2" charset="2"/>
                        <a:buNone/>
                      </a:pPr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Not necessary </a:t>
                      </a:r>
                      <a:endParaRPr lang="de-DE" sz="1100" b="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283" marR="74283" marT="34298" marB="3429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6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6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7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74283" marR="74283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6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6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 project recommendations given</a:t>
                      </a:r>
                    </a:p>
                  </a:txBody>
                  <a:tcPr marL="74283" marR="74283" marT="34298" marB="3429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6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6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Clr>
                          <a:srgbClr val="005A6E"/>
                        </a:buClr>
                        <a:buFont typeface="Wingdings" pitchFamily="2" charset="2"/>
                        <a:buNone/>
                      </a:pPr>
                      <a:r>
                        <a:rPr lang="de-DE" sz="1100" kern="1200" dirty="0" err="1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  <a:endParaRPr lang="de-DE" sz="11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83" marR="74283" marT="34298" marB="3429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6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6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390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94843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ded6938-b83b-4e01-96d2-e843a4ffab1f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  <p:tag name="EE4P_TEMPLATEMAST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4"/>
  <p:tag name="EE4P_SMART_ELEMENT_INVERTED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  <p:tag name="EE4P_TEMPLATEMAST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  <p:tag name="EE4P_TEMPLATEMAST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  <p:tag name="EE4P_TEMPLATEMAST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  <p:tag name="EE4P_TEMPLATEMASTER" val="1"/>
</p:tagLst>
</file>

<file path=ppt/theme/theme1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UM_Praesentation_p_v2_16-9_EE.potx" id="{F67579AE-1A9B-486F-92BE-436F0B51AAB1}" vid="{D846A105-E549-42AE-B5A9-9E788E4A93A8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TUM_Praesentation_p_v2_16-9_EE</Template>
  <TotalTime>0</TotalTime>
  <Words>346</Words>
  <Application>Microsoft Office PowerPoint</Application>
  <PresentationFormat>Bildschirmpräsentation (16:9)</PresentationFormat>
  <Paragraphs>116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Calibri</vt:lpstr>
      <vt:lpstr>Courier New</vt:lpstr>
      <vt:lpstr>Symbol</vt:lpstr>
      <vt:lpstr>Wingdings</vt:lpstr>
      <vt:lpstr>Inhalt</vt:lpstr>
      <vt:lpstr>Final presentation of project work</vt:lpstr>
      <vt:lpstr>Our Team</vt:lpstr>
      <vt:lpstr>Project Demo Videos</vt:lpstr>
      <vt:lpstr>Demo</vt:lpstr>
      <vt:lpstr>Demo (continued)</vt:lpstr>
      <vt:lpstr>Demo (continued)</vt:lpstr>
      <vt:lpstr>Completed and Due Features</vt:lpstr>
      <vt:lpstr>Completed and Due Features</vt:lpstr>
      <vt:lpstr>Completed and Due Features</vt:lpstr>
      <vt:lpstr>High Level Architecture</vt:lpstr>
      <vt:lpstr>Deployment Diagram</vt:lpstr>
      <vt:lpstr>Use Case Diagram </vt:lpstr>
      <vt:lpstr>Lessons Learned &amp; Tradeoff</vt:lpstr>
      <vt:lpstr>Future Works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Aresu</dc:creator>
  <cp:lastModifiedBy>Johannes Thanner</cp:lastModifiedBy>
  <cp:revision>26</cp:revision>
  <cp:lastPrinted>2015-07-30T14:04:45Z</cp:lastPrinted>
  <dcterms:created xsi:type="dcterms:W3CDTF">2016-06-14T15:41:54Z</dcterms:created>
  <dcterms:modified xsi:type="dcterms:W3CDTF">2018-01-24T16:20:06Z</dcterms:modified>
</cp:coreProperties>
</file>