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s_tammy.hartline" userId="a32be355-0e18-4ed5-83a1-d7afd7e77d7b" providerId="ADAL" clId="{637ED815-FFA6-4B0A-8068-445EBC432582}"/>
    <pc:docChg chg="modSld">
      <pc:chgData name="ws_tammy.hartline" userId="a32be355-0e18-4ed5-83a1-d7afd7e77d7b" providerId="ADAL" clId="{637ED815-FFA6-4B0A-8068-445EBC432582}" dt="2023-02-18T14:53:41.868" v="1" actId="14100"/>
      <pc:docMkLst>
        <pc:docMk/>
      </pc:docMkLst>
      <pc:sldChg chg="modSp mod">
        <pc:chgData name="ws_tammy.hartline" userId="a32be355-0e18-4ed5-83a1-d7afd7e77d7b" providerId="ADAL" clId="{637ED815-FFA6-4B0A-8068-445EBC432582}" dt="2023-02-18T14:53:41.868" v="1" actId="14100"/>
        <pc:sldMkLst>
          <pc:docMk/>
          <pc:sldMk cId="3024035191" sldId="258"/>
        </pc:sldMkLst>
        <pc:grpChg chg="mod">
          <ac:chgData name="ws_tammy.hartline" userId="a32be355-0e18-4ed5-83a1-d7afd7e77d7b" providerId="ADAL" clId="{637ED815-FFA6-4B0A-8068-445EBC432582}" dt="2023-02-18T14:53:41.868" v="1" actId="14100"/>
          <ac:grpSpMkLst>
            <pc:docMk/>
            <pc:sldMk cId="3024035191" sldId="258"/>
            <ac:grpSpMk id="9" creationId="{46047032-9B78-0171-E76B-EFC62BF73BCD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EB2FC-5E67-45C8-8BE9-6FEDAA92BA8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DCF0B8-CD1F-45EC-BA79-C57988190E6A}">
      <dgm:prSet custT="1"/>
      <dgm:spPr/>
      <dgm:t>
        <a:bodyPr/>
        <a:lstStyle/>
        <a:p>
          <a:r>
            <a:rPr lang="en-US" sz="1400" dirty="0">
              <a:latin typeface="Segoe UI Semibold" panose="020B0702040204020203" pitchFamily="34" charset="0"/>
              <a:cs typeface="Segoe UI Semibold" panose="020B0702040204020203" pitchFamily="34" charset="0"/>
            </a:rPr>
            <a:t>Specific SCRUM Teams commit to a single project</a:t>
          </a:r>
        </a:p>
      </dgm:t>
    </dgm:pt>
    <dgm:pt modelId="{4548EFF7-2381-4304-8B91-43F8B4DCC240}" type="parTrans" cxnId="{5DB59525-1481-4A94-AA8F-A10B4E48E206}">
      <dgm:prSet/>
      <dgm:spPr/>
      <dgm:t>
        <a:bodyPr/>
        <a:lstStyle/>
        <a:p>
          <a:endParaRPr lang="en-US"/>
        </a:p>
      </dgm:t>
    </dgm:pt>
    <dgm:pt modelId="{6406818E-A11B-4DEC-814B-89A0BD4BE59D}" type="sibTrans" cxnId="{5DB59525-1481-4A94-AA8F-A10B4E48E206}">
      <dgm:prSet/>
      <dgm:spPr/>
      <dgm:t>
        <a:bodyPr/>
        <a:lstStyle/>
        <a:p>
          <a:endParaRPr lang="en-US"/>
        </a:p>
      </dgm:t>
    </dgm:pt>
    <dgm:pt modelId="{107E30E0-FF05-4096-A6E4-84E5AD46014A}">
      <dgm:prSet custT="1"/>
      <dgm:spPr/>
      <dgm:t>
        <a:bodyPr/>
        <a:lstStyle/>
        <a:p>
          <a:r>
            <a:rPr lang="en-US" sz="1400" b="0" dirty="0">
              <a:latin typeface="Segoe UI Semibold" panose="020B0702040204020203" pitchFamily="34" charset="0"/>
              <a:cs typeface="Segoe UI Semibold" panose="020B0702040204020203" pitchFamily="34" charset="0"/>
            </a:rPr>
            <a:t>Offers better visibility and understanding got key stakeholders, the clients/users, and every team member involved in the project. (Ensuring all expectations are managed effectively.)</a:t>
          </a:r>
        </a:p>
      </dgm:t>
    </dgm:pt>
    <dgm:pt modelId="{4F9D55D3-11BE-41F0-A733-8BE9CE48FFEF}" type="parTrans" cxnId="{49FE1D43-0300-4D15-84D0-2005BE541A4F}">
      <dgm:prSet/>
      <dgm:spPr/>
      <dgm:t>
        <a:bodyPr/>
        <a:lstStyle/>
        <a:p>
          <a:endParaRPr lang="en-US"/>
        </a:p>
      </dgm:t>
    </dgm:pt>
    <dgm:pt modelId="{46D16331-E860-407F-9A9E-E8573B0BDB1A}" type="sibTrans" cxnId="{49FE1D43-0300-4D15-84D0-2005BE541A4F}">
      <dgm:prSet/>
      <dgm:spPr/>
      <dgm:t>
        <a:bodyPr/>
        <a:lstStyle/>
        <a:p>
          <a:endParaRPr lang="en-US"/>
        </a:p>
      </dgm:t>
    </dgm:pt>
    <dgm:pt modelId="{19184C6F-956B-4EDF-BE5D-503878A22359}">
      <dgm:prSet custT="1"/>
      <dgm:spPr/>
      <dgm:t>
        <a:bodyPr/>
        <a:lstStyle/>
        <a:p>
          <a:r>
            <a:rPr lang="en-US" sz="1400" dirty="0">
              <a:latin typeface="Segoe UI Semibold" panose="020B0702040204020203" pitchFamily="34" charset="0"/>
              <a:cs typeface="Segoe UI Semibold" panose="020B0702040204020203" pitchFamily="34" charset="0"/>
            </a:rPr>
            <a:t>Promotes teamwork and high transparency for every step of the development cycle. (This includes planning, reviews and prioritization.)</a:t>
          </a:r>
        </a:p>
      </dgm:t>
    </dgm:pt>
    <dgm:pt modelId="{DA59283C-A345-4E62-94ED-6981191CB74A}" type="parTrans" cxnId="{FFCD44E7-3AAC-454E-B657-D94D14BC1EEA}">
      <dgm:prSet/>
      <dgm:spPr/>
      <dgm:t>
        <a:bodyPr/>
        <a:lstStyle/>
        <a:p>
          <a:endParaRPr lang="en-US"/>
        </a:p>
      </dgm:t>
    </dgm:pt>
    <dgm:pt modelId="{14A43936-FDB7-49A4-8044-BAE3B72577AA}" type="sibTrans" cxnId="{FFCD44E7-3AAC-454E-B657-D94D14BC1EEA}">
      <dgm:prSet/>
      <dgm:spPr/>
      <dgm:t>
        <a:bodyPr/>
        <a:lstStyle/>
        <a:p>
          <a:endParaRPr lang="en-US"/>
        </a:p>
      </dgm:t>
    </dgm:pt>
    <dgm:pt modelId="{723277EE-501D-4133-A025-A783EAB4FB31}">
      <dgm:prSet custT="1"/>
      <dgm:spPr/>
      <dgm:t>
        <a:bodyPr/>
        <a:lstStyle/>
        <a:p>
          <a:r>
            <a:rPr lang="en-US" sz="1400" dirty="0">
              <a:latin typeface="Segoe UI Semibold" panose="020B0702040204020203" pitchFamily="34" charset="0"/>
              <a:cs typeface="Segoe UI Semibold" panose="020B0702040204020203" pitchFamily="34" charset="0"/>
            </a:rPr>
            <a:t>Creates an environment that allows early identification of development issues and through collaboration, an easy resolution is usually reached.</a:t>
          </a:r>
        </a:p>
      </dgm:t>
    </dgm:pt>
    <dgm:pt modelId="{6D84E288-7415-4C6C-AABC-750D4256661C}" type="parTrans" cxnId="{28FA2745-56E3-4859-B02D-1356F3AF5ED6}">
      <dgm:prSet/>
      <dgm:spPr/>
      <dgm:t>
        <a:bodyPr/>
        <a:lstStyle/>
        <a:p>
          <a:endParaRPr lang="en-US"/>
        </a:p>
      </dgm:t>
    </dgm:pt>
    <dgm:pt modelId="{8753B70E-2DBB-4C84-ADF3-34A1AAF39647}" type="sibTrans" cxnId="{28FA2745-56E3-4859-B02D-1356F3AF5ED6}">
      <dgm:prSet/>
      <dgm:spPr/>
      <dgm:t>
        <a:bodyPr/>
        <a:lstStyle/>
        <a:p>
          <a:endParaRPr lang="en-US"/>
        </a:p>
      </dgm:t>
    </dgm:pt>
    <dgm:pt modelId="{AB3D6855-391F-4103-8F0B-DF6D29A3682B}">
      <dgm:prSet custT="1"/>
      <dgm:spPr/>
      <dgm:t>
        <a:bodyPr/>
        <a:lstStyle/>
        <a:p>
          <a:r>
            <a:rPr lang="en-US" sz="1400" dirty="0">
              <a:latin typeface="Segoe UI Semibold" panose="020B0702040204020203" pitchFamily="34" charset="0"/>
              <a:cs typeface="Segoe UI Semibold" panose="020B0702040204020203" pitchFamily="34" charset="0"/>
            </a:rPr>
            <a:t>Exceptional Quality with inexpensive and continuous integration through iterative releases.</a:t>
          </a:r>
        </a:p>
      </dgm:t>
    </dgm:pt>
    <dgm:pt modelId="{8546F481-10EA-4403-9359-260EE1A516DF}" type="parTrans" cxnId="{7081EC09-E5F0-4275-9618-A0D8948A91A4}">
      <dgm:prSet/>
      <dgm:spPr/>
      <dgm:t>
        <a:bodyPr/>
        <a:lstStyle/>
        <a:p>
          <a:endParaRPr lang="en-US"/>
        </a:p>
      </dgm:t>
    </dgm:pt>
    <dgm:pt modelId="{C2F1979F-EF14-46E8-BBFE-438A7ED04FA2}" type="sibTrans" cxnId="{7081EC09-E5F0-4275-9618-A0D8948A91A4}">
      <dgm:prSet/>
      <dgm:spPr/>
      <dgm:t>
        <a:bodyPr/>
        <a:lstStyle/>
        <a:p>
          <a:endParaRPr lang="en-US"/>
        </a:p>
      </dgm:t>
    </dgm:pt>
    <dgm:pt modelId="{7BB8C668-924D-42DC-A231-A0379C07F1FA}" type="pres">
      <dgm:prSet presAssocID="{02AEB2FC-5E67-45C8-8BE9-6FEDAA92BA80}" presName="outerComposite" presStyleCnt="0">
        <dgm:presLayoutVars>
          <dgm:chMax val="5"/>
          <dgm:dir/>
          <dgm:resizeHandles val="exact"/>
        </dgm:presLayoutVars>
      </dgm:prSet>
      <dgm:spPr/>
    </dgm:pt>
    <dgm:pt modelId="{84E69AA9-DB94-422E-A7DA-DFB82EC60315}" type="pres">
      <dgm:prSet presAssocID="{02AEB2FC-5E67-45C8-8BE9-6FEDAA92BA80}" presName="dummyMaxCanvas" presStyleCnt="0">
        <dgm:presLayoutVars/>
      </dgm:prSet>
      <dgm:spPr/>
    </dgm:pt>
    <dgm:pt modelId="{44FCACF1-2FFC-4DA3-9D8E-154F9B9DE29C}" type="pres">
      <dgm:prSet presAssocID="{02AEB2FC-5E67-45C8-8BE9-6FEDAA92BA80}" presName="FiveNodes_1" presStyleLbl="node1" presStyleIdx="0" presStyleCnt="5" custLinFactNeighborX="-21088" custLinFactNeighborY="-64585">
        <dgm:presLayoutVars>
          <dgm:bulletEnabled val="1"/>
        </dgm:presLayoutVars>
      </dgm:prSet>
      <dgm:spPr/>
    </dgm:pt>
    <dgm:pt modelId="{7909369E-2EF7-4EA1-9617-1F4DB5B4B9D1}" type="pres">
      <dgm:prSet presAssocID="{02AEB2FC-5E67-45C8-8BE9-6FEDAA92BA80}" presName="FiveNodes_2" presStyleLbl="node1" presStyleIdx="1" presStyleCnt="5">
        <dgm:presLayoutVars>
          <dgm:bulletEnabled val="1"/>
        </dgm:presLayoutVars>
      </dgm:prSet>
      <dgm:spPr/>
    </dgm:pt>
    <dgm:pt modelId="{1A8A7B54-8A48-4BA8-9540-A5BFBB19E3D9}" type="pres">
      <dgm:prSet presAssocID="{02AEB2FC-5E67-45C8-8BE9-6FEDAA92BA80}" presName="FiveNodes_3" presStyleLbl="node1" presStyleIdx="2" presStyleCnt="5">
        <dgm:presLayoutVars>
          <dgm:bulletEnabled val="1"/>
        </dgm:presLayoutVars>
      </dgm:prSet>
      <dgm:spPr/>
    </dgm:pt>
    <dgm:pt modelId="{DCFE4964-DDD5-4C8A-B3E4-61FCAF00C37A}" type="pres">
      <dgm:prSet presAssocID="{02AEB2FC-5E67-45C8-8BE9-6FEDAA92BA80}" presName="FiveNodes_4" presStyleLbl="node1" presStyleIdx="3" presStyleCnt="5">
        <dgm:presLayoutVars>
          <dgm:bulletEnabled val="1"/>
        </dgm:presLayoutVars>
      </dgm:prSet>
      <dgm:spPr/>
    </dgm:pt>
    <dgm:pt modelId="{57051441-821D-460C-A199-4182541F7D34}" type="pres">
      <dgm:prSet presAssocID="{02AEB2FC-5E67-45C8-8BE9-6FEDAA92BA80}" presName="FiveNodes_5" presStyleLbl="node1" presStyleIdx="4" presStyleCnt="5">
        <dgm:presLayoutVars>
          <dgm:bulletEnabled val="1"/>
        </dgm:presLayoutVars>
      </dgm:prSet>
      <dgm:spPr/>
    </dgm:pt>
    <dgm:pt modelId="{B52076DF-78FD-40C9-804C-0B5B49CE284F}" type="pres">
      <dgm:prSet presAssocID="{02AEB2FC-5E67-45C8-8BE9-6FEDAA92BA80}" presName="FiveConn_1-2" presStyleLbl="fgAccFollowNode1" presStyleIdx="0" presStyleCnt="4">
        <dgm:presLayoutVars>
          <dgm:bulletEnabled val="1"/>
        </dgm:presLayoutVars>
      </dgm:prSet>
      <dgm:spPr/>
    </dgm:pt>
    <dgm:pt modelId="{09B53A15-8D2F-4946-B9DD-9BA4E9745352}" type="pres">
      <dgm:prSet presAssocID="{02AEB2FC-5E67-45C8-8BE9-6FEDAA92BA80}" presName="FiveConn_2-3" presStyleLbl="fgAccFollowNode1" presStyleIdx="1" presStyleCnt="4">
        <dgm:presLayoutVars>
          <dgm:bulletEnabled val="1"/>
        </dgm:presLayoutVars>
      </dgm:prSet>
      <dgm:spPr/>
    </dgm:pt>
    <dgm:pt modelId="{D442A3B0-FDC1-4BDC-AFC3-4757CA1367D0}" type="pres">
      <dgm:prSet presAssocID="{02AEB2FC-5E67-45C8-8BE9-6FEDAA92BA80}" presName="FiveConn_3-4" presStyleLbl="fgAccFollowNode1" presStyleIdx="2" presStyleCnt="4">
        <dgm:presLayoutVars>
          <dgm:bulletEnabled val="1"/>
        </dgm:presLayoutVars>
      </dgm:prSet>
      <dgm:spPr/>
    </dgm:pt>
    <dgm:pt modelId="{BD9A78B2-26CD-4F2C-897A-41D183EBC18B}" type="pres">
      <dgm:prSet presAssocID="{02AEB2FC-5E67-45C8-8BE9-6FEDAA92BA80}" presName="FiveConn_4-5" presStyleLbl="fgAccFollowNode1" presStyleIdx="3" presStyleCnt="4">
        <dgm:presLayoutVars>
          <dgm:bulletEnabled val="1"/>
        </dgm:presLayoutVars>
      </dgm:prSet>
      <dgm:spPr/>
    </dgm:pt>
    <dgm:pt modelId="{E23D6658-EE2A-48EF-A44A-52700FB46234}" type="pres">
      <dgm:prSet presAssocID="{02AEB2FC-5E67-45C8-8BE9-6FEDAA92BA80}" presName="FiveNodes_1_text" presStyleLbl="node1" presStyleIdx="4" presStyleCnt="5">
        <dgm:presLayoutVars>
          <dgm:bulletEnabled val="1"/>
        </dgm:presLayoutVars>
      </dgm:prSet>
      <dgm:spPr/>
    </dgm:pt>
    <dgm:pt modelId="{5D004DC0-DD3F-4995-96B7-4D843EC2A423}" type="pres">
      <dgm:prSet presAssocID="{02AEB2FC-5E67-45C8-8BE9-6FEDAA92BA80}" presName="FiveNodes_2_text" presStyleLbl="node1" presStyleIdx="4" presStyleCnt="5">
        <dgm:presLayoutVars>
          <dgm:bulletEnabled val="1"/>
        </dgm:presLayoutVars>
      </dgm:prSet>
      <dgm:spPr/>
    </dgm:pt>
    <dgm:pt modelId="{D5DB8692-3ADB-43F6-AEDF-CF5DD716F57B}" type="pres">
      <dgm:prSet presAssocID="{02AEB2FC-5E67-45C8-8BE9-6FEDAA92BA80}" presName="FiveNodes_3_text" presStyleLbl="node1" presStyleIdx="4" presStyleCnt="5">
        <dgm:presLayoutVars>
          <dgm:bulletEnabled val="1"/>
        </dgm:presLayoutVars>
      </dgm:prSet>
      <dgm:spPr/>
    </dgm:pt>
    <dgm:pt modelId="{95DF610D-E4D0-4D9A-8419-CFB0073137B2}" type="pres">
      <dgm:prSet presAssocID="{02AEB2FC-5E67-45C8-8BE9-6FEDAA92BA80}" presName="FiveNodes_4_text" presStyleLbl="node1" presStyleIdx="4" presStyleCnt="5">
        <dgm:presLayoutVars>
          <dgm:bulletEnabled val="1"/>
        </dgm:presLayoutVars>
      </dgm:prSet>
      <dgm:spPr/>
    </dgm:pt>
    <dgm:pt modelId="{141CE18B-4A3D-4709-BDC7-865124F5A6ED}" type="pres">
      <dgm:prSet presAssocID="{02AEB2FC-5E67-45C8-8BE9-6FEDAA92BA8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081EC09-E5F0-4275-9618-A0D8948A91A4}" srcId="{02AEB2FC-5E67-45C8-8BE9-6FEDAA92BA80}" destId="{AB3D6855-391F-4103-8F0B-DF6D29A3682B}" srcOrd="4" destOrd="0" parTransId="{8546F481-10EA-4403-9359-260EE1A516DF}" sibTransId="{C2F1979F-EF14-46E8-BBFE-438A7ED04FA2}"/>
    <dgm:cxn modelId="{E5679C15-D4FF-40DF-822B-644D86746DA7}" type="presOf" srcId="{AB3D6855-391F-4103-8F0B-DF6D29A3682B}" destId="{141CE18B-4A3D-4709-BDC7-865124F5A6ED}" srcOrd="1" destOrd="0" presId="urn:microsoft.com/office/officeart/2005/8/layout/vProcess5"/>
    <dgm:cxn modelId="{FF468018-F600-4CB0-AAFC-FDC65C465EE2}" type="presOf" srcId="{46D16331-E860-407F-9A9E-E8573B0BDB1A}" destId="{09B53A15-8D2F-4946-B9DD-9BA4E9745352}" srcOrd="0" destOrd="0" presId="urn:microsoft.com/office/officeart/2005/8/layout/vProcess5"/>
    <dgm:cxn modelId="{032B391D-7B05-4367-960A-DCAE9C8E6A56}" type="presOf" srcId="{84DCF0B8-CD1F-45EC-BA79-C57988190E6A}" destId="{44FCACF1-2FFC-4DA3-9D8E-154F9B9DE29C}" srcOrd="0" destOrd="0" presId="urn:microsoft.com/office/officeart/2005/8/layout/vProcess5"/>
    <dgm:cxn modelId="{5DB59525-1481-4A94-AA8F-A10B4E48E206}" srcId="{02AEB2FC-5E67-45C8-8BE9-6FEDAA92BA80}" destId="{84DCF0B8-CD1F-45EC-BA79-C57988190E6A}" srcOrd="0" destOrd="0" parTransId="{4548EFF7-2381-4304-8B91-43F8B4DCC240}" sibTransId="{6406818E-A11B-4DEC-814B-89A0BD4BE59D}"/>
    <dgm:cxn modelId="{49FE1D43-0300-4D15-84D0-2005BE541A4F}" srcId="{02AEB2FC-5E67-45C8-8BE9-6FEDAA92BA80}" destId="{107E30E0-FF05-4096-A6E4-84E5AD46014A}" srcOrd="1" destOrd="0" parTransId="{4F9D55D3-11BE-41F0-A733-8BE9CE48FFEF}" sibTransId="{46D16331-E860-407F-9A9E-E8573B0BDB1A}"/>
    <dgm:cxn modelId="{28FA2745-56E3-4859-B02D-1356F3AF5ED6}" srcId="{02AEB2FC-5E67-45C8-8BE9-6FEDAA92BA80}" destId="{723277EE-501D-4133-A025-A783EAB4FB31}" srcOrd="3" destOrd="0" parTransId="{6D84E288-7415-4C6C-AABC-750D4256661C}" sibTransId="{8753B70E-2DBB-4C84-ADF3-34A1AAF39647}"/>
    <dgm:cxn modelId="{4941F96C-7398-48B5-8644-87B3136D38F0}" type="presOf" srcId="{AB3D6855-391F-4103-8F0B-DF6D29A3682B}" destId="{57051441-821D-460C-A199-4182541F7D34}" srcOrd="0" destOrd="0" presId="urn:microsoft.com/office/officeart/2005/8/layout/vProcess5"/>
    <dgm:cxn modelId="{EC7D4E7A-BBD3-4BBE-9807-626E08FB4681}" type="presOf" srcId="{723277EE-501D-4133-A025-A783EAB4FB31}" destId="{DCFE4964-DDD5-4C8A-B3E4-61FCAF00C37A}" srcOrd="0" destOrd="0" presId="urn:microsoft.com/office/officeart/2005/8/layout/vProcess5"/>
    <dgm:cxn modelId="{DC973A84-F672-446D-9155-3F55E521A6EA}" type="presOf" srcId="{723277EE-501D-4133-A025-A783EAB4FB31}" destId="{95DF610D-E4D0-4D9A-8419-CFB0073137B2}" srcOrd="1" destOrd="0" presId="urn:microsoft.com/office/officeart/2005/8/layout/vProcess5"/>
    <dgm:cxn modelId="{BEB91694-6021-4DEF-A2A0-2557CC63A8CE}" type="presOf" srcId="{02AEB2FC-5E67-45C8-8BE9-6FEDAA92BA80}" destId="{7BB8C668-924D-42DC-A231-A0379C07F1FA}" srcOrd="0" destOrd="0" presId="urn:microsoft.com/office/officeart/2005/8/layout/vProcess5"/>
    <dgm:cxn modelId="{D7D155A5-784E-4875-B247-E318B1B5D0F8}" type="presOf" srcId="{19184C6F-956B-4EDF-BE5D-503878A22359}" destId="{1A8A7B54-8A48-4BA8-9540-A5BFBB19E3D9}" srcOrd="0" destOrd="0" presId="urn:microsoft.com/office/officeart/2005/8/layout/vProcess5"/>
    <dgm:cxn modelId="{2A21E8A6-EE7B-4A4C-8B46-5B1186661D74}" type="presOf" srcId="{6406818E-A11B-4DEC-814B-89A0BD4BE59D}" destId="{B52076DF-78FD-40C9-804C-0B5B49CE284F}" srcOrd="0" destOrd="0" presId="urn:microsoft.com/office/officeart/2005/8/layout/vProcess5"/>
    <dgm:cxn modelId="{3E5C4FC0-D993-4521-9CE1-5965BAADAE26}" type="presOf" srcId="{14A43936-FDB7-49A4-8044-BAE3B72577AA}" destId="{D442A3B0-FDC1-4BDC-AFC3-4757CA1367D0}" srcOrd="0" destOrd="0" presId="urn:microsoft.com/office/officeart/2005/8/layout/vProcess5"/>
    <dgm:cxn modelId="{7E900CC4-11FF-4D34-B9A6-0157FE924FFF}" type="presOf" srcId="{19184C6F-956B-4EDF-BE5D-503878A22359}" destId="{D5DB8692-3ADB-43F6-AEDF-CF5DD716F57B}" srcOrd="1" destOrd="0" presId="urn:microsoft.com/office/officeart/2005/8/layout/vProcess5"/>
    <dgm:cxn modelId="{CAEC35C8-B923-4ED2-8670-63691C77722B}" type="presOf" srcId="{8753B70E-2DBB-4C84-ADF3-34A1AAF39647}" destId="{BD9A78B2-26CD-4F2C-897A-41D183EBC18B}" srcOrd="0" destOrd="0" presId="urn:microsoft.com/office/officeart/2005/8/layout/vProcess5"/>
    <dgm:cxn modelId="{42F00ECD-1E40-4D1F-83E0-AB869AAF0219}" type="presOf" srcId="{107E30E0-FF05-4096-A6E4-84E5AD46014A}" destId="{5D004DC0-DD3F-4995-96B7-4D843EC2A423}" srcOrd="1" destOrd="0" presId="urn:microsoft.com/office/officeart/2005/8/layout/vProcess5"/>
    <dgm:cxn modelId="{9D8A6FCF-4007-46DA-9713-7034582AE9CC}" type="presOf" srcId="{84DCF0B8-CD1F-45EC-BA79-C57988190E6A}" destId="{E23D6658-EE2A-48EF-A44A-52700FB46234}" srcOrd="1" destOrd="0" presId="urn:microsoft.com/office/officeart/2005/8/layout/vProcess5"/>
    <dgm:cxn modelId="{FFCD44E7-3AAC-454E-B657-D94D14BC1EEA}" srcId="{02AEB2FC-5E67-45C8-8BE9-6FEDAA92BA80}" destId="{19184C6F-956B-4EDF-BE5D-503878A22359}" srcOrd="2" destOrd="0" parTransId="{DA59283C-A345-4E62-94ED-6981191CB74A}" sibTransId="{14A43936-FDB7-49A4-8044-BAE3B72577AA}"/>
    <dgm:cxn modelId="{3413F3FA-A555-4B55-947B-A9CBA9257B6F}" type="presOf" srcId="{107E30E0-FF05-4096-A6E4-84E5AD46014A}" destId="{7909369E-2EF7-4EA1-9617-1F4DB5B4B9D1}" srcOrd="0" destOrd="0" presId="urn:microsoft.com/office/officeart/2005/8/layout/vProcess5"/>
    <dgm:cxn modelId="{68739A64-2A1A-43B0-9C62-14C5FDA3332A}" type="presParOf" srcId="{7BB8C668-924D-42DC-A231-A0379C07F1FA}" destId="{84E69AA9-DB94-422E-A7DA-DFB82EC60315}" srcOrd="0" destOrd="0" presId="urn:microsoft.com/office/officeart/2005/8/layout/vProcess5"/>
    <dgm:cxn modelId="{4D96A333-D3AE-4447-8096-C0B74C7FE5D3}" type="presParOf" srcId="{7BB8C668-924D-42DC-A231-A0379C07F1FA}" destId="{44FCACF1-2FFC-4DA3-9D8E-154F9B9DE29C}" srcOrd="1" destOrd="0" presId="urn:microsoft.com/office/officeart/2005/8/layout/vProcess5"/>
    <dgm:cxn modelId="{B31E918A-F120-41CB-BE20-16A2F8FEFE8C}" type="presParOf" srcId="{7BB8C668-924D-42DC-A231-A0379C07F1FA}" destId="{7909369E-2EF7-4EA1-9617-1F4DB5B4B9D1}" srcOrd="2" destOrd="0" presId="urn:microsoft.com/office/officeart/2005/8/layout/vProcess5"/>
    <dgm:cxn modelId="{47155A21-E149-48D8-8C86-059B7A5F78A2}" type="presParOf" srcId="{7BB8C668-924D-42DC-A231-A0379C07F1FA}" destId="{1A8A7B54-8A48-4BA8-9540-A5BFBB19E3D9}" srcOrd="3" destOrd="0" presId="urn:microsoft.com/office/officeart/2005/8/layout/vProcess5"/>
    <dgm:cxn modelId="{483083B5-D687-4C92-9026-8B12A835BF0D}" type="presParOf" srcId="{7BB8C668-924D-42DC-A231-A0379C07F1FA}" destId="{DCFE4964-DDD5-4C8A-B3E4-61FCAF00C37A}" srcOrd="4" destOrd="0" presId="urn:microsoft.com/office/officeart/2005/8/layout/vProcess5"/>
    <dgm:cxn modelId="{30768F2F-CBC3-4EE6-BC87-843314C92161}" type="presParOf" srcId="{7BB8C668-924D-42DC-A231-A0379C07F1FA}" destId="{57051441-821D-460C-A199-4182541F7D34}" srcOrd="5" destOrd="0" presId="urn:microsoft.com/office/officeart/2005/8/layout/vProcess5"/>
    <dgm:cxn modelId="{7C1DE5D9-7F1D-4C17-BF6B-DBFE3DE485E4}" type="presParOf" srcId="{7BB8C668-924D-42DC-A231-A0379C07F1FA}" destId="{B52076DF-78FD-40C9-804C-0B5B49CE284F}" srcOrd="6" destOrd="0" presId="urn:microsoft.com/office/officeart/2005/8/layout/vProcess5"/>
    <dgm:cxn modelId="{FB4B9412-513F-4974-A1A9-FB9F7B1CDB1B}" type="presParOf" srcId="{7BB8C668-924D-42DC-A231-A0379C07F1FA}" destId="{09B53A15-8D2F-4946-B9DD-9BA4E9745352}" srcOrd="7" destOrd="0" presId="urn:microsoft.com/office/officeart/2005/8/layout/vProcess5"/>
    <dgm:cxn modelId="{362B159B-0B19-427B-9644-C92700612AAF}" type="presParOf" srcId="{7BB8C668-924D-42DC-A231-A0379C07F1FA}" destId="{D442A3B0-FDC1-4BDC-AFC3-4757CA1367D0}" srcOrd="8" destOrd="0" presId="urn:microsoft.com/office/officeart/2005/8/layout/vProcess5"/>
    <dgm:cxn modelId="{3F2A5BF7-C2F3-4078-B95C-996A86E5497F}" type="presParOf" srcId="{7BB8C668-924D-42DC-A231-A0379C07F1FA}" destId="{BD9A78B2-26CD-4F2C-897A-41D183EBC18B}" srcOrd="9" destOrd="0" presId="urn:microsoft.com/office/officeart/2005/8/layout/vProcess5"/>
    <dgm:cxn modelId="{044FE4A7-C265-4C49-9C61-A8DFB7A9EDA7}" type="presParOf" srcId="{7BB8C668-924D-42DC-A231-A0379C07F1FA}" destId="{E23D6658-EE2A-48EF-A44A-52700FB46234}" srcOrd="10" destOrd="0" presId="urn:microsoft.com/office/officeart/2005/8/layout/vProcess5"/>
    <dgm:cxn modelId="{810FFEF8-C3D8-4EF9-887C-E91B91AD3835}" type="presParOf" srcId="{7BB8C668-924D-42DC-A231-A0379C07F1FA}" destId="{5D004DC0-DD3F-4995-96B7-4D843EC2A423}" srcOrd="11" destOrd="0" presId="urn:microsoft.com/office/officeart/2005/8/layout/vProcess5"/>
    <dgm:cxn modelId="{AE73C01F-DA9C-47ED-87E2-17CE9959DBF0}" type="presParOf" srcId="{7BB8C668-924D-42DC-A231-A0379C07F1FA}" destId="{D5DB8692-3ADB-43F6-AEDF-CF5DD716F57B}" srcOrd="12" destOrd="0" presId="urn:microsoft.com/office/officeart/2005/8/layout/vProcess5"/>
    <dgm:cxn modelId="{8B6271F4-2498-449A-9790-0FD09D352701}" type="presParOf" srcId="{7BB8C668-924D-42DC-A231-A0379C07F1FA}" destId="{95DF610D-E4D0-4D9A-8419-CFB0073137B2}" srcOrd="13" destOrd="0" presId="urn:microsoft.com/office/officeart/2005/8/layout/vProcess5"/>
    <dgm:cxn modelId="{65190BE4-3B3C-4EFB-9F4F-6A2FACCBDE64}" type="presParOf" srcId="{7BB8C668-924D-42DC-A231-A0379C07F1FA}" destId="{141CE18B-4A3D-4709-BDC7-865124F5A6E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BB3D2-4BA4-46DC-9F94-1CBBEC65A375}" type="doc">
      <dgm:prSet loTypeId="urn:microsoft.com/office/officeart/2005/8/layout/cycle1" loCatId="cycl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B570B4C-198C-4EC9-9172-8EF567C1136A}">
      <dgm:prSet/>
      <dgm:spPr/>
      <dgm:t>
        <a:bodyPr/>
        <a:lstStyle/>
        <a:p>
          <a:r>
            <a:rPr lang="en-US" b="1" dirty="0">
              <a:solidFill>
                <a:srgbClr val="0070C0"/>
              </a:solidFill>
            </a:rPr>
            <a:t>When to choose Waterfall:</a:t>
          </a:r>
          <a:endParaRPr lang="en-US" dirty="0">
            <a:solidFill>
              <a:srgbClr val="0070C0"/>
            </a:solidFill>
          </a:endParaRPr>
        </a:p>
      </dgm:t>
    </dgm:pt>
    <dgm:pt modelId="{CE2AD3E1-3147-41DE-9326-4A06B50190CE}" type="parTrans" cxnId="{9A1696A7-384E-43D1-B964-AC0D4EC28B1F}">
      <dgm:prSet/>
      <dgm:spPr/>
      <dgm:t>
        <a:bodyPr/>
        <a:lstStyle/>
        <a:p>
          <a:endParaRPr lang="en-US"/>
        </a:p>
      </dgm:t>
    </dgm:pt>
    <dgm:pt modelId="{81E434C5-9BA7-4511-84CB-C954B857F5C4}" type="sibTrans" cxnId="{9A1696A7-384E-43D1-B964-AC0D4EC28B1F}">
      <dgm:prSet/>
      <dgm:spPr/>
      <dgm:t>
        <a:bodyPr/>
        <a:lstStyle/>
        <a:p>
          <a:endParaRPr lang="en-US"/>
        </a:p>
      </dgm:t>
    </dgm:pt>
    <dgm:pt modelId="{CBAFF104-827A-4E88-ACB7-5BB85730D074}">
      <dgm:prSet custT="1"/>
      <dgm:spPr/>
      <dgm:t>
        <a:bodyPr/>
        <a:lstStyle/>
        <a:p>
          <a:r>
            <a:rPr lang="en-US" sz="1400" dirty="0"/>
            <a:t>Your projects have well-defined deliverables and concrete timelines.</a:t>
          </a:r>
          <a:endParaRPr lang="en-US" sz="1400" dirty="0">
            <a:solidFill>
              <a:srgbClr val="0070C0"/>
            </a:solidFill>
          </a:endParaRPr>
        </a:p>
      </dgm:t>
    </dgm:pt>
    <dgm:pt modelId="{BB37B32E-8A46-4FCF-84F7-D07FDDC2A54C}" type="parTrans" cxnId="{FD6B2017-4A1B-4561-B28C-EDCE78D4F964}">
      <dgm:prSet/>
      <dgm:spPr/>
      <dgm:t>
        <a:bodyPr/>
        <a:lstStyle/>
        <a:p>
          <a:endParaRPr lang="en-US"/>
        </a:p>
      </dgm:t>
    </dgm:pt>
    <dgm:pt modelId="{DA997238-4A4F-4881-9715-5856D603F7CC}" type="sibTrans" cxnId="{FD6B2017-4A1B-4561-B28C-EDCE78D4F964}">
      <dgm:prSet/>
      <dgm:spPr/>
      <dgm:t>
        <a:bodyPr/>
        <a:lstStyle/>
        <a:p>
          <a:endParaRPr lang="en-US"/>
        </a:p>
      </dgm:t>
    </dgm:pt>
    <dgm:pt modelId="{543F686C-E5BD-4CAB-90BF-2D68A17CA835}" type="pres">
      <dgm:prSet presAssocID="{712BB3D2-4BA4-46DC-9F94-1CBBEC65A375}" presName="cycle" presStyleCnt="0">
        <dgm:presLayoutVars>
          <dgm:dir/>
          <dgm:resizeHandles val="exact"/>
        </dgm:presLayoutVars>
      </dgm:prSet>
      <dgm:spPr/>
    </dgm:pt>
    <dgm:pt modelId="{E3A83419-7948-4733-8474-775A67B19D71}" type="pres">
      <dgm:prSet presAssocID="{CBAFF104-827A-4E88-ACB7-5BB85730D074}" presName="dummy" presStyleCnt="0"/>
      <dgm:spPr/>
    </dgm:pt>
    <dgm:pt modelId="{2C583F1D-2069-499E-AE3A-8945C87BD0CD}" type="pres">
      <dgm:prSet presAssocID="{CBAFF104-827A-4E88-ACB7-5BB85730D074}" presName="node" presStyleLbl="revTx" presStyleIdx="0" presStyleCnt="2">
        <dgm:presLayoutVars>
          <dgm:bulletEnabled val="1"/>
        </dgm:presLayoutVars>
      </dgm:prSet>
      <dgm:spPr/>
    </dgm:pt>
    <dgm:pt modelId="{8E9D82F1-EF1E-4FFC-BC59-7FAFBED464D6}" type="pres">
      <dgm:prSet presAssocID="{DA997238-4A4F-4881-9715-5856D603F7CC}" presName="sibTrans" presStyleLbl="node1" presStyleIdx="0" presStyleCnt="2"/>
      <dgm:spPr/>
    </dgm:pt>
    <dgm:pt modelId="{998701D7-3FBD-45D6-84BC-5AEB7DE9C20D}" type="pres">
      <dgm:prSet presAssocID="{1B570B4C-198C-4EC9-9172-8EF567C1136A}" presName="dummy" presStyleCnt="0"/>
      <dgm:spPr/>
    </dgm:pt>
    <dgm:pt modelId="{0381EE18-33C1-4E63-AB44-50B824E30DE4}" type="pres">
      <dgm:prSet presAssocID="{1B570B4C-198C-4EC9-9172-8EF567C1136A}" presName="node" presStyleLbl="revTx" presStyleIdx="1" presStyleCnt="2">
        <dgm:presLayoutVars>
          <dgm:bulletEnabled val="1"/>
        </dgm:presLayoutVars>
      </dgm:prSet>
      <dgm:spPr/>
    </dgm:pt>
    <dgm:pt modelId="{6B0B07A7-FAAB-46FC-A5EE-564D4EE62C1C}" type="pres">
      <dgm:prSet presAssocID="{81E434C5-9BA7-4511-84CB-C954B857F5C4}" presName="sibTrans" presStyleLbl="node1" presStyleIdx="1" presStyleCnt="2"/>
      <dgm:spPr/>
    </dgm:pt>
  </dgm:ptLst>
  <dgm:cxnLst>
    <dgm:cxn modelId="{2734EE04-0184-4307-BEFC-F778D06B3001}" type="presOf" srcId="{1B570B4C-198C-4EC9-9172-8EF567C1136A}" destId="{0381EE18-33C1-4E63-AB44-50B824E30DE4}" srcOrd="0" destOrd="0" presId="urn:microsoft.com/office/officeart/2005/8/layout/cycle1"/>
    <dgm:cxn modelId="{FD6B2017-4A1B-4561-B28C-EDCE78D4F964}" srcId="{712BB3D2-4BA4-46DC-9F94-1CBBEC65A375}" destId="{CBAFF104-827A-4E88-ACB7-5BB85730D074}" srcOrd="0" destOrd="0" parTransId="{BB37B32E-8A46-4FCF-84F7-D07FDDC2A54C}" sibTransId="{DA997238-4A4F-4881-9715-5856D603F7CC}"/>
    <dgm:cxn modelId="{BAB5458F-1B80-4CC0-921D-D7DA3F4A55DE}" type="presOf" srcId="{DA997238-4A4F-4881-9715-5856D603F7CC}" destId="{8E9D82F1-EF1E-4FFC-BC59-7FAFBED464D6}" srcOrd="0" destOrd="0" presId="urn:microsoft.com/office/officeart/2005/8/layout/cycle1"/>
    <dgm:cxn modelId="{9A1696A7-384E-43D1-B964-AC0D4EC28B1F}" srcId="{712BB3D2-4BA4-46DC-9F94-1CBBEC65A375}" destId="{1B570B4C-198C-4EC9-9172-8EF567C1136A}" srcOrd="1" destOrd="0" parTransId="{CE2AD3E1-3147-41DE-9326-4A06B50190CE}" sibTransId="{81E434C5-9BA7-4511-84CB-C954B857F5C4}"/>
    <dgm:cxn modelId="{45604CA9-5092-421B-9BC1-F049A5608F6F}" type="presOf" srcId="{712BB3D2-4BA4-46DC-9F94-1CBBEC65A375}" destId="{543F686C-E5BD-4CAB-90BF-2D68A17CA835}" srcOrd="0" destOrd="0" presId="urn:microsoft.com/office/officeart/2005/8/layout/cycle1"/>
    <dgm:cxn modelId="{59900FB7-52E7-4B6A-8675-D0147A6C58CA}" type="presOf" srcId="{CBAFF104-827A-4E88-ACB7-5BB85730D074}" destId="{2C583F1D-2069-499E-AE3A-8945C87BD0CD}" srcOrd="0" destOrd="0" presId="urn:microsoft.com/office/officeart/2005/8/layout/cycle1"/>
    <dgm:cxn modelId="{14CFC6E3-3DF9-48C2-B548-35822D8335F4}" type="presOf" srcId="{81E434C5-9BA7-4511-84CB-C954B857F5C4}" destId="{6B0B07A7-FAAB-46FC-A5EE-564D4EE62C1C}" srcOrd="0" destOrd="0" presId="urn:microsoft.com/office/officeart/2005/8/layout/cycle1"/>
    <dgm:cxn modelId="{185A2971-9541-4200-8B6D-7F8C755EFC83}" type="presParOf" srcId="{543F686C-E5BD-4CAB-90BF-2D68A17CA835}" destId="{E3A83419-7948-4733-8474-775A67B19D71}" srcOrd="0" destOrd="0" presId="urn:microsoft.com/office/officeart/2005/8/layout/cycle1"/>
    <dgm:cxn modelId="{9123E84C-A1FF-4451-8939-66463913BA2D}" type="presParOf" srcId="{543F686C-E5BD-4CAB-90BF-2D68A17CA835}" destId="{2C583F1D-2069-499E-AE3A-8945C87BD0CD}" srcOrd="1" destOrd="0" presId="urn:microsoft.com/office/officeart/2005/8/layout/cycle1"/>
    <dgm:cxn modelId="{F6B398FA-A925-4C1E-84A3-440CFCB592A7}" type="presParOf" srcId="{543F686C-E5BD-4CAB-90BF-2D68A17CA835}" destId="{8E9D82F1-EF1E-4FFC-BC59-7FAFBED464D6}" srcOrd="2" destOrd="0" presId="urn:microsoft.com/office/officeart/2005/8/layout/cycle1"/>
    <dgm:cxn modelId="{4310C774-500A-4491-8836-16F198E93F35}" type="presParOf" srcId="{543F686C-E5BD-4CAB-90BF-2D68A17CA835}" destId="{998701D7-3FBD-45D6-84BC-5AEB7DE9C20D}" srcOrd="3" destOrd="0" presId="urn:microsoft.com/office/officeart/2005/8/layout/cycle1"/>
    <dgm:cxn modelId="{C0B94A51-B697-4E4D-9005-026E14A754E6}" type="presParOf" srcId="{543F686C-E5BD-4CAB-90BF-2D68A17CA835}" destId="{0381EE18-33C1-4E63-AB44-50B824E30DE4}" srcOrd="4" destOrd="0" presId="urn:microsoft.com/office/officeart/2005/8/layout/cycle1"/>
    <dgm:cxn modelId="{D98967B5-FA14-4C25-A179-A7073F6DF961}" type="presParOf" srcId="{543F686C-E5BD-4CAB-90BF-2D68A17CA835}" destId="{6B0B07A7-FAAB-46FC-A5EE-564D4EE62C1C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CACF1-2FFC-4DA3-9D8E-154F9B9DE29C}">
      <dsp:nvSpPr>
        <dsp:cNvPr id="0" name=""/>
        <dsp:cNvSpPr/>
      </dsp:nvSpPr>
      <dsp:spPr>
        <a:xfrm>
          <a:off x="0" y="0"/>
          <a:ext cx="6618427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Specific SCRUM Teams commit to a single project</a:t>
          </a:r>
        </a:p>
      </dsp:txBody>
      <dsp:txXfrm>
        <a:off x="22940" y="22940"/>
        <a:ext cx="5681610" cy="737360"/>
      </dsp:txXfrm>
    </dsp:sp>
    <dsp:sp modelId="{7909369E-2EF7-4EA1-9617-1F4DB5B4B9D1}">
      <dsp:nvSpPr>
        <dsp:cNvPr id="0" name=""/>
        <dsp:cNvSpPr/>
      </dsp:nvSpPr>
      <dsp:spPr>
        <a:xfrm>
          <a:off x="494233" y="892024"/>
          <a:ext cx="6618427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Offers better visibility and understanding got key stakeholders, the clients/users, and every team member involved in the project. (Ensuring all expectations are managed effectively.)</a:t>
          </a:r>
        </a:p>
      </dsp:txBody>
      <dsp:txXfrm>
        <a:off x="517173" y="914964"/>
        <a:ext cx="5569207" cy="737360"/>
      </dsp:txXfrm>
    </dsp:sp>
    <dsp:sp modelId="{1A8A7B54-8A48-4BA8-9540-A5BFBB19E3D9}">
      <dsp:nvSpPr>
        <dsp:cNvPr id="0" name=""/>
        <dsp:cNvSpPr/>
      </dsp:nvSpPr>
      <dsp:spPr>
        <a:xfrm>
          <a:off x="988466" y="1784048"/>
          <a:ext cx="6618427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Promotes teamwork and high transparency for every step of the development cycle. (This includes planning, reviews and prioritization.)</a:t>
          </a:r>
        </a:p>
      </dsp:txBody>
      <dsp:txXfrm>
        <a:off x="1011406" y="1806988"/>
        <a:ext cx="5569207" cy="737360"/>
      </dsp:txXfrm>
    </dsp:sp>
    <dsp:sp modelId="{DCFE4964-DDD5-4C8A-B3E4-61FCAF00C37A}">
      <dsp:nvSpPr>
        <dsp:cNvPr id="0" name=""/>
        <dsp:cNvSpPr/>
      </dsp:nvSpPr>
      <dsp:spPr>
        <a:xfrm>
          <a:off x="1482699" y="2676072"/>
          <a:ext cx="6618427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Creates an environment that allows early identification of development issues and through collaboration, an easy resolution is usually reached.</a:t>
          </a:r>
        </a:p>
      </dsp:txBody>
      <dsp:txXfrm>
        <a:off x="1505639" y="2699012"/>
        <a:ext cx="5569207" cy="737360"/>
      </dsp:txXfrm>
    </dsp:sp>
    <dsp:sp modelId="{57051441-821D-460C-A199-4182541F7D34}">
      <dsp:nvSpPr>
        <dsp:cNvPr id="0" name=""/>
        <dsp:cNvSpPr/>
      </dsp:nvSpPr>
      <dsp:spPr>
        <a:xfrm>
          <a:off x="1976932" y="3568096"/>
          <a:ext cx="6618427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Exceptional Quality with inexpensive and continuous integration through iterative releases.</a:t>
          </a:r>
        </a:p>
      </dsp:txBody>
      <dsp:txXfrm>
        <a:off x="1999872" y="3591036"/>
        <a:ext cx="5569207" cy="737360"/>
      </dsp:txXfrm>
    </dsp:sp>
    <dsp:sp modelId="{B52076DF-78FD-40C9-804C-0B5B49CE284F}">
      <dsp:nvSpPr>
        <dsp:cNvPr id="0" name=""/>
        <dsp:cNvSpPr/>
      </dsp:nvSpPr>
      <dsp:spPr>
        <a:xfrm>
          <a:off x="6109320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223869" y="572200"/>
        <a:ext cx="280008" cy="383102"/>
      </dsp:txXfrm>
    </dsp:sp>
    <dsp:sp modelId="{09B53A15-8D2F-4946-B9DD-9BA4E9745352}">
      <dsp:nvSpPr>
        <dsp:cNvPr id="0" name=""/>
        <dsp:cNvSpPr/>
      </dsp:nvSpPr>
      <dsp:spPr>
        <a:xfrm>
          <a:off x="6603553" y="1464224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718102" y="1464224"/>
        <a:ext cx="280008" cy="383102"/>
      </dsp:txXfrm>
    </dsp:sp>
    <dsp:sp modelId="{D442A3B0-FDC1-4BDC-AFC3-4757CA1367D0}">
      <dsp:nvSpPr>
        <dsp:cNvPr id="0" name=""/>
        <dsp:cNvSpPr/>
      </dsp:nvSpPr>
      <dsp:spPr>
        <a:xfrm>
          <a:off x="7097787" y="2343194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212336" y="2343194"/>
        <a:ext cx="280008" cy="383102"/>
      </dsp:txXfrm>
    </dsp:sp>
    <dsp:sp modelId="{BD9A78B2-26CD-4F2C-897A-41D183EBC18B}">
      <dsp:nvSpPr>
        <dsp:cNvPr id="0" name=""/>
        <dsp:cNvSpPr/>
      </dsp:nvSpPr>
      <dsp:spPr>
        <a:xfrm>
          <a:off x="7592020" y="3243921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6569" y="3243921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83F1D-2069-499E-AE3A-8945C87BD0CD}">
      <dsp:nvSpPr>
        <dsp:cNvPr id="0" name=""/>
        <dsp:cNvSpPr/>
      </dsp:nvSpPr>
      <dsp:spPr>
        <a:xfrm>
          <a:off x="3085601" y="812316"/>
          <a:ext cx="1542388" cy="154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Your projects have well-defined deliverables and concrete timelines.</a:t>
          </a:r>
          <a:endParaRPr lang="en-US" sz="1400" kern="1200" dirty="0">
            <a:solidFill>
              <a:srgbClr val="0070C0"/>
            </a:solidFill>
          </a:endParaRPr>
        </a:p>
      </dsp:txBody>
      <dsp:txXfrm>
        <a:off x="3085601" y="812316"/>
        <a:ext cx="1542388" cy="1542388"/>
      </dsp:txXfrm>
    </dsp:sp>
    <dsp:sp modelId="{8E9D82F1-EF1E-4FFC-BC59-7FAFBED464D6}">
      <dsp:nvSpPr>
        <dsp:cNvPr id="0" name=""/>
        <dsp:cNvSpPr/>
      </dsp:nvSpPr>
      <dsp:spPr>
        <a:xfrm>
          <a:off x="1012788" y="-1407"/>
          <a:ext cx="3169836" cy="3169836"/>
        </a:xfrm>
        <a:prstGeom prst="circularArrow">
          <a:avLst>
            <a:gd name="adj1" fmla="val 9488"/>
            <a:gd name="adj2" fmla="val 685463"/>
            <a:gd name="adj3" fmla="val 7848299"/>
            <a:gd name="adj4" fmla="val 2266237"/>
            <a:gd name="adj5" fmla="val 110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1EE18-33C1-4E63-AB44-50B824E30DE4}">
      <dsp:nvSpPr>
        <dsp:cNvPr id="0" name=""/>
        <dsp:cNvSpPr/>
      </dsp:nvSpPr>
      <dsp:spPr>
        <a:xfrm>
          <a:off x="567423" y="812316"/>
          <a:ext cx="1542388" cy="154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rgbClr val="0070C0"/>
              </a:solidFill>
            </a:rPr>
            <a:t>When to choose Waterfall:</a:t>
          </a:r>
          <a:endParaRPr lang="en-US" sz="2200" kern="1200" dirty="0">
            <a:solidFill>
              <a:srgbClr val="0070C0"/>
            </a:solidFill>
          </a:endParaRPr>
        </a:p>
      </dsp:txBody>
      <dsp:txXfrm>
        <a:off x="567423" y="812316"/>
        <a:ext cx="1542388" cy="1542388"/>
      </dsp:txXfrm>
    </dsp:sp>
    <dsp:sp modelId="{6B0B07A7-FAAB-46FC-A5EE-564D4EE62C1C}">
      <dsp:nvSpPr>
        <dsp:cNvPr id="0" name=""/>
        <dsp:cNvSpPr/>
      </dsp:nvSpPr>
      <dsp:spPr>
        <a:xfrm>
          <a:off x="1012788" y="-1407"/>
          <a:ext cx="3169836" cy="3169836"/>
        </a:xfrm>
        <a:prstGeom prst="circularArrow">
          <a:avLst>
            <a:gd name="adj1" fmla="val 9488"/>
            <a:gd name="adj2" fmla="val 685463"/>
            <a:gd name="adj3" fmla="val 18648299"/>
            <a:gd name="adj4" fmla="val 13066237"/>
            <a:gd name="adj5" fmla="val 11070"/>
          </a:avLst>
        </a:prstGeom>
        <a:solidFill>
          <a:schemeClr val="accent5">
            <a:hueOff val="91585"/>
            <a:satOff val="-51661"/>
            <a:lumOff val="-1745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960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6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1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3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0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8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77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hyperlink" Target="https://www.tmcnet.com/topics/articles/2019/06/21/442484-5-key-characteristics-agile-scrum-methodology.htm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s://www.scrum.org/resources/blog/what-4-key-changes-scrum-guide-tell-us-about-scru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frebo-com.ngontinh24.com/article/the-agile-software-development-life-cycle-what-is-agile-sdlc-and-how-to-use-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hyperlink" Target="https://afrebo-com.ngontinh24.com/article/the-agile-software-development-life-cycle-what-is-agile-sdlc-and-how-to-use-it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mcnet.com/topics/articles/2019/06/21/442484-5-key-characteristics-agile-scrum-methodology.htm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frebo-com.ngontinh24.com/article/the-agile-software-development-life-cycle-what-is-agile-sdlc-and-how-to-use-it" TargetMode="External"/><Relationship Id="rId4" Type="http://schemas.openxmlformats.org/officeDocument/2006/relationships/hyperlink" Target="https://www.scrum.org/resources/blog/what-4-key-changes-scrum-guide-tell-us-about-scr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8999-16C3-F7A4-D9F2-AE9B57DF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95" y="4235464"/>
            <a:ext cx="2552051" cy="11525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8800" dirty="0"/>
              <a:t>Agile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13D8C-9D7D-3FDE-AB24-483789CFF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95" y="5425894"/>
            <a:ext cx="3385771" cy="66672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>
                    <a:lumMod val="75000"/>
                  </a:schemeClr>
                </a:solidFill>
              </a:rPr>
              <a:t>Approach</a:t>
            </a: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96B230AD-95AB-777D-FF23-F987157A3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944182" y="1098746"/>
            <a:ext cx="4787701" cy="2693093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F8F96C-48D6-7249-FA15-B80975E95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5848"/>
              </p:ext>
            </p:extLst>
          </p:nvPr>
        </p:nvGraphicFramePr>
        <p:xfrm>
          <a:off x="5906417" y="1587428"/>
          <a:ext cx="5194201" cy="171572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194201">
                  <a:extLst>
                    <a:ext uri="{9D8B030D-6E8A-4147-A177-3AD203B41FA5}">
                      <a16:colId xmlns:a16="http://schemas.microsoft.com/office/drawing/2014/main" val="4064215007"/>
                    </a:ext>
                  </a:extLst>
                </a:gridCol>
              </a:tblGrid>
              <a:tr h="1032226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ldhabi" panose="020B0604020202020204" pitchFamily="2" charset="-78"/>
                        </a:rPr>
                        <a:t>Presented by: Tammy Hartline</a:t>
                      </a:r>
                    </a:p>
                    <a:p>
                      <a:pPr algn="ctr"/>
                      <a:r>
                        <a:rPr lang="en-US" sz="23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ldhabi" panose="020B0604020202020204" pitchFamily="2" charset="-78"/>
                        </a:rPr>
                        <a:t>Presented to: Leadership</a:t>
                      </a:r>
                    </a:p>
                  </a:txBody>
                  <a:tcPr marL="278980" marR="139490" marT="139490" marB="1394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633314"/>
                  </a:ext>
                </a:extLst>
              </a:tr>
              <a:tr h="683501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ldhabi" panose="020B0604020202020204" pitchFamily="2" charset="-78"/>
                        </a:rPr>
                        <a:t>02/18/2023</a:t>
                      </a:r>
                    </a:p>
                  </a:txBody>
                  <a:tcPr marL="278980" marR="139490" marT="139490" marB="1394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5060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7E0B6C2-A348-9E68-96C6-16A165A6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593" y="3590213"/>
            <a:ext cx="4205848" cy="29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8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8600-6EE8-F220-6B00-FD5D9F5C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66" y="1268402"/>
            <a:ext cx="10938150" cy="67697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 Facets of the SCRUM-Agile Approach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DE10759-B58D-492C-1B54-05CE22DE6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897335"/>
              </p:ext>
            </p:extLst>
          </p:nvPr>
        </p:nvGraphicFramePr>
        <p:xfrm>
          <a:off x="620829" y="1945379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D356F1-4A36-5023-0BBB-A29A044C0FEF}"/>
              </a:ext>
            </a:extLst>
          </p:cNvPr>
          <p:cNvSpPr txBox="1"/>
          <p:nvPr/>
        </p:nvSpPr>
        <p:spPr>
          <a:xfrm>
            <a:off x="307366" y="111743"/>
            <a:ext cx="5146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the title for more details from the article --&gt;: </a:t>
            </a:r>
            <a:r>
              <a:rPr lang="en-US" i="1" dirty="0">
                <a:hlinkClick r:id="rId7"/>
              </a:rPr>
              <a:t>5 Key Characteristics of Agile and SRUM Methodology, By Special Guest, June 21, 2019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55772-F144-3607-B3EE-373CD863C9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0446" y="2511154"/>
            <a:ext cx="2615070" cy="18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0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8CEF-B2C5-D171-3258-A8C972AA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78" y="219917"/>
            <a:ext cx="10139191" cy="1562583"/>
          </a:xfrm>
        </p:spPr>
        <p:txBody>
          <a:bodyPr>
            <a:normAutofit/>
          </a:bodyPr>
          <a:lstStyle/>
          <a:p>
            <a:r>
              <a:rPr lang="en-US" sz="8800" dirty="0"/>
              <a:t>What is the SDLC?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6A4B6-9E89-6634-B680-61EE70726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404" y="1932972"/>
            <a:ext cx="9216141" cy="4570092"/>
          </a:xfrm>
        </p:spPr>
      </p:pic>
    </p:spTree>
    <p:extLst>
      <p:ext uri="{BB962C8B-B14F-4D97-AF65-F5344CB8AC3E}">
        <p14:creationId xmlns:p14="http://schemas.microsoft.com/office/powerpoint/2010/main" val="71686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6B65D35-970B-7AA2-2BE2-6D4855AE2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2" y="806874"/>
            <a:ext cx="7657822" cy="557106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047032-9B78-0171-E76B-EFC62BF73BCD}"/>
              </a:ext>
            </a:extLst>
          </p:cNvPr>
          <p:cNvGrpSpPr/>
          <p:nvPr/>
        </p:nvGrpSpPr>
        <p:grpSpPr>
          <a:xfrm>
            <a:off x="6562250" y="2122806"/>
            <a:ext cx="1482155" cy="1002359"/>
            <a:chOff x="8352327" y="1959399"/>
            <a:chExt cx="1657989" cy="10994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BA920F-3A7A-5A71-E667-393DB0688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2327" y="1959399"/>
              <a:ext cx="1657989" cy="109948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30A4B2-4C96-E547-6D97-C264EF8FA714}"/>
                </a:ext>
              </a:extLst>
            </p:cNvPr>
            <p:cNvSpPr txBox="1"/>
            <p:nvPr/>
          </p:nvSpPr>
          <p:spPr>
            <a:xfrm>
              <a:off x="8801100" y="2817422"/>
              <a:ext cx="731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&amp; Testers</a:t>
              </a:r>
            </a:p>
          </p:txBody>
        </p:sp>
      </p:grpSp>
      <p:pic>
        <p:nvPicPr>
          <p:cNvPr id="13" name="Graphic 12" descr="Group with solid fill">
            <a:hlinkClick r:id="rId4"/>
            <a:extLst>
              <a:ext uri="{FF2B5EF4-FFF2-40B4-BE49-F238E27FC236}">
                <a16:creationId xmlns:a16="http://schemas.microsoft.com/office/drawing/2014/main" id="{BAD9B3C0-83B9-4F51-7618-D54BECD98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2745" y="55176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CF6E70-521D-7115-9B80-5E9D02AD8FE8}"/>
              </a:ext>
            </a:extLst>
          </p:cNvPr>
          <p:cNvSpPr txBox="1"/>
          <p:nvPr/>
        </p:nvSpPr>
        <p:spPr>
          <a:xfrm>
            <a:off x="8439997" y="3989023"/>
            <a:ext cx="29200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Implementing Agile and The SCRUM Framework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43BBC-2F02-EFB3-AE3D-E210292E172E}"/>
              </a:ext>
            </a:extLst>
          </p:cNvPr>
          <p:cNvSpPr txBox="1"/>
          <p:nvPr/>
        </p:nvSpPr>
        <p:spPr>
          <a:xfrm>
            <a:off x="8611846" y="685800"/>
            <a:ext cx="185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Click the team to learn more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10A006-0B44-6755-CDF1-82E136157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530" y="1742731"/>
            <a:ext cx="2615070" cy="18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3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C959-ADFB-4407-3BF4-B4906CE1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</a:rPr>
              <a:t>SCRUM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5FC9A21D-6464-4198-E7A2-E5A5CFE17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8" y="1485910"/>
            <a:ext cx="6927007" cy="38964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2242-6A53-4594-BAB6-D461E7085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Team Roles and Workflow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sym typeface="Wingdings" panose="05000000000000000000" pitchFamily="2" charset="2"/>
              </a:rPr>
              <a:t>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200" dirty="0">
                <a:sym typeface="Wingdings" panose="05000000000000000000" pitchFamily="2" charset="2"/>
              </a:rPr>
              <a:t>Click the image for more details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761C5-FD83-D9AD-BE5B-969766591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540" y="4572260"/>
            <a:ext cx="2006105" cy="1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1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F26D-85FD-E6D0-CC93-8CD49B07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763" y="5348399"/>
            <a:ext cx="3529753" cy="10273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Key Differences Between Agile &amp; Waterfall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8E09A71-60A5-7AD3-ED0B-432969C01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305832"/>
              </p:ext>
            </p:extLst>
          </p:nvPr>
        </p:nvGraphicFramePr>
        <p:xfrm>
          <a:off x="5823685" y="-92132"/>
          <a:ext cx="5195414" cy="3167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075F1A34-1055-6828-50D8-90EC844229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919" y="3324114"/>
            <a:ext cx="6539037" cy="33839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06716E-0258-E347-7021-6366EBABC4A9}"/>
              </a:ext>
            </a:extLst>
          </p:cNvPr>
          <p:cNvGrpSpPr/>
          <p:nvPr/>
        </p:nvGrpSpPr>
        <p:grpSpPr>
          <a:xfrm>
            <a:off x="3140761" y="5016089"/>
            <a:ext cx="4312212" cy="1488882"/>
            <a:chOff x="992549" y="2702241"/>
            <a:chExt cx="4103696" cy="11438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95C24C-3979-6C47-B115-1683BE1317E3}"/>
                </a:ext>
              </a:extLst>
            </p:cNvPr>
            <p:cNvSpPr/>
            <p:nvPr/>
          </p:nvSpPr>
          <p:spPr>
            <a:xfrm>
              <a:off x="992549" y="3056805"/>
              <a:ext cx="789252" cy="7892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A8F58E-2225-B23A-3D7B-12C70C413520}"/>
                </a:ext>
              </a:extLst>
            </p:cNvPr>
            <p:cNvSpPr txBox="1"/>
            <p:nvPr/>
          </p:nvSpPr>
          <p:spPr>
            <a:xfrm>
              <a:off x="4306993" y="2702241"/>
              <a:ext cx="789252" cy="789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0CB3C3-9122-D533-4C72-EDADABD5989F}"/>
              </a:ext>
            </a:extLst>
          </p:cNvPr>
          <p:cNvGrpSpPr/>
          <p:nvPr/>
        </p:nvGrpSpPr>
        <p:grpSpPr>
          <a:xfrm>
            <a:off x="8847640" y="5016091"/>
            <a:ext cx="829355" cy="1027353"/>
            <a:chOff x="112700" y="1532863"/>
            <a:chExt cx="789252" cy="7892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5CC44B-171F-C33D-9949-3667C26D274E}"/>
                </a:ext>
              </a:extLst>
            </p:cNvPr>
            <p:cNvSpPr/>
            <p:nvPr/>
          </p:nvSpPr>
          <p:spPr>
            <a:xfrm>
              <a:off x="112700" y="1532863"/>
              <a:ext cx="789252" cy="7892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6340CA-68EB-DAC3-9595-202F31264DAC}"/>
                </a:ext>
              </a:extLst>
            </p:cNvPr>
            <p:cNvSpPr txBox="1"/>
            <p:nvPr/>
          </p:nvSpPr>
          <p:spPr>
            <a:xfrm>
              <a:off x="112700" y="1532863"/>
              <a:ext cx="789252" cy="7892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B87C07-25B3-6C98-9FF2-487F65D7682C}"/>
              </a:ext>
            </a:extLst>
          </p:cNvPr>
          <p:cNvGrpSpPr/>
          <p:nvPr/>
        </p:nvGrpSpPr>
        <p:grpSpPr>
          <a:xfrm>
            <a:off x="231495" y="5016091"/>
            <a:ext cx="2595530" cy="1488881"/>
            <a:chOff x="-688224" y="-345642"/>
            <a:chExt cx="2470025" cy="11438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EEEDC2-5BFC-51CC-BA6D-4E4D5F924A54}"/>
                </a:ext>
              </a:extLst>
            </p:cNvPr>
            <p:cNvSpPr/>
            <p:nvPr/>
          </p:nvSpPr>
          <p:spPr>
            <a:xfrm>
              <a:off x="992549" y="8921"/>
              <a:ext cx="789252" cy="7892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1B15A9-4499-B9E2-C317-D9719B0AF82F}"/>
                </a:ext>
              </a:extLst>
            </p:cNvPr>
            <p:cNvSpPr txBox="1"/>
            <p:nvPr/>
          </p:nvSpPr>
          <p:spPr>
            <a:xfrm>
              <a:off x="-688224" y="-345642"/>
              <a:ext cx="1335379" cy="11438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8AE9E17-E04F-6F6B-C507-08AF3822B236}"/>
              </a:ext>
            </a:extLst>
          </p:cNvPr>
          <p:cNvSpPr txBox="1"/>
          <p:nvPr/>
        </p:nvSpPr>
        <p:spPr>
          <a:xfrm>
            <a:off x="415423" y="353028"/>
            <a:ext cx="4304326" cy="328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>
                <a:solidFill>
                  <a:srgbClr val="0070C0"/>
                </a:solidFill>
              </a:rPr>
              <a:t>When to choose Agile:</a:t>
            </a:r>
            <a:endParaRPr lang="en-US" sz="2400" kern="1200" dirty="0">
              <a:solidFill>
                <a:srgbClr val="0070C0"/>
              </a:solidFill>
            </a:endParaRPr>
          </a:p>
          <a:p>
            <a:pPr marL="285750" lvl="0" indent="-285750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800" kern="1200" dirty="0"/>
              <a:t>Your company doesn’t have complex bureaucracy that would delay decision-making</a:t>
            </a:r>
          </a:p>
          <a:p>
            <a:pPr marL="285750" indent="-285750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800" kern="1200" dirty="0"/>
              <a:t>Your timeline is not concrete, or you do not have a fixed budget.</a:t>
            </a:r>
          </a:p>
          <a:p>
            <a:pPr marL="285750" indent="-285750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800" kern="1200" dirty="0"/>
              <a:t>Some requirements are unknown.</a:t>
            </a:r>
          </a:p>
          <a:p>
            <a:pPr marL="285750" indent="-28575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800" kern="1200" dirty="0"/>
          </a:p>
          <a:p>
            <a:pPr marL="285750" lvl="0" indent="-28575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800" kern="1200" dirty="0"/>
          </a:p>
          <a:p>
            <a:pPr marL="285750" lvl="0" indent="-28575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800" kern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B35188-1D4C-3CF3-7E56-B27185C5A262}"/>
              </a:ext>
            </a:extLst>
          </p:cNvPr>
          <p:cNvSpPr/>
          <p:nvPr/>
        </p:nvSpPr>
        <p:spPr>
          <a:xfrm>
            <a:off x="285919" y="2969364"/>
            <a:ext cx="2433254" cy="35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table to learn more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AEE3765-E200-9CEB-5EBD-7F97E4A840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604" y="3310619"/>
            <a:ext cx="3130072" cy="21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9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839F-6DF1-0B9E-13CE-94825192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u="sng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1BA83-B8FE-5149-176C-2F20ECBCE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3" r="38946"/>
          <a:stretch/>
        </p:blipFill>
        <p:spPr>
          <a:xfrm>
            <a:off x="20" y="-97654"/>
            <a:ext cx="4653291" cy="69556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1D503-356D-1814-48F5-9A6321CA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546430"/>
            <a:ext cx="6015571" cy="3633707"/>
          </a:xfrm>
        </p:spPr>
        <p:txBody>
          <a:bodyPr>
            <a:normAutofit/>
          </a:bodyPr>
          <a:lstStyle/>
          <a:p>
            <a:r>
              <a:rPr lang="en-US" i="1" dirty="0"/>
              <a:t>Slide 2: </a:t>
            </a:r>
            <a:r>
              <a:rPr lang="en-US" i="1" dirty="0">
                <a:hlinkClick r:id="rId3"/>
              </a:rPr>
              <a:t>5 Key Characteristics of Agile and SRUM Methodology, By Special Guest, June 21, 2019 </a:t>
            </a:r>
            <a:endParaRPr lang="en-US" i="1" dirty="0"/>
          </a:p>
          <a:p>
            <a:r>
              <a:rPr lang="en-US" i="1" dirty="0"/>
              <a:t>Slide 4: </a:t>
            </a:r>
            <a:r>
              <a:rPr lang="en-US" i="1" dirty="0">
                <a:hlinkClick r:id="rId4"/>
              </a:rPr>
              <a:t>Christiaan </a:t>
            </a:r>
            <a:r>
              <a:rPr lang="en-US" i="1" dirty="0" err="1">
                <a:hlinkClick r:id="rId4"/>
              </a:rPr>
              <a:t>Verwijs</a:t>
            </a:r>
            <a:r>
              <a:rPr lang="en-US" i="1" dirty="0">
                <a:hlinkClick r:id="rId4"/>
              </a:rPr>
              <a:t>, What 4 Key Changes To The Scrum Guide Tell Us About Scrum, November 18, 2020</a:t>
            </a:r>
            <a:endParaRPr lang="en-US" dirty="0"/>
          </a:p>
          <a:p>
            <a:r>
              <a:rPr lang="en-US" i="1" dirty="0"/>
              <a:t>Slide 3, 5, &amp; 6: </a:t>
            </a:r>
            <a:r>
              <a:rPr lang="en-US" i="1" dirty="0" err="1">
                <a:hlinkClick r:id="rId5"/>
              </a:rPr>
              <a:t>Afrebo</a:t>
            </a:r>
            <a:r>
              <a:rPr lang="en-US" i="1" dirty="0">
                <a:hlinkClick r:id="rId5"/>
              </a:rPr>
              <a:t>, The Agile Software Development Life Cycle: What is Agile SDLC and How To Use It?, 2023</a:t>
            </a:r>
            <a:endParaRPr lang="en-US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8C7A3-67B7-4AC0-A6C8-CC7111EE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11098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110</TotalTime>
  <Words>302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Segoe UI Semibold</vt:lpstr>
      <vt:lpstr>Wingdings 2</vt:lpstr>
      <vt:lpstr>View</vt:lpstr>
      <vt:lpstr>Agile </vt:lpstr>
      <vt:lpstr>Key Facets of the SCRUM-Agile Approach</vt:lpstr>
      <vt:lpstr>What is the SDLC?</vt:lpstr>
      <vt:lpstr>PowerPoint Presentation</vt:lpstr>
      <vt:lpstr>SCRUM</vt:lpstr>
      <vt:lpstr>Key Differences Between Agile &amp; Waterfall</vt:lpstr>
      <vt:lpstr>References</vt:lpstr>
    </vt:vector>
  </TitlesOfParts>
  <Company>Southern New Hampshire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</dc:title>
  <dc:creator>ws_tammy.hartline</dc:creator>
  <cp:lastModifiedBy>ws_tammy.hartline</cp:lastModifiedBy>
  <cp:revision>1</cp:revision>
  <dcterms:created xsi:type="dcterms:W3CDTF">2023-02-18T13:03:18Z</dcterms:created>
  <dcterms:modified xsi:type="dcterms:W3CDTF">2023-02-18T14:53:47Z</dcterms:modified>
</cp:coreProperties>
</file>