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10" d="100"/>
          <a:sy n="210" d="100"/>
        </p:scale>
        <p:origin x="150" y="-81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wbaker, Todd J" userId="29cb72e8-6410-44b7-993c-547be3ffa15e" providerId="ADAL" clId="{CA19EC8F-3DA7-49B0-9203-ECE740748BAE}"/>
    <pc:docChg chg="undo custSel modSld">
      <pc:chgData name="Hawbaker, Todd J" userId="29cb72e8-6410-44b7-993c-547be3ffa15e" providerId="ADAL" clId="{CA19EC8F-3DA7-49B0-9203-ECE740748BAE}" dt="2021-11-18T20:28:42.565" v="1880" actId="20577"/>
      <pc:docMkLst>
        <pc:docMk/>
      </pc:docMkLst>
      <pc:sldChg chg="modSp mod">
        <pc:chgData name="Hawbaker, Todd J" userId="29cb72e8-6410-44b7-993c-547be3ffa15e" providerId="ADAL" clId="{CA19EC8F-3DA7-49B0-9203-ECE740748BAE}" dt="2021-11-18T19:59:58.572" v="121" actId="6549"/>
        <pc:sldMkLst>
          <pc:docMk/>
          <pc:sldMk cId="0" sldId="256"/>
        </pc:sldMkLst>
        <pc:spChg chg="mod">
          <ac:chgData name="Hawbaker, Todd J" userId="29cb72e8-6410-44b7-993c-547be3ffa15e" providerId="ADAL" clId="{CA19EC8F-3DA7-49B0-9203-ECE740748BAE}" dt="2021-11-18T19:59:43.003" v="74" actId="20577"/>
          <ac:spMkLst>
            <pc:docMk/>
            <pc:sldMk cId="0" sldId="256"/>
            <ac:spMk id="86" creationId="{00000000-0000-0000-0000-000000000000}"/>
          </ac:spMkLst>
        </pc:spChg>
        <pc:spChg chg="mod">
          <ac:chgData name="Hawbaker, Todd J" userId="29cb72e8-6410-44b7-993c-547be3ffa15e" providerId="ADAL" clId="{CA19EC8F-3DA7-49B0-9203-ECE740748BAE}" dt="2021-11-18T19:59:58.572" v="121" actId="6549"/>
          <ac:spMkLst>
            <pc:docMk/>
            <pc:sldMk cId="0" sldId="256"/>
            <ac:spMk id="87" creationId="{00000000-0000-0000-0000-000000000000}"/>
          </ac:spMkLst>
        </pc:spChg>
      </pc:sldChg>
      <pc:sldChg chg="modSp mod">
        <pc:chgData name="Hawbaker, Todd J" userId="29cb72e8-6410-44b7-993c-547be3ffa15e" providerId="ADAL" clId="{CA19EC8F-3DA7-49B0-9203-ECE740748BAE}" dt="2021-11-18T20:04:26.617" v="125" actId="403"/>
        <pc:sldMkLst>
          <pc:docMk/>
          <pc:sldMk cId="0" sldId="257"/>
        </pc:sldMkLst>
        <pc:spChg chg="mod">
          <ac:chgData name="Hawbaker, Todd J" userId="29cb72e8-6410-44b7-993c-547be3ffa15e" providerId="ADAL" clId="{CA19EC8F-3DA7-49B0-9203-ECE740748BAE}" dt="2021-11-18T20:04:26.617" v="125" actId="403"/>
          <ac:spMkLst>
            <pc:docMk/>
            <pc:sldMk cId="0" sldId="257"/>
            <ac:spMk id="94" creationId="{00000000-0000-0000-0000-000000000000}"/>
          </ac:spMkLst>
        </pc:spChg>
      </pc:sldChg>
      <pc:sldChg chg="modSp mod">
        <pc:chgData name="Hawbaker, Todd J" userId="29cb72e8-6410-44b7-993c-547be3ffa15e" providerId="ADAL" clId="{CA19EC8F-3DA7-49B0-9203-ECE740748BAE}" dt="2021-11-18T20:08:45.893" v="247" actId="27636"/>
        <pc:sldMkLst>
          <pc:docMk/>
          <pc:sldMk cId="0" sldId="258"/>
        </pc:sldMkLst>
        <pc:spChg chg="mod">
          <ac:chgData name="Hawbaker, Todd J" userId="29cb72e8-6410-44b7-993c-547be3ffa15e" providerId="ADAL" clId="{CA19EC8F-3DA7-49B0-9203-ECE740748BAE}" dt="2021-11-18T20:08:45.893" v="247" actId="27636"/>
          <ac:spMkLst>
            <pc:docMk/>
            <pc:sldMk cId="0" sldId="258"/>
            <ac:spMk id="100" creationId="{00000000-0000-0000-0000-000000000000}"/>
          </ac:spMkLst>
        </pc:spChg>
      </pc:sldChg>
      <pc:sldChg chg="addSp delSp modSp mod">
        <pc:chgData name="Hawbaker, Todd J" userId="29cb72e8-6410-44b7-993c-547be3ffa15e" providerId="ADAL" clId="{CA19EC8F-3DA7-49B0-9203-ECE740748BAE}" dt="2021-11-18T20:28:42.565" v="1880" actId="20577"/>
        <pc:sldMkLst>
          <pc:docMk/>
          <pc:sldMk cId="0" sldId="259"/>
        </pc:sldMkLst>
        <pc:spChg chg="add del mod">
          <ac:chgData name="Hawbaker, Todd J" userId="29cb72e8-6410-44b7-993c-547be3ffa15e" providerId="ADAL" clId="{CA19EC8F-3DA7-49B0-9203-ECE740748BAE}" dt="2021-11-18T20:10:37.967" v="279"/>
          <ac:spMkLst>
            <pc:docMk/>
            <pc:sldMk cId="0" sldId="259"/>
            <ac:spMk id="2" creationId="{92A813F8-B597-42A1-84D7-A5254A2E55E3}"/>
          </ac:spMkLst>
        </pc:spChg>
        <pc:spChg chg="add del">
          <ac:chgData name="Hawbaker, Todd J" userId="29cb72e8-6410-44b7-993c-547be3ffa15e" providerId="ADAL" clId="{CA19EC8F-3DA7-49B0-9203-ECE740748BAE}" dt="2021-11-18T20:10:40.201" v="282"/>
          <ac:spMkLst>
            <pc:docMk/>
            <pc:sldMk cId="0" sldId="259"/>
            <ac:spMk id="3" creationId="{9154243D-1161-450C-8035-7A44AB1E1712}"/>
          </ac:spMkLst>
        </pc:spChg>
        <pc:spChg chg="mod">
          <ac:chgData name="Hawbaker, Todd J" userId="29cb72e8-6410-44b7-993c-547be3ffa15e" providerId="ADAL" clId="{CA19EC8F-3DA7-49B0-9203-ECE740748BAE}" dt="2021-11-18T20:28:42.565" v="1880" actId="20577"/>
          <ac:spMkLst>
            <pc:docMk/>
            <pc:sldMk cId="0" sldId="259"/>
            <ac:spMk id="106" creationId="{00000000-0000-0000-0000-000000000000}"/>
          </ac:spMkLst>
        </pc:spChg>
      </pc:sldChg>
      <pc:sldChg chg="modSp mod">
        <pc:chgData name="Hawbaker, Todd J" userId="29cb72e8-6410-44b7-993c-547be3ffa15e" providerId="ADAL" clId="{CA19EC8F-3DA7-49B0-9203-ECE740748BAE}" dt="2021-11-18T20:27:15.968" v="1879" actId="20577"/>
        <pc:sldMkLst>
          <pc:docMk/>
          <pc:sldMk cId="0" sldId="261"/>
        </pc:sldMkLst>
        <pc:spChg chg="mod">
          <ac:chgData name="Hawbaker, Todd J" userId="29cb72e8-6410-44b7-993c-547be3ffa15e" providerId="ADAL" clId="{CA19EC8F-3DA7-49B0-9203-ECE740748BAE}" dt="2021-11-18T20:27:15.968" v="1879" actId="20577"/>
          <ac:spMkLst>
            <pc:docMk/>
            <pc:sldMk cId="0" sldId="261"/>
            <ac:spMk id="11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19bf4f985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19bf4f985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19bf4f985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19bf4f985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019bf4f985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019bf4f98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019bf4f985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019bf4f98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19bf4f985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019bf4f985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Harmonized Landsat Sentinel time series analysis in the cloud</a:t>
            </a:r>
            <a:endParaRPr dirty="0"/>
          </a:p>
        </p:txBody>
      </p:sp>
      <p:sp>
        <p:nvSpPr>
          <p:cNvPr id="87" name="Google Shape;87;p13"/>
          <p:cNvSpPr txBox="1">
            <a:spLocks noGrp="1"/>
          </p:cNvSpPr>
          <p:nvPr>
            <p:ph type="subTitle" idx="1"/>
          </p:nvPr>
        </p:nvSpPr>
        <p:spPr>
          <a:xfrm>
            <a:off x="729625" y="3477700"/>
            <a:ext cx="7688100" cy="112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Todd Hawbaker, Jodi Riegle, and </a:t>
            </a:r>
            <a:r>
              <a:rPr lang="en-US" dirty="0" err="1"/>
              <a:t>Kehan</a:t>
            </a:r>
            <a:r>
              <a:rPr lang="en-US" dirty="0"/>
              <a:t> Yang</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Project Goals</a:t>
            </a:r>
            <a:endParaRPr/>
          </a:p>
        </p:txBody>
      </p:sp>
      <p:sp>
        <p:nvSpPr>
          <p:cNvPr id="93" name="Google Shape;93;p14"/>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94" name="Google Shape;94;p14"/>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400" b="0" i="0" dirty="0">
                <a:solidFill>
                  <a:srgbClr val="24292F"/>
                </a:solidFill>
                <a:effectLst/>
                <a:latin typeface="-apple-system"/>
              </a:rPr>
              <a:t>A cloud-deployable framework to identify burned areas in the harmonized Landsat Sentinel-2 data, and possibly other remotely sensed data sources. Basically, extending what we've done with Landsat to HLS data. The product we are planning is code or a container that users could run in the cloud to generate a time series of burned area products for their area of interest.</a:t>
            </a:r>
            <a:endParaRPr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Use Case/Workflow outline</a:t>
            </a:r>
            <a:endParaRPr/>
          </a:p>
        </p:txBody>
      </p:sp>
      <p:sp>
        <p:nvSpPr>
          <p:cNvPr id="100" name="Google Shape;100;p15"/>
          <p:cNvSpPr txBox="1">
            <a:spLocks noGrp="1"/>
          </p:cNvSpPr>
          <p:nvPr>
            <p:ph type="body" idx="1"/>
          </p:nvPr>
        </p:nvSpPr>
        <p:spPr>
          <a:xfrm>
            <a:off x="729450" y="2078874"/>
            <a:ext cx="7688700" cy="2688569"/>
          </a:xfrm>
          <a:prstGeom prst="rect">
            <a:avLst/>
          </a:prstGeom>
        </p:spPr>
        <p:txBody>
          <a:bodyPr spcFirstLastPara="1" wrap="square" lIns="91425" tIns="91425" rIns="91425" bIns="91425" anchor="t" anchorCtr="0">
            <a:normAutofit/>
          </a:bodyPr>
          <a:lstStyle/>
          <a:p>
            <a:pPr marL="457200" lvl="0" indent="-311150" algn="l" rtl="0">
              <a:lnSpc>
                <a:spcPct val="120000"/>
              </a:lnSpc>
              <a:spcAft>
                <a:spcPts val="0"/>
              </a:spcAft>
              <a:buSzPts val="1300"/>
              <a:buChar char="●"/>
            </a:pPr>
            <a:r>
              <a:rPr lang="en-US" sz="1400" b="0" i="0" dirty="0">
                <a:solidFill>
                  <a:srgbClr val="24292F"/>
                </a:solidFill>
                <a:effectLst/>
                <a:latin typeface="-apple-system"/>
              </a:rPr>
              <a:t>Built a tool to query and acquire links to HLS data from the </a:t>
            </a:r>
            <a:r>
              <a:rPr lang="en-US" sz="1400" b="0" i="0" dirty="0" err="1">
                <a:solidFill>
                  <a:srgbClr val="24292F"/>
                </a:solidFill>
                <a:effectLst/>
                <a:latin typeface="-apple-system"/>
              </a:rPr>
              <a:t>EarthData</a:t>
            </a:r>
            <a:r>
              <a:rPr lang="en-US" sz="1400" b="0" i="0" dirty="0">
                <a:solidFill>
                  <a:srgbClr val="24292F"/>
                </a:solidFill>
                <a:effectLst/>
                <a:latin typeface="-apple-system"/>
              </a:rPr>
              <a:t> library.</a:t>
            </a:r>
          </a:p>
          <a:p>
            <a:pPr marL="457200" lvl="0" indent="-311150" algn="l" rtl="0">
              <a:lnSpc>
                <a:spcPct val="120000"/>
              </a:lnSpc>
              <a:spcAft>
                <a:spcPts val="0"/>
              </a:spcAft>
              <a:buSzPts val="1300"/>
              <a:buChar char="●"/>
            </a:pPr>
            <a:r>
              <a:rPr lang="en-US" sz="1400" b="0" i="0" dirty="0">
                <a:solidFill>
                  <a:srgbClr val="24292F"/>
                </a:solidFill>
                <a:effectLst/>
                <a:latin typeface="-apple-system"/>
              </a:rPr>
              <a:t>With the </a:t>
            </a:r>
            <a:r>
              <a:rPr lang="en-US" sz="1400" dirty="0">
                <a:solidFill>
                  <a:srgbClr val="24292F"/>
                </a:solidFill>
                <a:latin typeface="-apple-system"/>
              </a:rPr>
              <a:t>found links, c</a:t>
            </a:r>
            <a:r>
              <a:rPr lang="en-US" sz="1400" b="0" i="0" dirty="0">
                <a:solidFill>
                  <a:srgbClr val="24292F"/>
                </a:solidFill>
                <a:effectLst/>
                <a:latin typeface="-apple-system"/>
              </a:rPr>
              <a:t>reate a </a:t>
            </a:r>
            <a:r>
              <a:rPr lang="en-US" sz="1400" b="0" i="0" dirty="0" err="1">
                <a:solidFill>
                  <a:srgbClr val="24292F"/>
                </a:solidFill>
                <a:effectLst/>
                <a:latin typeface="-apple-system"/>
              </a:rPr>
              <a:t>rioxarray</a:t>
            </a:r>
            <a:r>
              <a:rPr lang="en-US" sz="1400" b="0" i="0" dirty="0">
                <a:solidFill>
                  <a:srgbClr val="24292F"/>
                </a:solidFill>
                <a:effectLst/>
                <a:latin typeface="-apple-system"/>
              </a:rPr>
              <a:t> Dataset consisting of </a:t>
            </a:r>
            <a:r>
              <a:rPr lang="en-US" sz="1400" b="0" i="0" dirty="0" err="1">
                <a:solidFill>
                  <a:srgbClr val="24292F"/>
                </a:solidFill>
                <a:effectLst/>
                <a:latin typeface="-apple-system"/>
              </a:rPr>
              <a:t>DataArrays</a:t>
            </a:r>
            <a:r>
              <a:rPr lang="en-US" sz="1400" b="0" i="0" dirty="0">
                <a:solidFill>
                  <a:srgbClr val="24292F"/>
                </a:solidFill>
                <a:effectLst/>
                <a:latin typeface="-apple-system"/>
              </a:rPr>
              <a:t> for bands shared by Sentinel and Landsat, with date and time information.</a:t>
            </a:r>
          </a:p>
          <a:p>
            <a:pPr marL="457200" lvl="0" indent="-311150" algn="l" rtl="0">
              <a:lnSpc>
                <a:spcPct val="120000"/>
              </a:lnSpc>
              <a:spcAft>
                <a:spcPts val="0"/>
              </a:spcAft>
              <a:buSzPts val="1300"/>
              <a:buChar char="●"/>
            </a:pPr>
            <a:r>
              <a:rPr lang="en-US" sz="1400" b="0" i="0" dirty="0">
                <a:solidFill>
                  <a:srgbClr val="24292F"/>
                </a:solidFill>
                <a:effectLst/>
                <a:latin typeface="-apple-system"/>
              </a:rPr>
              <a:t>Use band math to add spectral indices to the Dataset.</a:t>
            </a:r>
          </a:p>
          <a:p>
            <a:pPr marL="457200" lvl="0" indent="-311150" algn="l" rtl="0">
              <a:lnSpc>
                <a:spcPct val="120000"/>
              </a:lnSpc>
              <a:spcAft>
                <a:spcPts val="0"/>
              </a:spcAft>
              <a:buSzPts val="1300"/>
              <a:buChar char="●"/>
            </a:pPr>
            <a:r>
              <a:rPr lang="en-US" sz="1400" b="0" i="0" dirty="0">
                <a:solidFill>
                  <a:srgbClr val="24292F"/>
                </a:solidFill>
                <a:effectLst/>
                <a:latin typeface="-apple-system"/>
              </a:rPr>
              <a:t>Visualize QA masks and spectral indices.</a:t>
            </a:r>
          </a:p>
          <a:p>
            <a:pPr marL="457200" lvl="0" indent="-311150" algn="l" rtl="0">
              <a:lnSpc>
                <a:spcPct val="120000"/>
              </a:lnSpc>
              <a:spcAft>
                <a:spcPts val="0"/>
              </a:spcAft>
              <a:buSzPts val="1300"/>
              <a:buChar char="●"/>
            </a:pPr>
            <a:r>
              <a:rPr lang="en-US" sz="1400" b="0" i="0" dirty="0">
                <a:solidFill>
                  <a:srgbClr val="24292F"/>
                </a:solidFill>
                <a:effectLst/>
                <a:latin typeface="-apple-system"/>
              </a:rPr>
              <a:t>Applying a moving window to the time series of spectral indices (e.g., mean NDVI over the past 30 days).</a:t>
            </a:r>
          </a:p>
          <a:p>
            <a:pPr marL="457200" lvl="0" indent="-311150" algn="l" rtl="0">
              <a:lnSpc>
                <a:spcPct val="120000"/>
              </a:lnSpc>
              <a:spcAft>
                <a:spcPts val="0"/>
              </a:spcAft>
              <a:buSzPts val="1300"/>
              <a:buChar char="●"/>
            </a:pPr>
            <a:r>
              <a:rPr lang="en-US" sz="1400" b="0" i="0" dirty="0">
                <a:solidFill>
                  <a:srgbClr val="24292F"/>
                </a:solidFill>
                <a:effectLst/>
                <a:latin typeface="-apple-system"/>
              </a:rPr>
              <a:t>Calculate difference between spectral indices for each scene and the moving window time series.</a:t>
            </a:r>
          </a:p>
          <a:p>
            <a:pPr marL="457200" lvl="0" indent="-311150" algn="l" rtl="0">
              <a:lnSpc>
                <a:spcPct val="120000"/>
              </a:lnSpc>
              <a:spcAft>
                <a:spcPts val="0"/>
              </a:spcAft>
              <a:buSzPts val="1300"/>
              <a:buChar char="●"/>
            </a:pPr>
            <a:r>
              <a:rPr lang="en-US" sz="1400" b="0" i="0" dirty="0">
                <a:solidFill>
                  <a:srgbClr val="24292F"/>
                </a:solidFill>
                <a:effectLst/>
                <a:latin typeface="-apple-system"/>
              </a:rPr>
              <a:t>Apply a classifier to the spectral index differences, save the results.</a:t>
            </a:r>
          </a:p>
          <a:p>
            <a:pPr marL="457200" lvl="0" indent="-311150" algn="l" rtl="0">
              <a:lnSpc>
                <a:spcPct val="120000"/>
              </a:lnSpc>
              <a:spcAft>
                <a:spcPts val="0"/>
              </a:spcAft>
              <a:buSzPts val="1300"/>
              <a:buChar char="●"/>
            </a:pPr>
            <a:endParaRPr lang="en-US" sz="1400" b="0" i="0" dirty="0">
              <a:solidFill>
                <a:srgbClr val="24292F"/>
              </a:solidFill>
              <a:effectLst/>
              <a:latin typeface="-apple-syste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Methods or services used</a:t>
            </a:r>
            <a:endParaRPr/>
          </a:p>
        </p:txBody>
      </p:sp>
      <p:sp>
        <p:nvSpPr>
          <p:cNvPr id="106" name="Google Shape;106;p16"/>
          <p:cNvSpPr txBox="1">
            <a:spLocks noGrp="1"/>
          </p:cNvSpPr>
          <p:nvPr>
            <p:ph type="body" idx="1"/>
          </p:nvPr>
        </p:nvSpPr>
        <p:spPr>
          <a:xfrm>
            <a:off x="729449" y="1819701"/>
            <a:ext cx="8077905" cy="3088944"/>
          </a:xfrm>
          <a:prstGeom prst="rect">
            <a:avLst/>
          </a:prstGeom>
        </p:spPr>
        <p:txBody>
          <a:bodyPr spcFirstLastPara="1" wrap="square" lIns="91425" tIns="91425" rIns="91425" bIns="91425" anchor="t" anchorCtr="0">
            <a:normAutofit fontScale="85000" lnSpcReduction="10000"/>
          </a:bodyPr>
          <a:lstStyle/>
          <a:p>
            <a:pPr marL="146050" lvl="0" indent="0" algn="l" rtl="0">
              <a:lnSpc>
                <a:spcPct val="100000"/>
              </a:lnSpc>
              <a:spcBef>
                <a:spcPts val="600"/>
              </a:spcBef>
              <a:spcAft>
                <a:spcPts val="0"/>
              </a:spcAft>
              <a:buClr>
                <a:srgbClr val="434343"/>
              </a:buClr>
              <a:buSzPts val="1300"/>
              <a:buNone/>
            </a:pPr>
            <a:r>
              <a:rPr lang="en-US" i="1" dirty="0">
                <a:solidFill>
                  <a:srgbClr val="434343"/>
                </a:solidFill>
                <a:latin typeface="Arial"/>
                <a:ea typeface="Arial"/>
                <a:cs typeface="Arial"/>
                <a:sym typeface="Arial"/>
              </a:rPr>
              <a:t>https://github.com/tjhawbaker/nch21_hls_timeseries</a:t>
            </a:r>
            <a:endParaRPr lang="en" i="1" dirty="0">
              <a:solidFill>
                <a:srgbClr val="434343"/>
              </a:solidFill>
              <a:latin typeface="Arial"/>
              <a:ea typeface="Arial"/>
              <a:cs typeface="Arial"/>
              <a:sym typeface="Arial"/>
            </a:endParaRPr>
          </a:p>
          <a:p>
            <a:pPr marL="457200" lvl="0" indent="-311150" algn="l" rtl="0">
              <a:lnSpc>
                <a:spcPct val="100000"/>
              </a:lnSpc>
              <a:spcBef>
                <a:spcPts val="600"/>
              </a:spcBef>
              <a:spcAft>
                <a:spcPts val="0"/>
              </a:spcAft>
              <a:buClr>
                <a:srgbClr val="434343"/>
              </a:buClr>
              <a:buSzPts val="1300"/>
              <a:buFont typeface="Arial"/>
              <a:buChar char="●"/>
            </a:pPr>
            <a:r>
              <a:rPr lang="en-US" i="1" dirty="0" err="1">
                <a:solidFill>
                  <a:srgbClr val="434343"/>
                </a:solidFill>
                <a:latin typeface="Arial"/>
                <a:ea typeface="Arial"/>
                <a:cs typeface="Arial"/>
                <a:sym typeface="Arial"/>
              </a:rPr>
              <a:t>query_and_acquire_HLS_data.ipynb</a:t>
            </a:r>
            <a:r>
              <a:rPr lang="en-US" i="1" dirty="0">
                <a:solidFill>
                  <a:srgbClr val="434343"/>
                </a:solidFill>
                <a:latin typeface="Arial"/>
                <a:ea typeface="Arial"/>
                <a:cs typeface="Arial"/>
                <a:sym typeface="Arial"/>
              </a:rPr>
              <a:t> </a:t>
            </a:r>
            <a:endParaRPr lang="en" i="1" dirty="0">
              <a:solidFill>
                <a:srgbClr val="434343"/>
              </a:solidFill>
              <a:latin typeface="Arial"/>
              <a:ea typeface="Arial"/>
              <a:cs typeface="Arial"/>
              <a:sym typeface="Arial"/>
            </a:endParaRPr>
          </a:p>
          <a:p>
            <a:pPr lvl="1" indent="-311150">
              <a:lnSpc>
                <a:spcPct val="100000"/>
              </a:lnSpc>
              <a:spcBef>
                <a:spcPts val="600"/>
              </a:spcBef>
              <a:buClr>
                <a:srgbClr val="434343"/>
              </a:buClr>
              <a:buSzPts val="1300"/>
              <a:buFont typeface="Arial"/>
              <a:buChar char="●"/>
            </a:pPr>
            <a:r>
              <a:rPr lang="en" i="1" dirty="0">
                <a:solidFill>
                  <a:srgbClr val="434343"/>
                </a:solidFill>
                <a:latin typeface="Arial"/>
                <a:ea typeface="Arial"/>
                <a:cs typeface="Arial"/>
                <a:sym typeface="Arial"/>
              </a:rPr>
              <a:t>CMR API and STAC to query </a:t>
            </a:r>
            <a:r>
              <a:rPr lang="en-US" i="1" dirty="0">
                <a:solidFill>
                  <a:srgbClr val="434343"/>
                </a:solidFill>
                <a:latin typeface="Arial"/>
                <a:ea typeface="Arial"/>
                <a:cs typeface="Arial"/>
                <a:sym typeface="Arial"/>
              </a:rPr>
              <a:t>'https://cmr.earthdata.nasa.gov/</a:t>
            </a:r>
            <a:r>
              <a:rPr lang="en-US" i="1" dirty="0" err="1">
                <a:solidFill>
                  <a:srgbClr val="434343"/>
                </a:solidFill>
                <a:latin typeface="Arial"/>
                <a:ea typeface="Arial"/>
                <a:cs typeface="Arial"/>
                <a:sym typeface="Arial"/>
              </a:rPr>
              <a:t>stac</a:t>
            </a:r>
            <a:r>
              <a:rPr lang="en-US" i="1" dirty="0">
                <a:solidFill>
                  <a:srgbClr val="434343"/>
                </a:solidFill>
                <a:latin typeface="Arial"/>
                <a:ea typeface="Arial"/>
                <a:cs typeface="Arial"/>
                <a:sym typeface="Arial"/>
              </a:rPr>
              <a:t>/LPCLOUD’ for a given location (HLS tile centroid) and date range</a:t>
            </a:r>
          </a:p>
          <a:p>
            <a:pPr lvl="1" indent="-311150">
              <a:lnSpc>
                <a:spcPct val="100000"/>
              </a:lnSpc>
              <a:spcBef>
                <a:spcPts val="600"/>
              </a:spcBef>
              <a:buClr>
                <a:srgbClr val="434343"/>
              </a:buClr>
              <a:buSzPts val="1300"/>
              <a:buFont typeface="Arial"/>
              <a:buChar char="●"/>
            </a:pPr>
            <a:r>
              <a:rPr lang="en-US" i="1" dirty="0">
                <a:solidFill>
                  <a:srgbClr val="434343"/>
                </a:solidFill>
                <a:latin typeface="Arial"/>
                <a:ea typeface="Arial"/>
                <a:cs typeface="Arial"/>
                <a:sym typeface="Arial"/>
              </a:rPr>
              <a:t>Downloads query links (for comparison with direct data read from S3 links)</a:t>
            </a:r>
          </a:p>
          <a:p>
            <a:pPr lvl="1" indent="-311150">
              <a:lnSpc>
                <a:spcPct val="100000"/>
              </a:lnSpc>
              <a:spcBef>
                <a:spcPts val="600"/>
              </a:spcBef>
              <a:buClr>
                <a:srgbClr val="434343"/>
              </a:buClr>
              <a:buSzPts val="1300"/>
              <a:buFont typeface="Arial"/>
              <a:buChar char="●"/>
            </a:pPr>
            <a:r>
              <a:rPr lang="en-US" i="1" dirty="0">
                <a:solidFill>
                  <a:srgbClr val="434343"/>
                </a:solidFill>
                <a:latin typeface="Arial"/>
                <a:ea typeface="Arial"/>
                <a:cs typeface="Arial"/>
                <a:sym typeface="Arial"/>
              </a:rPr>
              <a:t>Save query results as a .csv file for later</a:t>
            </a:r>
            <a:endParaRPr i="1" dirty="0">
              <a:solidFill>
                <a:srgbClr val="434343"/>
              </a:solidFill>
              <a:latin typeface="Arial"/>
              <a:ea typeface="Arial"/>
              <a:cs typeface="Arial"/>
              <a:sym typeface="Arial"/>
            </a:endParaRPr>
          </a:p>
          <a:p>
            <a:pPr marL="457200" lvl="0" indent="-311150" algn="l" rtl="0">
              <a:lnSpc>
                <a:spcPct val="100000"/>
              </a:lnSpc>
              <a:spcBef>
                <a:spcPts val="600"/>
              </a:spcBef>
              <a:spcAft>
                <a:spcPts val="0"/>
              </a:spcAft>
              <a:buClr>
                <a:srgbClr val="434343"/>
              </a:buClr>
              <a:buSzPts val="1300"/>
              <a:buFont typeface="Arial"/>
              <a:buChar char="●"/>
            </a:pPr>
            <a:r>
              <a:rPr lang="en-US" i="1" dirty="0" err="1">
                <a:solidFill>
                  <a:srgbClr val="434343"/>
                </a:solidFill>
                <a:latin typeface="Arial"/>
                <a:ea typeface="Arial"/>
                <a:cs typeface="Arial"/>
                <a:sym typeface="Arial"/>
              </a:rPr>
              <a:t>read_hls_data_and_visualize.ipynb</a:t>
            </a:r>
            <a:endParaRPr lang="en-US" i="1" dirty="0">
              <a:solidFill>
                <a:srgbClr val="434343"/>
              </a:solidFill>
              <a:latin typeface="Arial"/>
              <a:ea typeface="Arial"/>
              <a:cs typeface="Arial"/>
              <a:sym typeface="Arial"/>
            </a:endParaRPr>
          </a:p>
          <a:p>
            <a:pPr lvl="1" indent="-311150">
              <a:lnSpc>
                <a:spcPct val="100000"/>
              </a:lnSpc>
              <a:spcBef>
                <a:spcPts val="600"/>
              </a:spcBef>
              <a:buClr>
                <a:srgbClr val="434343"/>
              </a:buClr>
              <a:buSzPts val="1300"/>
              <a:buFont typeface="Arial"/>
              <a:buChar char="●"/>
            </a:pPr>
            <a:r>
              <a:rPr lang="en" i="1" dirty="0">
                <a:solidFill>
                  <a:srgbClr val="434343"/>
                </a:solidFill>
                <a:latin typeface="Arial"/>
                <a:ea typeface="Arial"/>
                <a:cs typeface="Arial"/>
                <a:sym typeface="Arial"/>
              </a:rPr>
              <a:t>Reads .csv of links from query_and_acquire_HLS_data.ipynb</a:t>
            </a:r>
          </a:p>
          <a:p>
            <a:pPr lvl="1" indent="-311150">
              <a:lnSpc>
                <a:spcPct val="100000"/>
              </a:lnSpc>
              <a:spcBef>
                <a:spcPts val="600"/>
              </a:spcBef>
              <a:buClr>
                <a:srgbClr val="434343"/>
              </a:buClr>
              <a:buSzPts val="1300"/>
              <a:buFont typeface="Arial"/>
              <a:buChar char="●"/>
            </a:pPr>
            <a:r>
              <a:rPr lang="en-US" i="1" dirty="0">
                <a:solidFill>
                  <a:srgbClr val="434343"/>
                </a:solidFill>
                <a:latin typeface="Arial"/>
                <a:ea typeface="Arial"/>
                <a:cs typeface="Arial"/>
                <a:sym typeface="Arial"/>
              </a:rPr>
              <a:t>Reads links into </a:t>
            </a:r>
            <a:r>
              <a:rPr lang="en-US" i="1" dirty="0" err="1">
                <a:solidFill>
                  <a:srgbClr val="434343"/>
                </a:solidFill>
                <a:latin typeface="Arial"/>
                <a:ea typeface="Arial"/>
                <a:cs typeface="Arial"/>
                <a:sym typeface="Arial"/>
              </a:rPr>
              <a:t>Xarray</a:t>
            </a:r>
            <a:r>
              <a:rPr lang="en-US" i="1" dirty="0">
                <a:solidFill>
                  <a:srgbClr val="434343"/>
                </a:solidFill>
                <a:latin typeface="Arial"/>
                <a:ea typeface="Arial"/>
                <a:cs typeface="Arial"/>
                <a:sym typeface="Arial"/>
              </a:rPr>
              <a:t> data series, normalizing band names (each band is a data array)</a:t>
            </a:r>
          </a:p>
          <a:p>
            <a:pPr lvl="1" indent="-311150">
              <a:lnSpc>
                <a:spcPct val="100000"/>
              </a:lnSpc>
              <a:spcBef>
                <a:spcPts val="600"/>
              </a:spcBef>
              <a:buClr>
                <a:srgbClr val="434343"/>
              </a:buClr>
              <a:buSzPts val="1300"/>
              <a:buFont typeface="Arial"/>
              <a:buChar char="●"/>
            </a:pPr>
            <a:r>
              <a:rPr lang="en-US" i="1" dirty="0">
                <a:solidFill>
                  <a:srgbClr val="434343"/>
                </a:solidFill>
                <a:latin typeface="Arial"/>
                <a:ea typeface="Arial"/>
                <a:cs typeface="Arial"/>
                <a:sym typeface="Arial"/>
              </a:rPr>
              <a:t>Calculates spectral indices (e.g., NDVI, NBR, NDSI)</a:t>
            </a:r>
          </a:p>
          <a:p>
            <a:pPr lvl="1" indent="-311150">
              <a:lnSpc>
                <a:spcPct val="100000"/>
              </a:lnSpc>
              <a:spcBef>
                <a:spcPts val="600"/>
              </a:spcBef>
              <a:buClr>
                <a:srgbClr val="434343"/>
              </a:buClr>
              <a:buSzPts val="1300"/>
              <a:buFont typeface="Arial"/>
              <a:buChar char="●"/>
            </a:pPr>
            <a:r>
              <a:rPr lang="en-US" i="1" dirty="0">
                <a:solidFill>
                  <a:srgbClr val="434343"/>
                </a:solidFill>
                <a:latin typeface="Arial"/>
                <a:ea typeface="Arial"/>
                <a:cs typeface="Arial"/>
                <a:sym typeface="Arial"/>
              </a:rPr>
              <a:t>Visualize individual images, QA bits, and spectral indices</a:t>
            </a:r>
          </a:p>
          <a:p>
            <a:pPr>
              <a:lnSpc>
                <a:spcPct val="100000"/>
              </a:lnSpc>
              <a:spcBef>
                <a:spcPts val="600"/>
              </a:spcBef>
              <a:buClr>
                <a:srgbClr val="434343"/>
              </a:buClr>
              <a:buFont typeface="Arial"/>
              <a:buChar char="●"/>
            </a:pPr>
            <a:r>
              <a:rPr lang="en-US" i="1" dirty="0" err="1">
                <a:solidFill>
                  <a:srgbClr val="434343"/>
                </a:solidFill>
                <a:latin typeface="Arial"/>
                <a:ea typeface="Arial"/>
                <a:cs typeface="Arial"/>
                <a:sym typeface="Arial"/>
              </a:rPr>
              <a:t>read_hls_data_and_analyze.ipynb</a:t>
            </a:r>
            <a:endParaRPr lang="en-US" i="1" dirty="0">
              <a:solidFill>
                <a:srgbClr val="434343"/>
              </a:solidFill>
              <a:latin typeface="Arial"/>
              <a:ea typeface="Arial"/>
              <a:cs typeface="Arial"/>
              <a:sym typeface="Arial"/>
            </a:endParaRPr>
          </a:p>
          <a:p>
            <a:pPr lvl="1">
              <a:lnSpc>
                <a:spcPct val="100000"/>
              </a:lnSpc>
              <a:spcBef>
                <a:spcPts val="600"/>
              </a:spcBef>
              <a:buClr>
                <a:srgbClr val="434343"/>
              </a:buClr>
              <a:buFont typeface="Arial"/>
              <a:buChar char="●"/>
            </a:pPr>
            <a:r>
              <a:rPr lang="en-US" i="1" dirty="0">
                <a:solidFill>
                  <a:srgbClr val="434343"/>
                </a:solidFill>
                <a:latin typeface="Arial"/>
                <a:ea typeface="Arial"/>
                <a:cs typeface="Arial"/>
                <a:sym typeface="Arial"/>
              </a:rPr>
              <a:t>Same as above, but without visualization</a:t>
            </a:r>
          </a:p>
          <a:p>
            <a:pPr lvl="1">
              <a:lnSpc>
                <a:spcPct val="100000"/>
              </a:lnSpc>
              <a:spcBef>
                <a:spcPts val="600"/>
              </a:spcBef>
              <a:buClr>
                <a:srgbClr val="434343"/>
              </a:buClr>
              <a:buFont typeface="Arial"/>
              <a:buChar char="●"/>
            </a:pPr>
            <a:r>
              <a:rPr lang="en-US" i="1" dirty="0">
                <a:solidFill>
                  <a:srgbClr val="434343"/>
                </a:solidFill>
                <a:latin typeface="Arial"/>
                <a:ea typeface="Arial"/>
                <a:cs typeface="Arial"/>
                <a:sym typeface="Arial"/>
              </a:rPr>
              <a:t>Adds rolling mean of NBR</a:t>
            </a:r>
          </a:p>
          <a:p>
            <a:pPr lvl="1">
              <a:lnSpc>
                <a:spcPct val="100000"/>
              </a:lnSpc>
              <a:spcBef>
                <a:spcPts val="600"/>
              </a:spcBef>
              <a:buClr>
                <a:srgbClr val="434343"/>
              </a:buClr>
              <a:buFont typeface="Arial"/>
              <a:buChar char="●"/>
            </a:pPr>
            <a:r>
              <a:rPr lang="en-US" i="1" dirty="0">
                <a:solidFill>
                  <a:srgbClr val="434343"/>
                </a:solidFill>
                <a:latin typeface="Arial"/>
                <a:ea typeface="Arial"/>
                <a:cs typeface="Arial"/>
                <a:sym typeface="Arial"/>
              </a:rPr>
              <a:t>Calculates NBR change for each image relative to the NBR rolling mean</a:t>
            </a:r>
          </a:p>
          <a:p>
            <a:pPr lvl="1" indent="-311150">
              <a:lnSpc>
                <a:spcPct val="100000"/>
              </a:lnSpc>
              <a:spcBef>
                <a:spcPts val="600"/>
              </a:spcBef>
              <a:buClr>
                <a:srgbClr val="434343"/>
              </a:buClr>
              <a:buSzPts val="1300"/>
              <a:buFont typeface="Arial"/>
              <a:buChar char="●"/>
            </a:pPr>
            <a:endParaRPr i="1" dirty="0">
              <a:solidFill>
                <a:srgbClr val="434343"/>
              </a:solidFill>
              <a:latin typeface="Arial"/>
              <a:ea typeface="Arial"/>
              <a:cs typeface="Arial"/>
              <a:sym typeface="Arial"/>
            </a:endParaRPr>
          </a:p>
          <a:p>
            <a:pPr marL="0" lvl="0" indent="0" algn="l" rtl="0">
              <a:lnSpc>
                <a:spcPct val="100000"/>
              </a:lnSpc>
              <a:spcBef>
                <a:spcPts val="600"/>
              </a:spcBef>
              <a:spcAft>
                <a:spcPts val="1200"/>
              </a:spcAft>
              <a:buNone/>
            </a:pPr>
            <a:endParaRPr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Demo of notebook created for project</a:t>
            </a:r>
            <a:r>
              <a:rPr lang="en" i="1"/>
              <a:t> </a:t>
            </a:r>
            <a:r>
              <a:rPr lang="en" sz="1488" i="1"/>
              <a:t>(optional - if desired/if time allows; alternatively, can walk through project goals, workflow and tools used while showing a notebook - just some suggestions)</a:t>
            </a:r>
            <a:endParaRPr sz="1488" i="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dirty="0"/>
              <a:t>Pain points / Lessons Learned / Meeting Hackathon Goals </a:t>
            </a:r>
            <a:endParaRPr sz="2040" dirty="0"/>
          </a:p>
        </p:txBody>
      </p:sp>
      <p:sp>
        <p:nvSpPr>
          <p:cNvPr id="117" name="Google Shape;117;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92500" lnSpcReduction="20000"/>
          </a:bodyPr>
          <a:lstStyle/>
          <a:p>
            <a:pPr marL="457200" lvl="0" indent="-298767" algn="l" rtl="0">
              <a:spcBef>
                <a:spcPts val="1200"/>
              </a:spcBef>
              <a:spcAft>
                <a:spcPts val="0"/>
              </a:spcAft>
              <a:buSzPct val="100000"/>
              <a:buChar char="●"/>
            </a:pPr>
            <a:r>
              <a:rPr lang="en-US" i="1" dirty="0"/>
              <a:t>Everything. Learning how to use CMR and STAC to query and get links was a huge step forward.  Learning how to manipulate and visualize the data with </a:t>
            </a:r>
            <a:r>
              <a:rPr lang="en-US" i="1" dirty="0" err="1"/>
              <a:t>Xarray</a:t>
            </a:r>
            <a:r>
              <a:rPr lang="en-US" i="1" dirty="0"/>
              <a:t> and </a:t>
            </a:r>
            <a:r>
              <a:rPr lang="en-US" i="1" dirty="0" err="1"/>
              <a:t>holoviews</a:t>
            </a:r>
            <a:r>
              <a:rPr lang="en-US" i="1" dirty="0"/>
              <a:t> was extremely useful too.</a:t>
            </a:r>
            <a:endParaRPr i="1" dirty="0"/>
          </a:p>
          <a:p>
            <a:pPr marL="457200" lvl="0" indent="-298767" algn="l" rtl="0">
              <a:spcBef>
                <a:spcPts val="1200"/>
              </a:spcBef>
              <a:spcAft>
                <a:spcPts val="0"/>
              </a:spcAft>
              <a:buSzPct val="100000"/>
              <a:buChar char="●"/>
            </a:pPr>
            <a:r>
              <a:rPr lang="en-US" i="1" dirty="0"/>
              <a:t>Learning to use functionality in the new python libraries.</a:t>
            </a:r>
            <a:endParaRPr i="1" dirty="0"/>
          </a:p>
          <a:p>
            <a:pPr marL="457200" lvl="0" indent="-298767" algn="l" rtl="0">
              <a:spcBef>
                <a:spcPts val="1000"/>
              </a:spcBef>
              <a:spcAft>
                <a:spcPts val="0"/>
              </a:spcAft>
              <a:buSzPct val="100000"/>
              <a:buChar char="●"/>
            </a:pPr>
            <a:r>
              <a:rPr lang="en" i="1" dirty="0"/>
              <a:t>We were heavily invested in the old model of downloading data then processing locally.  Downloading was our largest bottleneck.  Accessing data from the cloud helps reduce that bottleneck.  Efficient queries and data reads also lets us focus more time on doing cool things with the data.  Delivering our derived data in the cloud would help our stakeholders.</a:t>
            </a:r>
          </a:p>
          <a:p>
            <a:pPr marL="457200" lvl="0" indent="-298767" algn="l" rtl="0">
              <a:spcBef>
                <a:spcPts val="1200"/>
              </a:spcBef>
              <a:spcAft>
                <a:spcPts val="0"/>
              </a:spcAft>
              <a:buSzPct val="100000"/>
              <a:buChar char="●"/>
            </a:pPr>
            <a:r>
              <a:rPr lang="en-US" i="1" dirty="0"/>
              <a:t>We learned a lot!  Much work remains to incorporate what we’ve learned into our own processing pipelines.</a:t>
            </a:r>
            <a:endParaRPr i="1" dirty="0"/>
          </a:p>
          <a:p>
            <a:pPr marL="0" lvl="0" indent="0" algn="l" rtl="0">
              <a:spcBef>
                <a:spcPts val="1200"/>
              </a:spcBef>
              <a:spcAft>
                <a:spcPts val="1200"/>
              </a:spcAft>
              <a:buNone/>
            </a:pPr>
            <a:endParaRPr dirty="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567</Words>
  <Application>Microsoft Office PowerPoint</Application>
  <PresentationFormat>On-screen Show (16:9)</PresentationFormat>
  <Paragraphs>33</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-apple-system</vt:lpstr>
      <vt:lpstr>Arial</vt:lpstr>
      <vt:lpstr>Lato</vt:lpstr>
      <vt:lpstr>Raleway</vt:lpstr>
      <vt:lpstr>Streamline</vt:lpstr>
      <vt:lpstr>Harmonized Landsat Sentinel time series analysis in the cloud</vt:lpstr>
      <vt:lpstr>Project Goals</vt:lpstr>
      <vt:lpstr>Project Use Case/Workflow outline</vt:lpstr>
      <vt:lpstr>Methods or services used</vt:lpstr>
      <vt:lpstr>Demo of notebook created for project (optional - if desired/if time allows; alternatively, can walk through project goals, workflow and tools used while showing a notebook - just some suggestions)</vt:lpstr>
      <vt:lpstr>Pain points / Lessons Learned / Meeting Hackathon Goals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Harmonized Landsat Sentinel time series analysis in the cloud</dc:title>
  <cp:lastModifiedBy>Hawbaker, Todd J</cp:lastModifiedBy>
  <cp:revision>2</cp:revision>
  <dcterms:modified xsi:type="dcterms:W3CDTF">2021-11-18T20:30:14Z</dcterms:modified>
</cp:coreProperties>
</file>