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0" r:id="rId6"/>
    <p:sldId id="289" r:id="rId7"/>
    <p:sldId id="275" r:id="rId8"/>
    <p:sldId id="276" r:id="rId9"/>
    <p:sldId id="277" r:id="rId10"/>
    <p:sldId id="284" r:id="rId11"/>
    <p:sldId id="285" r:id="rId12"/>
    <p:sldId id="286" r:id="rId13"/>
    <p:sldId id="278" r:id="rId14"/>
    <p:sldId id="288" r:id="rId15"/>
    <p:sldId id="287" r:id="rId16"/>
    <p:sldId id="291" r:id="rId17"/>
    <p:sldId id="279" r:id="rId18"/>
    <p:sldId id="27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2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4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7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hornsb/CS5472_Final_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92220" TargetMode="External"/><Relationship Id="rId2" Type="http://schemas.openxmlformats.org/officeDocument/2006/relationships/hyperlink" Target="https://ieeexplore.ieee.org/document/804864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.org/app/uploads/2020/12/AVG_You-Have-Basic-Protection.jpg" TargetMode="External"/><Relationship Id="rId2" Type="http://schemas.openxmlformats.org/officeDocument/2006/relationships/hyperlink" Target="https://www.security.org/app/uploads/2020/12/Avast-Antivirus-Mac-is-Protected-Screenshot.pn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Accessible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/>
              <a:t>CS5472 Final Project Presentation</a:t>
            </a:r>
          </a:p>
          <a:p>
            <a:r>
              <a:rPr lang="en-US" b="1" dirty="0"/>
              <a:t>Trevor Hornsby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553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completed the three core functionalities</a:t>
            </a:r>
          </a:p>
          <a:p>
            <a:pPr lvl="1"/>
            <a:r>
              <a:rPr lang="en-US" dirty="0"/>
              <a:t>Data is collected efficiently</a:t>
            </a:r>
          </a:p>
          <a:p>
            <a:pPr lvl="1"/>
            <a:r>
              <a:rPr lang="en-US" dirty="0"/>
              <a:t>Known best practices are hard-coded into the comparisons</a:t>
            </a:r>
          </a:p>
          <a:p>
            <a:pPr lvl="1"/>
            <a:r>
              <a:rPr lang="en-US" dirty="0"/>
              <a:t>HTML report opens automatically</a:t>
            </a:r>
          </a:p>
          <a:p>
            <a:r>
              <a:rPr lang="en-US" dirty="0"/>
              <a:t>Scoring is provided in three ways</a:t>
            </a:r>
          </a:p>
          <a:p>
            <a:pPr lvl="1"/>
            <a:r>
              <a:rPr lang="en-US" dirty="0"/>
              <a:t>Easy for user to comprehend their current situation and where / how they can improve</a:t>
            </a:r>
          </a:p>
          <a:p>
            <a:pPr lvl="1"/>
            <a:r>
              <a:rPr lang="en-US" dirty="0"/>
              <a:t>User points / total points</a:t>
            </a:r>
          </a:p>
          <a:p>
            <a:pPr lvl="1"/>
            <a:r>
              <a:rPr lang="en-US" dirty="0"/>
              <a:t>Letter grade and percentage of points earned</a:t>
            </a:r>
          </a:p>
          <a:p>
            <a:pPr lvl="1"/>
            <a:r>
              <a:rPr lang="en-US" dirty="0"/>
              <a:t>Color-coded pie chart showing how big the security gaps really 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5AD4-5725-1289-D5C9-31EF9CD3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14EB9-94AF-CB1B-6539-EDCA8895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116E6-A505-3069-0410-151D559C2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EDFD703-FAC2-AF2F-2F0B-7FFA4D5B38AF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59691-B79A-3659-130F-50E71D09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5" y="177800"/>
            <a:ext cx="11912270" cy="3877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3BA4A-5F34-BF04-38A3-572C68A0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5" y="4180649"/>
            <a:ext cx="11912270" cy="24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989A-957C-653B-DBDB-57E04B97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CE67E-D20E-E000-E771-E173645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F896-8E81-42FA-F1EF-99BD2A7A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security patching</a:t>
            </a:r>
          </a:p>
          <a:p>
            <a:pPr lvl="1"/>
            <a:r>
              <a:rPr lang="en-US" dirty="0"/>
              <a:t>Use GPO / commands to close ports, change policies, update windows, etc.</a:t>
            </a:r>
          </a:p>
          <a:p>
            <a:r>
              <a:rPr lang="en-US" dirty="0"/>
              <a:t>Add more security categories to query and evaluate</a:t>
            </a:r>
          </a:p>
          <a:p>
            <a:r>
              <a:rPr lang="en-US" dirty="0"/>
              <a:t>Create a more aesthetically pleasing HTML report design</a:t>
            </a:r>
          </a:p>
          <a:p>
            <a:r>
              <a:rPr lang="en-US" dirty="0"/>
              <a:t>Improve scoring to be more dynamic and case-by-case</a:t>
            </a:r>
          </a:p>
          <a:p>
            <a:r>
              <a:rPr lang="en-US" dirty="0"/>
              <a:t>Tune scoring to have well-defined weights</a:t>
            </a:r>
          </a:p>
          <a:p>
            <a:r>
              <a:rPr lang="en-US" dirty="0"/>
              <a:t>Integrate with automation</a:t>
            </a:r>
          </a:p>
          <a:p>
            <a:r>
              <a:rPr lang="en-US" dirty="0"/>
              <a:t>Allow user to configure what they want to have scanned</a:t>
            </a:r>
          </a:p>
        </p:txBody>
      </p:sp>
    </p:spTree>
    <p:extLst>
      <p:ext uri="{BB962C8B-B14F-4D97-AF65-F5344CB8AC3E}">
        <p14:creationId xmlns:p14="http://schemas.microsoft.com/office/powerpoint/2010/main" val="198664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1FF8-E15D-080F-CDE9-0A1BB18F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DC31C-0BDA-B445-453B-D2C8EDC2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4D90-44E1-4247-4F88-57585B34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reading the paper on security education [2], making security education tools accessible and easy to use will be a growing problem as ransomware and other advanced threats continue to emerge and develop</a:t>
            </a:r>
          </a:p>
          <a:p>
            <a:r>
              <a:rPr lang="en-US" dirty="0"/>
              <a:t>Difficult to balance technical features and usability features</a:t>
            </a:r>
          </a:p>
          <a:p>
            <a:pPr lvl="1"/>
            <a:r>
              <a:rPr lang="en-US" dirty="0"/>
              <a:t>Designing something that both looks user friendly and functions well at a technical level takes a large amount of effort</a:t>
            </a:r>
          </a:p>
          <a:p>
            <a:r>
              <a:rPr lang="en-US" dirty="0"/>
              <a:t>Microsoft does not automatically implement their own best practices for password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9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55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Contributions:</a:t>
            </a:r>
          </a:p>
          <a:p>
            <a:pPr lvl="1"/>
            <a:r>
              <a:rPr lang="en-US" dirty="0"/>
              <a:t>Created a user-controlled security appliance</a:t>
            </a:r>
          </a:p>
          <a:p>
            <a:pPr lvl="2"/>
            <a:r>
              <a:rPr lang="en-US" dirty="0"/>
              <a:t>Give users visibility into their own security </a:t>
            </a:r>
          </a:p>
          <a:p>
            <a:pPr lvl="2"/>
            <a:r>
              <a:rPr lang="en-US" dirty="0"/>
              <a:t>Allow users to educate themselves about security</a:t>
            </a:r>
          </a:p>
          <a:p>
            <a:pPr lvl="1"/>
            <a:r>
              <a:rPr lang="en-US" dirty="0"/>
              <a:t>Successfully implemented gamification concepts</a:t>
            </a:r>
          </a:p>
          <a:p>
            <a:pPr lvl="2"/>
            <a:r>
              <a:rPr lang="en-US" dirty="0"/>
              <a:t>Risk and impact are easy for anyone to interpret and understand</a:t>
            </a:r>
          </a:p>
          <a:p>
            <a:pPr lvl="2"/>
            <a:r>
              <a:rPr lang="en-US" dirty="0"/>
              <a:t>Encourages positive security practices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https://github.com/tjhornsb/CS5472_Final_Project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0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9142-B839-47EA-1733-65036053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8B78-81BC-09AF-BA44-581BF738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DE45-E76B-8944-BE4F-45B8ACB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AD68531-F91A-04D6-121C-EFA83B336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749425"/>
            <a:ext cx="10337800" cy="1890246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[1] D. Basten, “Gamification,” IEEE software, vol. 34, no. 5, pp. 76–81, 2017, doi: 10.1109/MS.2017.3571581. </a:t>
            </a:r>
            <a:r>
              <a:rPr lang="en-US" sz="1400" dirty="0">
                <a:hlinkClick r:id="rId2"/>
              </a:rPr>
              <a:t>https://ieeexplore.ieee.org/document/8048643</a:t>
            </a:r>
            <a:r>
              <a:rPr lang="en-US" sz="1400" dirty="0"/>
              <a:t>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[2] M. McNulty and H. Kettani, "On Cybersecurity Education for Non-technical Learners," 2020 3rd International Conference on Information and Computer Technologies (ICICT), San Jose, CA, USA, 2020, pp. 413-416, doi: 10.1109/ICICT50521.2020.00072. </a:t>
            </a:r>
            <a:r>
              <a:rPr lang="en-US" sz="1400" dirty="0">
                <a:hlinkClick r:id="rId3"/>
              </a:rPr>
              <a:t>https://ieeexplore.ieee.org/document/9092220</a:t>
            </a:r>
            <a:r>
              <a:rPr lang="en-US" sz="1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0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376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– Popular security solutions are often oversimplified / vaguely informative</a:t>
            </a:r>
          </a:p>
          <a:p>
            <a:pPr lvl="1"/>
            <a:r>
              <a:rPr lang="en-US" dirty="0"/>
              <a:t>Limited visibility into what it’s doing to protect you</a:t>
            </a:r>
          </a:p>
          <a:p>
            <a:pPr lvl="1"/>
            <a:r>
              <a:rPr lang="en-US" dirty="0"/>
              <a:t>No knowledge of coverage gaps unless there’s a paid version</a:t>
            </a:r>
          </a:p>
          <a:p>
            <a:pPr lvl="1"/>
            <a:r>
              <a:rPr lang="en-US" dirty="0"/>
              <a:t>Few opportunities for users to learn about their specific security situation</a:t>
            </a:r>
          </a:p>
          <a:p>
            <a:r>
              <a:rPr lang="en-US" dirty="0"/>
              <a:t>Solution – Created a Proof-of-Concept security product that fixes these issues using Python</a:t>
            </a:r>
          </a:p>
          <a:p>
            <a:pPr lvl="1"/>
            <a:r>
              <a:rPr lang="en-US" dirty="0"/>
              <a:t>Allows users to take control of their own security</a:t>
            </a:r>
          </a:p>
          <a:p>
            <a:pPr lvl="1"/>
            <a:r>
              <a:rPr lang="en-US" dirty="0"/>
              <a:t>Full visibility into your security</a:t>
            </a:r>
          </a:p>
          <a:p>
            <a:pPr lvl="1"/>
            <a:r>
              <a:rPr lang="en-US" dirty="0"/>
              <a:t>Ability for the user to learn more about their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622D-B06F-E833-1856-A4ABB71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Current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74C23-A926-9FBA-3696-16AC87A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AC0C-186B-529C-D157-76B8DA6E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6229871"/>
            <a:ext cx="11215235" cy="535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https://www.security.org/app/uploads/2020/12/Avast-Antivirus-Mac-is-Protected-Screenshot.png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https://www.security.org/app/uploads/2020/12/AVG_You-Have-Basic-Protection.jpg</a:t>
            </a:r>
            <a:r>
              <a:rPr lang="en-US" sz="1400" dirty="0"/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81B09D-226D-B957-192C-47AB6455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3" y="1650778"/>
            <a:ext cx="5584744" cy="374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70333-6607-AE12-3289-884109D3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50" y="1650778"/>
            <a:ext cx="5946727" cy="374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5531"/>
          </a:xfrm>
        </p:spPr>
        <p:txBody>
          <a:bodyPr/>
          <a:lstStyle/>
          <a:p>
            <a:r>
              <a:rPr lang="en-US" dirty="0"/>
              <a:t>Past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Gamification [1]</a:t>
            </a:r>
          </a:p>
          <a:p>
            <a:pPr lvl="1"/>
            <a:r>
              <a:rPr lang="en-US" dirty="0"/>
              <a:t>Usability – levels can help users get comfortable using advanced features of a product</a:t>
            </a:r>
          </a:p>
          <a:p>
            <a:pPr lvl="1"/>
            <a:r>
              <a:rPr lang="en-US" dirty="0"/>
              <a:t>Trust – badges and achievements gives users a sense of accomplishment and interaction</a:t>
            </a:r>
          </a:p>
          <a:p>
            <a:pPr lvl="1"/>
            <a:r>
              <a:rPr lang="en-US" dirty="0"/>
              <a:t>Motivation – points can be used to motivate positive actions</a:t>
            </a:r>
          </a:p>
          <a:p>
            <a:r>
              <a:rPr lang="en-US" dirty="0"/>
              <a:t> On Cybersecurity Education for Non-Technical Learners [2]</a:t>
            </a:r>
          </a:p>
          <a:p>
            <a:pPr lvl="1"/>
            <a:r>
              <a:rPr lang="en-US" dirty="0"/>
              <a:t>Everyone needs a baseline amount security education in order to keep themselves protected</a:t>
            </a:r>
          </a:p>
          <a:p>
            <a:pPr lvl="1"/>
            <a:r>
              <a:rPr lang="en-US" dirty="0"/>
              <a:t>Security concepts and education need to be accessible and understandable to everyone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5531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Simple, easy-to-use and easy-to-read security application. Give users insight and context into how they can improve their own security</a:t>
            </a:r>
          </a:p>
          <a:p>
            <a:r>
              <a:rPr lang="en-US" dirty="0"/>
              <a:t>Used a raw points and a percentage / grade system to give the user a sense of their current standing</a:t>
            </a:r>
          </a:p>
          <a:p>
            <a:r>
              <a:rPr lang="en-US" dirty="0"/>
              <a:t>Output has 3 sections</a:t>
            </a:r>
          </a:p>
          <a:p>
            <a:pPr lvl="1"/>
            <a:r>
              <a:rPr lang="en-US" dirty="0"/>
              <a:t>Overall information – total score, date run, security grade</a:t>
            </a:r>
          </a:p>
          <a:p>
            <a:pPr lvl="1"/>
            <a:r>
              <a:rPr lang="en-US" dirty="0"/>
              <a:t>Positive practices – what is the user doing right</a:t>
            </a:r>
          </a:p>
          <a:p>
            <a:pPr lvl="1"/>
            <a:r>
              <a:rPr lang="en-US" dirty="0"/>
              <a:t>Negative practices – what does the user need to fix</a:t>
            </a:r>
          </a:p>
          <a:p>
            <a:r>
              <a:rPr lang="en-US" dirty="0"/>
              <a:t>Positive and Negative practices</a:t>
            </a:r>
          </a:p>
          <a:p>
            <a:pPr lvl="1"/>
            <a:r>
              <a:rPr lang="en-US" dirty="0"/>
              <a:t>Four Columns: Points impact, security type / category, detailed description, link to more information and instructions</a:t>
            </a:r>
          </a:p>
          <a:p>
            <a:pPr lvl="1"/>
            <a:r>
              <a:rPr lang="en-US" dirty="0"/>
              <a:t>Color coded for impact reinforcement</a:t>
            </a:r>
          </a:p>
        </p:txBody>
      </p:sp>
    </p:spTree>
    <p:extLst>
      <p:ext uri="{BB962C8B-B14F-4D97-AF65-F5344CB8AC3E}">
        <p14:creationId xmlns:p14="http://schemas.microsoft.com/office/powerpoint/2010/main" val="31312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553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49B7-6BC0-6F20-6EFF-0201ED6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Three core functionalities</a:t>
            </a:r>
          </a:p>
          <a:p>
            <a:pPr lvl="1"/>
            <a:r>
              <a:rPr lang="en-US" dirty="0"/>
              <a:t>Collect data (HTTP Requests, Commands, Port Scanning)</a:t>
            </a:r>
          </a:p>
          <a:p>
            <a:pPr lvl="1"/>
            <a:r>
              <a:rPr lang="en-US" dirty="0"/>
              <a:t>Parse data, compare values to known best practices, change score, append output text and relevant URL</a:t>
            </a:r>
          </a:p>
          <a:p>
            <a:pPr lvl="1"/>
            <a:r>
              <a:rPr lang="en-US" dirty="0"/>
              <a:t>Generate, save, and open the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8CF74-DBF6-C897-6BAC-34189F5E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56" y="4886886"/>
            <a:ext cx="6457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9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856F-8678-4983-7BB5-C2688651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9F082-2510-7141-19B4-673E295E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DAA34-5ABD-6EAE-6934-B39996F2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54" y="1078456"/>
            <a:ext cx="7045792" cy="56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856F-8678-4983-7BB5-C2688651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9F082-2510-7141-19B4-673E295E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86ACC-C7F3-6B27-AAC3-95F328AF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8" y="1241932"/>
            <a:ext cx="11297403" cy="50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856F-8678-4983-7BB5-C2688651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9F082-2510-7141-19B4-673E295E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65A96-A9D4-9EDF-AF65-8FD145E9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1" y="1078456"/>
            <a:ext cx="10648277" cy="5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FFFF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ACCBF9"/>
      </a:hlink>
      <a:folHlink>
        <a:srgbClr val="3EBBF0"/>
      </a:folHlink>
    </a:clrScheme>
    <a:fontScheme name="Verdana">
      <a:majorFont>
        <a:latin typeface="Verdana Pro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661</TotalTime>
  <Words>751</Words>
  <Application>Microsoft Office PowerPoint</Application>
  <PresentationFormat>Widescreen</PresentationFormat>
  <Paragraphs>96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Trade Gothic LT Pro</vt:lpstr>
      <vt:lpstr>Verdana Pro</vt:lpstr>
      <vt:lpstr>Verdana Pro SemiBold</vt:lpstr>
      <vt:lpstr>Office Theme</vt:lpstr>
      <vt:lpstr>Accessible Security</vt:lpstr>
      <vt:lpstr>Introduction</vt:lpstr>
      <vt:lpstr>Examples of Current Solutions</vt:lpstr>
      <vt:lpstr>Past Research</vt:lpstr>
      <vt:lpstr>Design</vt:lpstr>
      <vt:lpstr>Implementation</vt:lpstr>
      <vt:lpstr>Data Collection</vt:lpstr>
      <vt:lpstr>Evaluating Data</vt:lpstr>
      <vt:lpstr>Report Generation</vt:lpstr>
      <vt:lpstr>Evaluation</vt:lpstr>
      <vt:lpstr>PowerPoint Presentation</vt:lpstr>
      <vt:lpstr>Future Work</vt:lpstr>
      <vt:lpstr>Takeaways</vt:lpstr>
      <vt:lpstr>Conclusion</vt:lpstr>
      <vt:lpstr>Questions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security</dc:title>
  <dc:creator>tjhornsb</dc:creator>
  <cp:lastModifiedBy>tjhornsb</cp:lastModifiedBy>
  <cp:revision>20</cp:revision>
  <dcterms:created xsi:type="dcterms:W3CDTF">2023-04-17T17:36:50Z</dcterms:created>
  <dcterms:modified xsi:type="dcterms:W3CDTF">2023-04-18T04:38:41Z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