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4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8" roundtripDataSignature="AMtx7mhh5Z2g6sU7AWjwRQ1GDCy1mw7Y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8B3236-D797-47A7-932F-9A8A27D8B75E}">
  <a:tblStyle styleId="{3F8B3236-D797-47A7-932F-9A8A27D8B7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37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Give example IoT and IoMT devices: google homes, smart bulbs -&gt; heart rate monitors, patient monitors, MRI machines</a:t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473b88b1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 half of all IoT devices were vulnerable to attacks in 2020 and medical data made up more than 43% of all data compromised in breaches in 2021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these are big issues we face as users of IoMT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our research, we narrowed our scope to focus only on the security of the wearables, the phones, and the applications that the wearables communicated with on the phones</a:t>
            </a:r>
            <a:endParaRPr/>
          </a:p>
        </p:txBody>
      </p:sp>
      <p:sp>
        <p:nvSpPr>
          <p:cNvPr id="67" name="Google Shape;67;g11473b88b1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db8376c15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db8376c15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our project we </a:t>
            </a:r>
            <a:r>
              <a:rPr lang="en-US"/>
              <a:t>performed</a:t>
            </a:r>
            <a:r>
              <a:rPr lang="en-US"/>
              <a:t> our tests  across a broad spectrum of attack vectors and categories,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 we used the results from both successful and unsuccessful attacks to make our remediations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successful attacks within the context of our research are defined as any attack that was able to successfully compromise any element of the CIA triad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 for our research methodology, we used a phased approach which can be seen in the flow diagram at the bottom of the slide</a:t>
            </a:r>
            <a:endParaRPr/>
          </a:p>
        </p:txBody>
      </p:sp>
      <p:sp>
        <p:nvSpPr>
          <p:cNvPr id="76" name="Google Shape;76;g11db8376c15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db8376c15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db8376c15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 = full compromise of Confidentiality, Integrity, or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tested a variety of attacks on every device with varying degrees of success. For example, sniffing attacks were not </a:t>
            </a:r>
            <a:r>
              <a:rPr lang="en-US"/>
              <a:t>successful</a:t>
            </a:r>
            <a:r>
              <a:rPr lang="en-US"/>
              <a:t> against the apple watch our hardware was unable to follow the connection. Sniffing had limited success against the Fibit Charge 4 since we were able to see the traffic between the device and smartphone but it was encrypted. Sniffing was </a:t>
            </a:r>
            <a:r>
              <a:rPr lang="en-US"/>
              <a:t>successful</a:t>
            </a:r>
            <a:r>
              <a:rPr lang="en-US"/>
              <a:t> against the Popglory and Wyze and we were able to see the user’s heart rate values (elaborate on why these heart rate values are important)</a:t>
            </a:r>
            <a:endParaRPr/>
          </a:p>
        </p:txBody>
      </p:sp>
      <p:sp>
        <p:nvSpPr>
          <p:cNvPr id="86" name="Google Shape;86;g11db8376c15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db8219fa_1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19db8219fa_1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119db8219fa_1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ecfc97c6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19ecfc97c6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119ecfc97c6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idx="10" type="dt"/>
          </p:nvPr>
        </p:nvSpPr>
        <p:spPr>
          <a:xfrm>
            <a:off x="4529234" y="62443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/>
        </p:nvSpPr>
        <p:spPr>
          <a:xfrm>
            <a:off x="3391382" y="-134266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4028" y="6346057"/>
            <a:ext cx="2833490" cy="16176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431136" y="62531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document here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/>
          <p:nvPr/>
        </p:nvSpPr>
        <p:spPr>
          <a:xfrm>
            <a:off x="0" y="0"/>
            <a:ext cx="6093595" cy="5964873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 txBox="1"/>
          <p:nvPr/>
        </p:nvSpPr>
        <p:spPr>
          <a:xfrm>
            <a:off x="1460529" y="2514226"/>
            <a:ext cx="3392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HALF PAGE IMAGE SIZE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 txBox="1"/>
          <p:nvPr>
            <p:ph type="ctrTitle"/>
          </p:nvPr>
        </p:nvSpPr>
        <p:spPr>
          <a:xfrm>
            <a:off x="6289366" y="1282156"/>
            <a:ext cx="5139795" cy="729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subTitle"/>
          </p:nvPr>
        </p:nvSpPr>
        <p:spPr>
          <a:xfrm>
            <a:off x="6289366" y="2292510"/>
            <a:ext cx="8646289" cy="3504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4667577" y="62531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31136" y="62531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document here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75816" y="613077"/>
            <a:ext cx="10224305" cy="729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666754" y="1750088"/>
            <a:ext cx="8646289" cy="3504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667577" y="62531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31136" y="62531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document here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6098405" y="0"/>
            <a:ext cx="6093595" cy="5964873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1"/>
          <p:cNvSpPr txBox="1"/>
          <p:nvPr/>
        </p:nvSpPr>
        <p:spPr>
          <a:xfrm>
            <a:off x="7558934" y="2514226"/>
            <a:ext cx="3392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HALF PAGE IMAGE SIZE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/>
          <p:nvPr>
            <p:ph type="ctrTitle"/>
          </p:nvPr>
        </p:nvSpPr>
        <p:spPr>
          <a:xfrm>
            <a:off x="345766" y="1282156"/>
            <a:ext cx="5139795" cy="729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345766" y="2292510"/>
            <a:ext cx="5752639" cy="3504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4667577" y="62531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31136" y="62531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document here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0" y="0"/>
            <a:ext cx="12192000" cy="5964873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4885769" y="2514226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IMAGE SIZE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/>
          <p:nvPr>
            <p:ph idx="10" type="dt"/>
          </p:nvPr>
        </p:nvSpPr>
        <p:spPr>
          <a:xfrm>
            <a:off x="4667577" y="62531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31136" y="62531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document here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1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4028" y="6346057"/>
            <a:ext cx="2833490" cy="1617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 txBox="1"/>
          <p:nvPr>
            <p:ph idx="10" type="dt"/>
          </p:nvPr>
        </p:nvSpPr>
        <p:spPr>
          <a:xfrm>
            <a:off x="4667577" y="62531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431136" y="62531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document here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uskyIcon_TwoColor.png" id="15" name="Google Shape;1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34322" y="6238832"/>
            <a:ext cx="337770" cy="4179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lang="en-US"/>
              <a:t>IoMT Wearable Security</a:t>
            </a:r>
            <a:endParaRPr/>
          </a:p>
        </p:txBody>
      </p:sp>
      <p:sp>
        <p:nvSpPr>
          <p:cNvPr id="52" name="Google Shape;52;p1"/>
          <p:cNvSpPr txBox="1"/>
          <p:nvPr>
            <p:ph idx="4294967295" type="subTitle"/>
          </p:nvPr>
        </p:nvSpPr>
        <p:spPr>
          <a:xfrm>
            <a:off x="1524000" y="35770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Senior Design</a:t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Presented by:</a:t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en-US" sz="2400"/>
              <a:t>Jacson Ott,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Trevor Hornsby, </a:t>
            </a:r>
            <a:r>
              <a:rPr lang="en-US" sz="2400"/>
              <a:t>Matthew Chau,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 Kernstock</a:t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53;p1"/>
          <p:cNvSpPr txBox="1"/>
          <p:nvPr>
            <p:ph idx="12" type="sldNum"/>
          </p:nvPr>
        </p:nvSpPr>
        <p:spPr>
          <a:xfrm>
            <a:off x="8276252" y="62443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IoMT Wearable Security</a:t>
            </a:r>
            <a:endParaRPr/>
          </a:p>
        </p:txBody>
      </p:sp>
      <p:sp>
        <p:nvSpPr>
          <p:cNvPr id="54" name="Google Shape;54;p1"/>
          <p:cNvSpPr txBox="1"/>
          <p:nvPr>
            <p:ph idx="10" type="dt"/>
          </p:nvPr>
        </p:nvSpPr>
        <p:spPr>
          <a:xfrm>
            <a:off x="4616368" y="62443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7F7F7F"/>
                </a:solidFill>
              </a:rPr>
              <a:t>4/6/2022</a:t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ctrTitle"/>
          </p:nvPr>
        </p:nvSpPr>
        <p:spPr>
          <a:xfrm>
            <a:off x="875816" y="613077"/>
            <a:ext cx="10224305" cy="72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 sz="4000"/>
              <a:t>Introduction</a:t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821825" y="1654725"/>
            <a:ext cx="6033300" cy="1769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Internet of Things (IoT)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Objects with embedded computers which collect and share information</a:t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846875" y="3590650"/>
            <a:ext cx="6033300" cy="1769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Internet of Medical Things (IoMT)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IoT enabled devices that collect and handle personal health information</a:t>
            </a:r>
            <a:endParaRPr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276252" y="62443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IoMT Wearable Security</a:t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8130"/>
          <a:stretch/>
        </p:blipFill>
        <p:spPr>
          <a:xfrm>
            <a:off x="7006750" y="1248775"/>
            <a:ext cx="4746375" cy="436044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7145538" y="5609225"/>
            <a:ext cx="446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https://waterstream.io/2021/02/15/the-impact-of-the-iomt-on-the-healthcare-industry/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73b88b18_0_0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 sz="4000"/>
              <a:t>Problem Statement</a:t>
            </a:r>
            <a:endParaRPr/>
          </a:p>
        </p:txBody>
      </p:sp>
      <p:sp>
        <p:nvSpPr>
          <p:cNvPr id="70" name="Google Shape;70;g11473b88b18_0_0"/>
          <p:cNvSpPr txBox="1"/>
          <p:nvPr>
            <p:ph idx="4294967295" type="subTitle"/>
          </p:nvPr>
        </p:nvSpPr>
        <p:spPr>
          <a:xfrm>
            <a:off x="5943600" y="1521500"/>
            <a:ext cx="6096000" cy="3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21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0"/>
              <a:buFont typeface="Open Sans"/>
              <a:buChar char="•"/>
            </a:pPr>
            <a:r>
              <a:rPr b="0" i="0" lang="en-US" sz="226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IoT devices are notoriously insecure</a:t>
            </a:r>
            <a:endParaRPr b="0" i="0" sz="226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433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Open Sans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[1] Over 50% of IoT devices were vulnerable to medium or high severity attacks in 2020, according to Unit 42</a:t>
            </a:r>
            <a:endParaRPr b="0" i="0" sz="1979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21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0"/>
              <a:buFont typeface="Open Sans"/>
              <a:buChar char="•"/>
            </a:pPr>
            <a:r>
              <a:rPr b="0" i="0" lang="en-US" sz="226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Medical data is a high-value target for attackers</a:t>
            </a:r>
            <a:endParaRPr b="0" i="0" sz="226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433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Open Sans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[2] AT&amp;T Cybersecurity reported that medical data accounted for more than 43% of data breaches in 2021</a:t>
            </a:r>
            <a:endParaRPr sz="1979"/>
          </a:p>
          <a:p>
            <a:pPr indent="-3721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0"/>
              <a:buChar char="•"/>
            </a:pPr>
            <a:r>
              <a:rPr lang="en-US" sz="2260"/>
              <a:t>Scope of Research</a:t>
            </a:r>
            <a:endParaRPr sz="2260"/>
          </a:p>
          <a:p>
            <a:pPr indent="-3543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</a:pPr>
            <a:r>
              <a:rPr lang="en-US" sz="1979"/>
              <a:t>Phones, Wearables, and Applications</a:t>
            </a:r>
            <a:endParaRPr b="0" i="0" sz="226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g11473b88b18_0_0"/>
          <p:cNvSpPr txBox="1"/>
          <p:nvPr>
            <p:ph idx="12" type="sldNum"/>
          </p:nvPr>
        </p:nvSpPr>
        <p:spPr>
          <a:xfrm>
            <a:off x="8276252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IoMT Wearable Security</a:t>
            </a:r>
            <a:endParaRPr/>
          </a:p>
        </p:txBody>
      </p:sp>
      <p:pic>
        <p:nvPicPr>
          <p:cNvPr id="72" name="Google Shape;72;g11473b88b1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901" y="1503776"/>
            <a:ext cx="4488845" cy="44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db8376c15_1_2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</a:t>
            </a:r>
            <a:endParaRPr/>
          </a:p>
        </p:txBody>
      </p:sp>
      <p:pic>
        <p:nvPicPr>
          <p:cNvPr id="79" name="Google Shape;79;g11db8376c15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5194413"/>
            <a:ext cx="11887201" cy="83581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1db8376c15_1_2"/>
          <p:cNvSpPr/>
          <p:nvPr/>
        </p:nvSpPr>
        <p:spPr>
          <a:xfrm>
            <a:off x="396300" y="1667777"/>
            <a:ext cx="5547300" cy="1632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multiple attack vectors for effectiveness against modern security controls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g11db8376c15_1_2"/>
          <p:cNvSpPr/>
          <p:nvPr/>
        </p:nvSpPr>
        <p:spPr>
          <a:xfrm>
            <a:off x="6096000" y="1667777"/>
            <a:ext cx="5547300" cy="1632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Results will be used to make relevant security recommendations for these devices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g11db8376c15_1_2"/>
          <p:cNvSpPr/>
          <p:nvPr/>
        </p:nvSpPr>
        <p:spPr>
          <a:xfrm>
            <a:off x="3322350" y="3431100"/>
            <a:ext cx="5547300" cy="1632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Success</a:t>
            </a:r>
            <a:endParaRPr sz="24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Any Attack that compromises Confidentiality, Integrity, and/or Availability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db8376c15_2_0"/>
          <p:cNvSpPr/>
          <p:nvPr/>
        </p:nvSpPr>
        <p:spPr>
          <a:xfrm>
            <a:off x="0" y="450775"/>
            <a:ext cx="6925200" cy="891900"/>
          </a:xfrm>
          <a:prstGeom prst="round1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db8376c15_2_0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Attacks</a:t>
            </a:r>
            <a:endParaRPr/>
          </a:p>
        </p:txBody>
      </p:sp>
      <p:graphicFrame>
        <p:nvGraphicFramePr>
          <p:cNvPr id="90" name="Google Shape;90;g11db8376c15_2_0"/>
          <p:cNvGraphicFramePr/>
          <p:nvPr/>
        </p:nvGraphicFramePr>
        <p:xfrm>
          <a:off x="1497538" y="20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{3F8B3236-D797-47A7-932F-9A8A27D8B75E}</a:tableStyleId>
              </a:tblPr>
              <a:tblGrid>
                <a:gridCol w="1810800"/>
                <a:gridCol w="1477225"/>
                <a:gridCol w="1477225"/>
                <a:gridCol w="1477225"/>
                <a:gridCol w="1477225"/>
                <a:gridCol w="1477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Attack/Device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Amazon Halo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Apple Watch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Fitbit Charge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Popglory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Wyze Watch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🔒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🔒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Fuzzing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⛔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Hijacking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⛔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🔒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Physical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⛔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Reverse Engineering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🔒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🔒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Sniffing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⛔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⛔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🔒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✅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✅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Spoofing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🔒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⛔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🔒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✅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⛔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g11db8376c15_2_0"/>
          <p:cNvSpPr txBox="1"/>
          <p:nvPr/>
        </p:nvSpPr>
        <p:spPr>
          <a:xfrm>
            <a:off x="9679475" y="613075"/>
            <a:ext cx="342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Key: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Success: </a:t>
            </a:r>
            <a:r>
              <a:rPr lang="en-US">
                <a:solidFill>
                  <a:srgbClr val="000000"/>
                </a:solidFill>
              </a:rPr>
              <a:t>✅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Limited Success: </a:t>
            </a:r>
            <a:r>
              <a:rPr lang="en-US">
                <a:solidFill>
                  <a:srgbClr val="000000"/>
                </a:solidFill>
              </a:rPr>
              <a:t>🔒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Failure: </a:t>
            </a:r>
            <a:r>
              <a:rPr lang="en-US">
                <a:solidFill>
                  <a:srgbClr val="000000"/>
                </a:solidFill>
              </a:rPr>
              <a:t>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9db8219fa_1_138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Remediations</a:t>
            </a:r>
            <a:endParaRPr/>
          </a:p>
        </p:txBody>
      </p:sp>
      <p:sp>
        <p:nvSpPr>
          <p:cNvPr id="98" name="Google Shape;98;g119db8219fa_1_138"/>
          <p:cNvSpPr txBox="1"/>
          <p:nvPr/>
        </p:nvSpPr>
        <p:spPr>
          <a:xfrm>
            <a:off x="3367700" y="2311350"/>
            <a:ext cx="68775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g119db8219fa_1_138"/>
          <p:cNvSpPr/>
          <p:nvPr/>
        </p:nvSpPr>
        <p:spPr>
          <a:xfrm>
            <a:off x="669300" y="1718625"/>
            <a:ext cx="5274300" cy="4119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Manufacturers and Developers:</a:t>
            </a:r>
            <a:endParaRPr b="1"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 encryption for connections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Bluetooth 5.0 or higher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 random MAC addresses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g119db8219fa_1_138"/>
          <p:cNvSpPr/>
          <p:nvPr/>
        </p:nvSpPr>
        <p:spPr>
          <a:xfrm>
            <a:off x="6096000" y="1718625"/>
            <a:ext cx="5274300" cy="41196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Users:</a:t>
            </a:r>
            <a:endParaRPr b="1"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AutoNum type="arabicPeriod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Avoid unnecessary pairing and unpairing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AutoNum type="arabicPeriod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Opt for reputable brands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9ecfc97c6_0_5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07" name="Google Shape;107;g119ecfc97c6_0_50"/>
          <p:cNvSpPr txBox="1"/>
          <p:nvPr/>
        </p:nvSpPr>
        <p:spPr>
          <a:xfrm>
            <a:off x="450500" y="5809725"/>
            <a:ext cx="72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Our Paper: https://www.overleaf.com/read/xgkgjqdnkzcd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2016-04-13T13:43:46Z</dcterms:created>
  <dc:creator>Microsoft Office User</dc:creator>
</cp:coreProperties>
</file>