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26-Jul-20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nxOxjeQK3T244j4ASkoIiuoNoSZ41OF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science.stackexchange.com/questions/73506/hyper-parameter-tuning-of-naivebayes-classier" TargetMode="External"/><Relationship Id="rId3" Type="http://schemas.openxmlformats.org/officeDocument/2006/relationships/hyperlink" Target="https://www.kaggle.com/cast42/xgboost-with-early-stopping?rvi=1" TargetMode="External"/><Relationship Id="rId7" Type="http://schemas.openxmlformats.org/officeDocument/2006/relationships/hyperlink" Target="https://machinelearningmastery.com/roc-curves-and-precision-recall-curves-for-classification-in-python/" TargetMode="External"/><Relationship Id="rId2" Type="http://schemas.openxmlformats.org/officeDocument/2006/relationships/hyperlink" Target="https://www.kaggle.com/akshat0007/santander-customer-satisfaction-xgboost?rvi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3036711/scikit-learn-svc-predict-probability-doesnt-work-as-expected" TargetMode="External"/><Relationship Id="rId5" Type="http://schemas.openxmlformats.org/officeDocument/2006/relationships/hyperlink" Target="https://www.kaggle.com/tks0123456789/data-exploration?rvi=1" TargetMode="External"/><Relationship Id="rId10" Type="http://schemas.openxmlformats.org/officeDocument/2006/relationships/hyperlink" Target="https://www.youtube.com/results?search_query=xgboost+parameter+tuning" TargetMode="External"/><Relationship Id="rId4" Type="http://schemas.openxmlformats.org/officeDocument/2006/relationships/hyperlink" Target="https://www.kaggle.com/beiwenwu/data-explore-and-visual?rvi=1" TargetMode="External"/><Relationship Id="rId9" Type="http://schemas.openxmlformats.org/officeDocument/2006/relationships/hyperlink" Target="https://www.datacamp.com/community/tutorials/random-forests-classifier-pyth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886738"/>
            <a:ext cx="7766936" cy="712544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Santander </a:t>
            </a:r>
            <a:r>
              <a:rPr lang="en-US" b="1" dirty="0"/>
              <a:t>Customer Satisfaction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3760632"/>
            <a:ext cx="7933147" cy="309736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b="1" dirty="0"/>
              <a:t>Which customers are happy customers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  <a:p>
            <a:pPr algn="ctr"/>
            <a:r>
              <a:rPr lang="en-US" sz="2000" b="1" u="sng" dirty="0" smtClean="0">
                <a:solidFill>
                  <a:schemeClr val="tx1"/>
                </a:solidFill>
              </a:rPr>
              <a:t>Created By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 </a:t>
            </a:r>
            <a:r>
              <a:rPr lang="en-US" sz="2000" b="1" dirty="0" err="1" smtClean="0">
                <a:solidFill>
                  <a:schemeClr val="tx1"/>
                </a:solidFill>
              </a:rPr>
              <a:t>Jitendra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Kumar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u="sng" dirty="0" smtClean="0">
                <a:solidFill>
                  <a:schemeClr val="tx1"/>
                </a:solidFill>
              </a:rPr>
              <a:t>Mentors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Netali</a:t>
            </a:r>
            <a:r>
              <a:rPr lang="en-US" sz="2000" b="1" dirty="0" smtClean="0">
                <a:solidFill>
                  <a:schemeClr val="tx1"/>
                </a:solidFill>
              </a:rPr>
              <a:t> Agrawal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Yogesh </a:t>
            </a:r>
            <a:r>
              <a:rPr lang="en-US" sz="2000" b="1" dirty="0" err="1" smtClean="0">
                <a:solidFill>
                  <a:schemeClr val="tx1"/>
                </a:solidFill>
              </a:rPr>
              <a:t>Kothiya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Ashu</a:t>
            </a:r>
            <a:r>
              <a:rPr lang="en-US" sz="2000" b="1" dirty="0" smtClean="0">
                <a:solidFill>
                  <a:schemeClr val="tx1"/>
                </a:solidFill>
              </a:rPr>
              <a:t> Prasad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Ankit Kumar </a:t>
            </a:r>
            <a:r>
              <a:rPr lang="en-US" sz="2000" b="1" dirty="0" err="1" smtClean="0">
                <a:solidFill>
                  <a:schemeClr val="tx1"/>
                </a:solidFill>
              </a:rPr>
              <a:t>Bhagat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1026" name="Picture 2" descr="Santander Bank Enhances Customer Convenience by Expanding Fee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83" y="0"/>
            <a:ext cx="5656753" cy="207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3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3. </a:t>
            </a:r>
            <a:r>
              <a:rPr lang="en-US" sz="3200" u="sng" dirty="0" smtClean="0"/>
              <a:t>Random Forest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101"/>
            <a:ext cx="8596668" cy="5061398"/>
          </a:xfrm>
        </p:spPr>
        <p:txBody>
          <a:bodyPr/>
          <a:lstStyle/>
          <a:p>
            <a:r>
              <a:rPr lang="en-US" u="sng" dirty="0"/>
              <a:t>Before </a:t>
            </a:r>
            <a:r>
              <a:rPr lang="en-US" u="sng" dirty="0" err="1"/>
              <a:t>Hyperparameter</a:t>
            </a:r>
            <a:r>
              <a:rPr lang="en-US" u="sng" dirty="0"/>
              <a:t> tuning</a:t>
            </a:r>
            <a:r>
              <a:rPr lang="en-US" u="sng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/>
              <a:t>After </a:t>
            </a:r>
            <a:r>
              <a:rPr lang="en-US" u="sng" dirty="0" err="1"/>
              <a:t>Hyperparameter</a:t>
            </a:r>
            <a:r>
              <a:rPr lang="en-US" u="sng" dirty="0"/>
              <a:t> tuning</a:t>
            </a:r>
            <a:r>
              <a:rPr lang="en-US" u="sng" dirty="0" smtClean="0"/>
              <a:t>: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pPr marL="0" indent="0">
              <a:buNone/>
            </a:pPr>
            <a:r>
              <a:rPr lang="en-US" dirty="0"/>
              <a:t>In this case also even if we have done </a:t>
            </a:r>
            <a:r>
              <a:rPr lang="en-US" dirty="0" err="1"/>
              <a:t>Hyperparamter</a:t>
            </a:r>
            <a:r>
              <a:rPr lang="en-US" dirty="0"/>
              <a:t> tuning, the result still remains unchanged.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80" y="2087674"/>
            <a:ext cx="4219575" cy="146685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879" y="4226328"/>
            <a:ext cx="4219575" cy="143827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5685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4. </a:t>
            </a:r>
            <a:r>
              <a:rPr lang="en-US" sz="3200" u="sng" dirty="0"/>
              <a:t>SVM (Support vector machine)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8"/>
            <a:ext cx="8596668" cy="533829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Before </a:t>
            </a:r>
            <a:r>
              <a:rPr lang="en-US" u="sng" dirty="0" err="1"/>
              <a:t>Hyperparameter</a:t>
            </a:r>
            <a:r>
              <a:rPr lang="en-US" u="sng" dirty="0"/>
              <a:t> tuning</a:t>
            </a:r>
            <a:r>
              <a:rPr lang="en-US" u="sng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r>
              <a:rPr lang="en-US" u="sng" dirty="0" smtClean="0"/>
              <a:t>After </a:t>
            </a:r>
            <a:r>
              <a:rPr lang="en-US" u="sng" dirty="0" err="1"/>
              <a:t>Hyperparameter</a:t>
            </a:r>
            <a:r>
              <a:rPr lang="en-US" u="sng" dirty="0"/>
              <a:t> tuning</a:t>
            </a:r>
            <a:r>
              <a:rPr lang="en-US" u="sng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case also even if we have done </a:t>
            </a:r>
            <a:r>
              <a:rPr lang="en-US" dirty="0" err="1"/>
              <a:t>Hyperparamter</a:t>
            </a:r>
            <a:r>
              <a:rPr lang="en-US" dirty="0"/>
              <a:t> tuning, the result still remains unchanged.</a:t>
            </a:r>
            <a:endParaRPr lang="en-US" u="sng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18" y="2088033"/>
            <a:ext cx="4229100" cy="150495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18" y="4312636"/>
            <a:ext cx="4229099" cy="154237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3332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u="sng" dirty="0" err="1" smtClean="0"/>
              <a:t>XGBoost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XGBoost</a:t>
            </a:r>
            <a:r>
              <a:rPr lang="en-US" dirty="0" smtClean="0"/>
              <a:t> algorithm, we have done </a:t>
            </a:r>
            <a:r>
              <a:rPr lang="en-US" dirty="0" err="1" smtClean="0"/>
              <a:t>Hyperparameter</a:t>
            </a:r>
            <a:r>
              <a:rPr lang="en-US" dirty="0" smtClean="0"/>
              <a:t> tuning first by using </a:t>
            </a:r>
            <a:r>
              <a:rPr lang="en-US" dirty="0" err="1" smtClean="0"/>
              <a:t>RandomizedSearchCV</a:t>
            </a:r>
            <a:r>
              <a:rPr lang="en-US" dirty="0" smtClean="0"/>
              <a:t> and then built the model using train data. Here is the result of that: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3759354"/>
            <a:ext cx="5066032" cy="171518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0186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Performance Analysis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Logistic Regression: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65" y="2569872"/>
            <a:ext cx="45815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1973"/>
            <a:ext cx="8596668" cy="571939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Decision Tree: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5" y="1088533"/>
            <a:ext cx="5164507" cy="4783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39" y="1088533"/>
            <a:ext cx="5099272" cy="47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2125"/>
            <a:ext cx="8596668" cy="56292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Random Forest:</a:t>
            </a:r>
          </a:p>
          <a:p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50" y="1366837"/>
            <a:ext cx="5405236" cy="51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02275"/>
            <a:ext cx="8596668" cy="609170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SVM: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3" y="1176351"/>
            <a:ext cx="5352377" cy="50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6670"/>
            <a:ext cx="8596668" cy="592428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XGBoost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990" y="1288480"/>
            <a:ext cx="5751356" cy="520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Model Comparison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all the above models and their results, we have to choose one model for final submission so that it can give the best result among all.</a:t>
            </a:r>
          </a:p>
          <a:p>
            <a:pPr marL="0" indent="0">
              <a:buNone/>
            </a:pPr>
            <a:r>
              <a:rPr lang="en-US" dirty="0" smtClean="0"/>
              <a:t>Here is the final model comparison: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04" y="3226837"/>
            <a:ext cx="5941928" cy="310858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2895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Model Selection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From all these analysis and model </a:t>
            </a:r>
            <a:r>
              <a:rPr lang="en-US" dirty="0" smtClean="0"/>
              <a:t>comparison with </a:t>
            </a:r>
            <a:r>
              <a:rPr lang="en-US" dirty="0" err="1" smtClean="0"/>
              <a:t>RandomizedSearchCV</a:t>
            </a:r>
            <a:r>
              <a:rPr lang="en-US" dirty="0" smtClean="0"/>
              <a:t>, </a:t>
            </a:r>
            <a:r>
              <a:rPr lang="en-US" dirty="0" smtClean="0"/>
              <a:t>we have seen that the </a:t>
            </a:r>
            <a:r>
              <a:rPr lang="en-US" dirty="0" err="1" smtClean="0"/>
              <a:t>XGBoost</a:t>
            </a:r>
            <a:r>
              <a:rPr lang="en-US" dirty="0" smtClean="0"/>
              <a:t> model is performing better than others with accuracy 96% (Approx.) and Area Under the ROC curve is also 0.75</a:t>
            </a:r>
            <a:r>
              <a:rPr lang="en-US" dirty="0"/>
              <a:t> (Approx</a:t>
            </a:r>
            <a:r>
              <a:rPr lang="en-US" dirty="0" smtClean="0"/>
              <a:t>.).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But for better model performance we should go for </a:t>
            </a:r>
            <a:r>
              <a:rPr lang="en-US" dirty="0" err="1" smtClean="0"/>
              <a:t>GridSearchCV</a:t>
            </a:r>
            <a:r>
              <a:rPr lang="en-US" dirty="0" smtClean="0"/>
              <a:t> as well.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Link for Code: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Code</a:t>
            </a: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Code </a:t>
            </a:r>
            <a:r>
              <a:rPr lang="en-US" u="sng" dirty="0" err="1" smtClean="0"/>
              <a:t>ipynb</a:t>
            </a:r>
            <a:r>
              <a:rPr lang="en-US" u="sng" dirty="0" smtClean="0"/>
              <a:t> file: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87783"/>
              </p:ext>
            </p:extLst>
          </p:nvPr>
        </p:nvGraphicFramePr>
        <p:xfrm>
          <a:off x="677334" y="5253953"/>
          <a:ext cx="2385051" cy="78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4" imgW="1327320" imgH="437760" progId="Package">
                  <p:embed/>
                </p:oleObj>
              </mc:Choice>
              <mc:Fallback>
                <p:oleObj name="Packager Shell Object" showAsIcon="1" r:id="rId4" imgW="13273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334" y="5253953"/>
                        <a:ext cx="2385051" cy="78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Why?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few points why do we need to do the predictive analysis: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Customer Satisfaction is the key measure of success.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Unhappy customers generally leave the service provider in very less time after taking subscription.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important thing is, Unhappy customers rarely voice their dissatisfaction before leaving.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Bibliography: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515154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www.kaggle.com/akshat0007/santander-customer-satisfaction-xgboost?rvi=1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www.kaggle.com/cast42/xgboost-with-early-stopping?rvi=1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www.kaggle.com/beiwenwu/data-explore-and-visual?rvi=1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www.kaggle.com/tks0123456789/data-exploration?rvi=1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stackoverflow.com/questions/43036711/scikit-learn-svc-predict-probability-doesnt-work-as-expected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https://machinelearningmastery.com/roc-curves-and-precision-recall-curves-for-classification-in-python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datascience.stackexchange.com/questions/73506/hyper-parameter-tuning-of-naivebayes-classier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www.datacamp.com/community/tutorials/random-forests-classifier-python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www.youtube.com/results?search_query=xgboost+parameter+tuning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914" y="2837645"/>
            <a:ext cx="8144694" cy="1888901"/>
          </a:xfrm>
        </p:spPr>
        <p:txBody>
          <a:bodyPr/>
          <a:lstStyle/>
          <a:p>
            <a:pPr algn="ctr"/>
            <a:r>
              <a:rPr lang="en-US" sz="8800" b="1" i="1" dirty="0" smtClean="0">
                <a:solidFill>
                  <a:schemeClr val="accent4">
                    <a:lumMod val="75000"/>
                  </a:schemeClr>
                </a:solidFill>
              </a:rPr>
              <a:t>Thank You!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</a:t>
            </a:r>
            <a:r>
              <a:rPr lang="en-US" u="sng" dirty="0" smtClean="0"/>
              <a:t>o be done: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370 unique features are provided to every customer in the bank.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 are 72026 number of customers and their data is given for model building.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need to analyze the data and make it feasible.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have to build a suitable machine learning model so that Santander Bank can predict the unhappy customers early </a:t>
            </a:r>
            <a:r>
              <a:rPr lang="en-US" dirty="0"/>
              <a:t>in their </a:t>
            </a:r>
            <a:r>
              <a:rPr lang="en-US" dirty="0" smtClean="0"/>
              <a:t>relationship.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Steps: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EDA (Exploratory Data Analysis)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PCA (Principal Component Analysis)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Model Building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Performance Analysis of Every Model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Model Comparison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Final 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(Exploratory Data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main challenge in this problem: The dataset is huge, it contains abstract features and also it is imbalanced.</a:t>
            </a:r>
          </a:p>
          <a:p>
            <a:pPr marL="0" indent="0">
              <a:buNone/>
            </a:pPr>
            <a:r>
              <a:rPr lang="en-US" dirty="0" smtClean="0"/>
              <a:t>Here what I have done for EDA: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Removed features having only “0”s.</a:t>
            </a:r>
          </a:p>
          <a:p>
            <a:pPr lvl="1"/>
            <a:r>
              <a:rPr lang="en-US" dirty="0"/>
              <a:t>Removed duplicate features.</a:t>
            </a:r>
          </a:p>
          <a:p>
            <a:pPr lvl="1"/>
            <a:r>
              <a:rPr lang="en-US" dirty="0"/>
              <a:t>Removed highly correlated features.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main thing that we learnt by doing EDA of this Santander </a:t>
            </a:r>
            <a:r>
              <a:rPr lang="en-US" dirty="0"/>
              <a:t>d</a:t>
            </a:r>
            <a:r>
              <a:rPr lang="en-US" dirty="0" smtClean="0"/>
              <a:t>ataset is how to deal with large dataset and selection of features which are important for model building.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333" y="2695843"/>
            <a:ext cx="3035157" cy="19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u="sng" dirty="0" smtClean="0"/>
              <a:t>PCA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/>
              <a:t>(Principal Component Analysis)</a:t>
            </a:r>
            <a:br>
              <a:rPr lang="en-US" dirty="0"/>
            </a:br>
            <a:endParaRPr lang="en-US" b="1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6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removing unnecessary columns, we still have a dataset containing more than 100 features/columns. So as to deal with this, we go for PCA.</a:t>
            </a:r>
          </a:p>
          <a:p>
            <a:pPr marL="0" indent="0">
              <a:buNone/>
            </a:pPr>
            <a:r>
              <a:rPr lang="en-US" dirty="0" smtClean="0"/>
              <a:t>Here are the benefits that we gained by doing PCA: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Size of dataset became less (Only 7 columns instead of 100+).</a:t>
            </a:r>
          </a:p>
          <a:p>
            <a:pPr lvl="1"/>
            <a:r>
              <a:rPr lang="en-US" dirty="0" smtClean="0"/>
              <a:t>Pearson-Correlation got reduced because of orthogonality of principal components after doing PCA.</a:t>
            </a:r>
          </a:p>
          <a:p>
            <a:pPr lvl="1"/>
            <a:r>
              <a:rPr lang="en-US" dirty="0" smtClean="0"/>
              <a:t>Model will take relatively less time to train the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is the variance ratio that we got after PCA: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12" y="6038188"/>
            <a:ext cx="4972050" cy="4667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42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Model Building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35617"/>
            <a:ext cx="8596668" cy="473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building model we have done splitting of the entire data in 7:3 ratio (</a:t>
            </a:r>
            <a:r>
              <a:rPr lang="en-US" dirty="0" err="1" smtClean="0"/>
              <a:t>Train:Test</a:t>
            </a:r>
            <a:r>
              <a:rPr lang="en-US" dirty="0" smtClean="0"/>
              <a:t>) and after that the built model has been trained with train data and tested over test data. The upcoming slides will show this tested result.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We have used 5 different algorithms for model building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Logistic Regression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Decision Tree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Random Forest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SVM (</a:t>
            </a:r>
            <a:r>
              <a:rPr lang="en-US" sz="1800" dirty="0"/>
              <a:t>Support vector </a:t>
            </a:r>
            <a:r>
              <a:rPr lang="en-US" sz="1800" dirty="0" smtClean="0"/>
              <a:t>machine)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 smtClean="0"/>
              <a:t>XGBoost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695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1. </a:t>
            </a:r>
            <a:r>
              <a:rPr lang="en-US" sz="3200" u="sng" dirty="0" smtClean="0"/>
              <a:t>Logistic Regression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2891"/>
            <a:ext cx="8596668" cy="4829578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Before </a:t>
            </a:r>
            <a:r>
              <a:rPr lang="en-US" u="sng" dirty="0" err="1" smtClean="0"/>
              <a:t>Hyperparameter</a:t>
            </a:r>
            <a:r>
              <a:rPr lang="en-US" u="sng" dirty="0" smtClean="0"/>
              <a:t> tuning: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After </a:t>
            </a:r>
            <a:r>
              <a:rPr lang="en-US" u="sng" dirty="0" err="1" smtClean="0"/>
              <a:t>Hyperparameter</a:t>
            </a:r>
            <a:r>
              <a:rPr lang="en-US" u="sng" dirty="0" smtClean="0"/>
              <a:t> tuning: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we can observe that even if we have done </a:t>
            </a:r>
            <a:r>
              <a:rPr lang="en-US" dirty="0" err="1"/>
              <a:t>H</a:t>
            </a:r>
            <a:r>
              <a:rPr lang="en-US" dirty="0" err="1" smtClean="0"/>
              <a:t>yperparamter</a:t>
            </a:r>
            <a:r>
              <a:rPr lang="en-US" dirty="0" smtClean="0"/>
              <a:t> tuning, the result still remains unchanged.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30" y="2207609"/>
            <a:ext cx="4257675" cy="135255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830" y="4136982"/>
            <a:ext cx="4257675" cy="141808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0640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 </a:t>
            </a:r>
            <a:r>
              <a:rPr lang="en-US" sz="3200" u="sng" dirty="0" smtClean="0"/>
              <a:t>Decision Tree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9"/>
            <a:ext cx="8596668" cy="5125792"/>
          </a:xfrm>
        </p:spPr>
        <p:txBody>
          <a:bodyPr>
            <a:normAutofit/>
          </a:bodyPr>
          <a:lstStyle/>
          <a:p>
            <a:r>
              <a:rPr lang="en-US" u="sng" dirty="0"/>
              <a:t>Before </a:t>
            </a:r>
            <a:r>
              <a:rPr lang="en-US" u="sng" dirty="0" err="1"/>
              <a:t>Hyperparameter</a:t>
            </a:r>
            <a:r>
              <a:rPr lang="en-US" u="sng" dirty="0"/>
              <a:t> tuning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/>
              <a:t>After </a:t>
            </a:r>
            <a:r>
              <a:rPr lang="en-US" u="sng" dirty="0" err="1"/>
              <a:t>Hyperparameter</a:t>
            </a:r>
            <a:r>
              <a:rPr lang="en-US" u="sng" dirty="0"/>
              <a:t> tuning</a:t>
            </a:r>
            <a:r>
              <a:rPr lang="en-US" u="sng" dirty="0" smtClean="0"/>
              <a:t>: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case after doing </a:t>
            </a:r>
            <a:r>
              <a:rPr lang="en-US" dirty="0" err="1" smtClean="0"/>
              <a:t>Hyperparamter</a:t>
            </a:r>
            <a:r>
              <a:rPr lang="en-US" dirty="0" smtClean="0"/>
              <a:t> </a:t>
            </a:r>
            <a:r>
              <a:rPr lang="en-US" dirty="0"/>
              <a:t>tuning, the result </a:t>
            </a:r>
            <a:r>
              <a:rPr lang="en-US" dirty="0" smtClean="0"/>
              <a:t>changed but the change is not that significant. </a:t>
            </a:r>
            <a:endParaRPr lang="en-US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593" y="2139190"/>
            <a:ext cx="4248150" cy="146685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93" y="4185635"/>
            <a:ext cx="4248150" cy="147761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6245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</TotalTime>
  <Words>620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Packager Shell Object</vt:lpstr>
      <vt:lpstr>   Santander Customer Satisfaction </vt:lpstr>
      <vt:lpstr>Why?</vt:lpstr>
      <vt:lpstr>To be done:</vt:lpstr>
      <vt:lpstr>Steps:</vt:lpstr>
      <vt:lpstr>EDA (Exploratory Data Analysis)</vt:lpstr>
      <vt:lpstr>PCA (Principal Component Analysis) </vt:lpstr>
      <vt:lpstr>Model Building</vt:lpstr>
      <vt:lpstr>1. Logistic Regression</vt:lpstr>
      <vt:lpstr>2. Decision Tree </vt:lpstr>
      <vt:lpstr>3. Random Forest</vt:lpstr>
      <vt:lpstr>4. SVM (Support vector machine) </vt:lpstr>
      <vt:lpstr>5. XGBoost</vt:lpstr>
      <vt:lpstr>Performance Analysis</vt:lpstr>
      <vt:lpstr>PowerPoint Presentation</vt:lpstr>
      <vt:lpstr>PowerPoint Presentation</vt:lpstr>
      <vt:lpstr>PowerPoint Presentation</vt:lpstr>
      <vt:lpstr>PowerPoint Presentation</vt:lpstr>
      <vt:lpstr>Model Comparison</vt:lpstr>
      <vt:lpstr>Model Selection</vt:lpstr>
      <vt:lpstr>Bibliography: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Satisfaction</dc:title>
  <dc:creator>T JITENDRA KUMAR</dc:creator>
  <cp:lastModifiedBy>T JITENDRA KUMAR</cp:lastModifiedBy>
  <cp:revision>34</cp:revision>
  <dcterms:created xsi:type="dcterms:W3CDTF">2020-07-24T16:30:54Z</dcterms:created>
  <dcterms:modified xsi:type="dcterms:W3CDTF">2020-07-26T09:47:51Z</dcterms:modified>
</cp:coreProperties>
</file>