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73" r:id="rId4"/>
    <p:sldId id="274" r:id="rId5"/>
    <p:sldId id="272" r:id="rId6"/>
    <p:sldId id="275" r:id="rId7"/>
    <p:sldId id="25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5"/>
    <p:restoredTop sz="94643"/>
  </p:normalViewPr>
  <p:slideViewPr>
    <p:cSldViewPr snapToGrid="0">
      <p:cViewPr varScale="1">
        <p:scale>
          <a:sx n="115" d="100"/>
          <a:sy n="115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E1FD-3088-B7EE-91E0-466C536F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FA362-5CD4-1E01-14F2-18A75F4F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901C3-8F22-E999-2FC3-0575A6DA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D24E-15DD-6C58-2BAC-24E83F30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E92C-FC47-4D22-E15B-35887465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1DA4-9833-6213-2405-60F56B0A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0E4A2-F00B-0AF1-EEC6-97862EDA9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DD20-BCA4-5544-82FC-C4B9ED80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AD69-6A1D-C133-CBEC-27088BF8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1BF5-8149-2D14-7FB6-A80FE45F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801F8-5D5F-530F-89DF-86026CA77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1E946-0976-7C4E-74DC-115EF927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0DFC-37FA-2968-5FE4-7691EFC2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44B8-661F-F0AC-92CE-475337AB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26-0747-3842-E793-2ABD6C16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8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6CE2-15F0-2E7B-381B-B9ADCF85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B7D8A-B626-8FDB-F0C2-08CA57E7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839C2-FFAC-BACF-7985-8C55029C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4D93-C246-0529-C403-EAE96F8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4C-3BEF-343A-239F-7463C90E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7C6A-5269-1B55-B78D-2874DB48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6744-B822-C437-CF46-1D9712789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28B9-A3D6-9FC8-30F0-DCDC9CBB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4646-7714-C08C-5E95-C818DCA8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03D6-D0EA-A3B1-7FF0-9D5B1E61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35DE-1449-2B0C-29DE-28FA09C9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AAAB-00B4-2A47-3ECA-5865F58F5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4142C-BD94-338A-B943-D6D14982D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79198-D90D-962A-5F37-8831CA0C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BAE8-65C9-C3AC-8618-33499C2E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695C5-E482-4ECF-4F8A-B9151085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E304-544F-7DB9-1312-168CC45D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C51FA-0F9F-00F2-AD86-027518A1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C93E3-19A8-7036-360A-65AEC67F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841D2-59F2-EF74-802F-9132414D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1EFCD-7109-C8FE-106B-0373B7423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0C8CF-CB55-9E65-4D1A-F909EE9C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08A16-FE48-F6A3-0A7B-C2C13126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9EE16-F067-CC9D-9094-89A209A0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4040-36F3-23C4-8132-12424AF8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950F2-EB81-016E-A3CF-56B268F0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3CA8F-54DB-9604-3557-327277F1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E9ED-E95C-2355-1483-B873426F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311AF-5E9E-440F-A272-51424771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5B855-18E1-7C74-6F2B-9770C35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5284C-F279-B1D6-9EC9-10D528E1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7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9D4D-8D34-1BD3-F8CB-325BB9EB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44FC-371A-47A3-1F12-B7BC5A7E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63B52-4E4F-CC28-8211-DA0681E6A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9D691-5360-915B-3610-3D432926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E809E-CA88-3A0D-2FFF-15A03D1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91EF-EFB6-44D8-C2E7-077AD5C5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258-27D2-8C9B-0468-C8F20056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7C520-5D82-877F-0247-D05C987EA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2F93-2CF3-2979-ED09-5D6BC685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910F2-54FC-BEB7-D667-43F0A2F4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9A822-BACF-4366-4C2E-E9CDF320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6F880-6D64-AE0C-E85B-69264534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0E0F-6E31-81DF-7EC1-64703D96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301A8-CE17-F705-AAC3-2933FF9C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293F4-E3BD-F98E-3F3B-C0840BAA2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FA34-2776-0727-5BF4-8C067BF0F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5688-6C23-BF4F-BA55-870F8CBB9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7D79-E615-60CA-23EC-0749136BC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75526"/>
            <a:ext cx="10668000" cy="1250723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Modelling of City Bikes and Points of Interest (POIs)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537BF-29BE-F8DA-8692-DCA16C187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9153"/>
            <a:ext cx="9144000" cy="1655762"/>
          </a:xfrm>
        </p:spPr>
        <p:txBody>
          <a:bodyPr>
            <a:noAutofit/>
          </a:bodyPr>
          <a:lstStyle/>
          <a:p>
            <a:r>
              <a:rPr lang="en-US" sz="2000" dirty="0"/>
              <a:t>Approach and findings</a:t>
            </a:r>
          </a:p>
          <a:p>
            <a:pPr marL="457200" indent="-457200" algn="l">
              <a:buAutoNum type="arabicParenR"/>
            </a:pPr>
            <a:r>
              <a:rPr lang="en-US" sz="2000" dirty="0"/>
              <a:t>Goals</a:t>
            </a:r>
          </a:p>
          <a:p>
            <a:pPr marL="457200" indent="-457200" algn="l">
              <a:buAutoNum type="arabicParenR"/>
            </a:pPr>
            <a:r>
              <a:rPr lang="en-US" sz="2000" dirty="0"/>
              <a:t>Process</a:t>
            </a:r>
          </a:p>
          <a:p>
            <a:pPr marL="457200" indent="-457200" algn="l">
              <a:buAutoNum type="arabicParenR"/>
            </a:pPr>
            <a:r>
              <a:rPr lang="en-US" sz="2000" dirty="0"/>
              <a:t>Findings</a:t>
            </a:r>
          </a:p>
          <a:p>
            <a:pPr marL="457200" indent="-457200" algn="l">
              <a:buAutoNum type="arabicParenR"/>
            </a:pPr>
            <a:r>
              <a:rPr lang="en-US" sz="2000" dirty="0"/>
              <a:t>Challenges</a:t>
            </a:r>
          </a:p>
          <a:p>
            <a:pPr marL="457200" indent="-457200" algn="l">
              <a:buAutoNum type="arabicParenR"/>
            </a:pPr>
            <a:r>
              <a:rPr lang="en-US" sz="2000" dirty="0"/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399017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2B57-29B6-1D6F-915B-61055C68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9744-FD97-EA6C-F33F-E1012ADB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6629" cy="4351338"/>
          </a:xfrm>
        </p:spPr>
        <p:txBody>
          <a:bodyPr>
            <a:normAutofit/>
          </a:bodyPr>
          <a:lstStyle/>
          <a:p>
            <a:r>
              <a:rPr lang="en-US" sz="2000" noProof="1"/>
              <a:t>The project aim is to statistically model a relationship (if any) between city bike availability and Points of Interest (POIs) in the area.</a:t>
            </a:r>
          </a:p>
          <a:p>
            <a:r>
              <a:rPr lang="en-US" sz="2000" noProof="1"/>
              <a:t>Join bike and venue data, explore any relationships and model these with linear regression.</a:t>
            </a:r>
          </a:p>
          <a:p>
            <a:endParaRPr lang="en-US" sz="2000" noProof="1"/>
          </a:p>
          <a:p>
            <a:r>
              <a:rPr lang="en-US" sz="2000" noProof="1"/>
              <a:t>City chosen: Toronto, Ontario</a:t>
            </a:r>
          </a:p>
          <a:p>
            <a:r>
              <a:rPr lang="en-US" sz="2000" noProof="1"/>
              <a:t>Tools: </a:t>
            </a:r>
          </a:p>
          <a:p>
            <a:pPr lvl="1"/>
            <a:r>
              <a:rPr lang="en-US" sz="1800" noProof="1"/>
              <a:t>City Bike API (bike station data)</a:t>
            </a:r>
          </a:p>
          <a:p>
            <a:pPr lvl="1"/>
            <a:r>
              <a:rPr lang="en-US" sz="1800" noProof="1"/>
              <a:t>Foursquare API (venue/location data)</a:t>
            </a:r>
          </a:p>
          <a:p>
            <a:pPr lvl="1"/>
            <a:r>
              <a:rPr lang="en-US" sz="1800" noProof="1"/>
              <a:t>Yelp API (venue/location data)</a:t>
            </a:r>
          </a:p>
          <a:p>
            <a:pPr marL="0" indent="0">
              <a:buNone/>
            </a:pPr>
            <a:endParaRPr lang="en-US" sz="2000" noProof="1"/>
          </a:p>
          <a:p>
            <a:r>
              <a:rPr lang="en-US" sz="2000" noProof="1"/>
              <a:t>See city_bikes.ipynb</a:t>
            </a:r>
          </a:p>
          <a:p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28850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9744-FD97-EA6C-F33F-E1012ADB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Foursquare's API used to obtain various places of interest in 800m (city density and constraints from API) of a city bike station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Began with a sample request of one bike station latitude/longitude location and manipulating the data returned by Foursquare</a:t>
            </a:r>
          </a:p>
          <a:p>
            <a:pPr lvl="1"/>
            <a:r>
              <a:rPr lang="en-CA" sz="2000" dirty="0"/>
              <a:t>Number of bars/restaurants, parks, live venues and cafes, total number of POIs. </a:t>
            </a:r>
          </a:p>
          <a:p>
            <a:pPr lvl="1"/>
            <a:r>
              <a:rPr lang="en-CA" sz="2000" dirty="0"/>
              <a:t>Sampled the Foursquare API calls on bike different stations to build a catch-all word search (Regex).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3322A8-6F1C-CE02-057D-FBFA9BA7CD4C}"/>
              </a:ext>
            </a:extLst>
          </p:cNvPr>
          <p:cNvSpPr txBox="1">
            <a:spLocks/>
          </p:cNvSpPr>
          <p:nvPr/>
        </p:nvSpPr>
        <p:spPr>
          <a:xfrm>
            <a:off x="838200" y="3632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32124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9744-FD97-EA6C-F33F-E1012ADB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For each of the 826 stations, Foursquare obtained up to 50 POIs in the bar/restaurant, park, cafe and live venue categories. Build the model and perform a linear regression later.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The individual venue data such as name, address, venue category for saving into a SQL .</a:t>
            </a:r>
            <a:r>
              <a:rPr lang="en-CA" sz="2000" dirty="0" err="1"/>
              <a:t>db</a:t>
            </a:r>
            <a:r>
              <a:rPr lang="en-CA" sz="2000" dirty="0"/>
              <a:t> file, as with the city bikes stations.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We now have a database holding tens of thousands venues and hundreds of bike stations, we can search by </a:t>
            </a:r>
            <a:r>
              <a:rPr lang="en-CA" sz="2000" dirty="0" err="1"/>
              <a:t>ll</a:t>
            </a:r>
            <a:r>
              <a:rPr lang="en-CA" sz="2000" dirty="0"/>
              <a:t>, search by bike station, search by venue where there is a bike station nearby.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EDA to find correlations between number of POIs, bike availability, correlation heatmaps and scatter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See </a:t>
            </a:r>
            <a:r>
              <a:rPr lang="en-CA" sz="2000" dirty="0" err="1"/>
              <a:t>joining_data.ipynb</a:t>
            </a:r>
            <a:r>
              <a:rPr lang="en-CA" sz="20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3322A8-6F1C-CE02-057D-FBFA9BA7CD4C}"/>
              </a:ext>
            </a:extLst>
          </p:cNvPr>
          <p:cNvSpPr txBox="1">
            <a:spLocks/>
          </p:cNvSpPr>
          <p:nvPr/>
        </p:nvSpPr>
        <p:spPr>
          <a:xfrm>
            <a:off x="838200" y="3632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32301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9744-FD97-EA6C-F33F-E1012ADB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7" y="1525001"/>
            <a:ext cx="4272419" cy="4351338"/>
          </a:xfrm>
        </p:spPr>
        <p:txBody>
          <a:bodyPr>
            <a:normAutofit/>
          </a:bodyPr>
          <a:lstStyle/>
          <a:p>
            <a:r>
              <a:rPr lang="en-US" sz="2000" noProof="1"/>
              <a:t>-0.51 corr between latitude and n_POIs</a:t>
            </a:r>
          </a:p>
          <a:p>
            <a:r>
              <a:rPr lang="en-US" sz="2000" noProof="1"/>
              <a:t>-0.31 corr between latitude and bike availability (image on right)</a:t>
            </a:r>
          </a:p>
          <a:p>
            <a:r>
              <a:rPr lang="en-US" sz="2000" noProof="1"/>
              <a:t>0.17 corr between n_POIs and bike availability</a:t>
            </a:r>
          </a:p>
          <a:p>
            <a:pPr marL="0" indent="0">
              <a:buNone/>
            </a:pPr>
            <a:r>
              <a:rPr lang="en-US" sz="2000" noProof="1"/>
              <a:t>All three of the above are statistically significant (p &lt;0.05)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2B101C-8568-1F13-8F1C-FCF6B659D46C}"/>
              </a:ext>
            </a:extLst>
          </p:cNvPr>
          <p:cNvSpPr txBox="1">
            <a:spLocks/>
          </p:cNvSpPr>
          <p:nvPr/>
        </p:nvSpPr>
        <p:spPr>
          <a:xfrm>
            <a:off x="838200" y="3632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Findings</a:t>
            </a:r>
          </a:p>
        </p:txBody>
      </p:sp>
      <p:pic>
        <p:nvPicPr>
          <p:cNvPr id="4" name="Picture 3" descr="A diagram of a bike&#10;&#10;Description automatically generated with medium confidence">
            <a:extLst>
              <a:ext uri="{FF2B5EF4-FFF2-40B4-BE49-F238E27FC236}">
                <a16:creationId xmlns:a16="http://schemas.microsoft.com/office/drawing/2014/main" id="{5CC31C17-0040-2E91-8570-D437083D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88" y="1301120"/>
            <a:ext cx="7043835" cy="47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7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9744-FD97-EA6C-F33F-E1012ADB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7" y="1525000"/>
            <a:ext cx="4272419" cy="49697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noProof="1"/>
              <a:t>Simple linear regression:</a:t>
            </a:r>
          </a:p>
          <a:p>
            <a:r>
              <a:rPr lang="en-US" sz="2000" noProof="1"/>
              <a:t>Adjusted R</a:t>
            </a:r>
            <a:r>
              <a:rPr lang="en-US" sz="2000" baseline="30000" noProof="1"/>
              <a:t>2</a:t>
            </a:r>
            <a:r>
              <a:rPr lang="en-US" sz="2000" noProof="1"/>
              <a:t> of 0.096 for bike availability / latitude. Latitude only explains 9.6% of the variance</a:t>
            </a:r>
          </a:p>
          <a:p>
            <a:r>
              <a:rPr lang="en-US" sz="2000" noProof="1"/>
              <a:t>Adjusted R</a:t>
            </a:r>
            <a:r>
              <a:rPr lang="en-US" sz="2000" baseline="30000" noProof="1"/>
              <a:t>2 </a:t>
            </a:r>
            <a:r>
              <a:rPr lang="en-US" sz="2000" noProof="1"/>
              <a:t>of 0.27 for n_POIs / latitude. Latitude only explains 27% of the variance of n_POIs. I expected higher because south is downtown, more densely packed than northern Toronto.</a:t>
            </a:r>
          </a:p>
          <a:p>
            <a:r>
              <a:rPr lang="en-US" sz="2000" noProof="1"/>
              <a:t>Multilinear regression: Adj. R</a:t>
            </a:r>
            <a:r>
              <a:rPr lang="en-US" sz="2000" baseline="30000" noProof="1"/>
              <a:t>2</a:t>
            </a:r>
            <a:r>
              <a:rPr lang="en-US" sz="2000" noProof="1"/>
              <a:t> of 0.096 – predicting bike availability against latitude and n_POIs</a:t>
            </a:r>
          </a:p>
          <a:p>
            <a:endParaRPr lang="en-US" sz="2000" noProof="1"/>
          </a:p>
          <a:p>
            <a:pPr marL="0" indent="0">
              <a:buNone/>
            </a:pPr>
            <a:r>
              <a:rPr lang="en-US" sz="2000" b="1" noProof="1"/>
              <a:t>Conclusion:</a:t>
            </a:r>
            <a:r>
              <a:rPr lang="en-US" sz="2000" noProof="1"/>
              <a:t> Latitude and n_POIs do contribute to bike availability but they are by no means the only factors.</a:t>
            </a:r>
          </a:p>
          <a:p>
            <a:pPr marL="0" indent="0">
              <a:buNone/>
            </a:pPr>
            <a:r>
              <a:rPr lang="en-US" sz="2000" noProof="1"/>
              <a:t>model_building.ipynb</a:t>
            </a:r>
          </a:p>
          <a:p>
            <a:endParaRPr lang="en-US" sz="2000" noProof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2B101C-8568-1F13-8F1C-FCF6B659D46C}"/>
              </a:ext>
            </a:extLst>
          </p:cNvPr>
          <p:cNvSpPr txBox="1">
            <a:spLocks/>
          </p:cNvSpPr>
          <p:nvPr/>
        </p:nvSpPr>
        <p:spPr>
          <a:xfrm>
            <a:off x="838200" y="3632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Findings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042C9C-A35C-6449-8328-30BD26F3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19" y="863749"/>
            <a:ext cx="7061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1B6C-74D9-46D9-0083-3960A23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  <a:endParaRPr lang="en-US" sz="2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F717-CE5E-57CA-841B-1C054829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Avoiding multicollinearity in this is very difficult with </a:t>
            </a:r>
            <a:r>
              <a:rPr lang="en-US" sz="2000" dirty="0" err="1"/>
              <a:t>n_POIs</a:t>
            </a:r>
            <a:r>
              <a:rPr lang="en-US" sz="2000" dirty="0"/>
              <a:t> and bike availability/latitude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API is damaging the power of the </a:t>
            </a:r>
            <a:r>
              <a:rPr lang="en-US" sz="2000" dirty="0" err="1"/>
              <a:t>n_POIs</a:t>
            </a:r>
            <a:r>
              <a:rPr lang="en-US" sz="2000" dirty="0"/>
              <a:t> data, need &gt; 50 returns. This impacted the radius that I was calling as well</a:t>
            </a:r>
          </a:p>
        </p:txBody>
      </p:sp>
    </p:spTree>
    <p:extLst>
      <p:ext uri="{BB962C8B-B14F-4D97-AF65-F5344CB8AC3E}">
        <p14:creationId xmlns:p14="http://schemas.microsoft.com/office/powerpoint/2010/main" val="75946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1B6C-74D9-46D9-0083-3960A23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F717-CE5E-57CA-841B-1C054829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/>
          </a:bodyPr>
          <a:lstStyle/>
          <a:p>
            <a:r>
              <a:rPr lang="en-CA" sz="2000" dirty="0"/>
              <a:t>Run the model on other categories of POI, or only with the specific categories. This would still have problems with collinearity though (in &gt;= 50 POIs, more bars will mean less cafes are pulled)</a:t>
            </a:r>
          </a:p>
          <a:p>
            <a:r>
              <a:rPr lang="en-CA" sz="2000" dirty="0"/>
              <a:t>Run the Monday afternoon data instead of Saturday afternoon for different findings?</a:t>
            </a:r>
          </a:p>
          <a:p>
            <a:r>
              <a:rPr lang="en-CA" sz="2000" dirty="0"/>
              <a:t>Classification problem – categorize high and low density / high and low traffic stations and try and predict using other features in the data.</a:t>
            </a:r>
          </a:p>
          <a:p>
            <a:r>
              <a:rPr lang="en-CA" sz="2000" dirty="0"/>
              <a:t>Use the </a:t>
            </a:r>
            <a:r>
              <a:rPr lang="en-CA" sz="2000" dirty="0" err="1"/>
              <a:t>n_POIs</a:t>
            </a:r>
            <a:r>
              <a:rPr lang="en-CA" sz="2000" dirty="0"/>
              <a:t>, bike availability and other features (Yelp distance from venue to bike station) to identify stations that are underserving the area – build more </a:t>
            </a:r>
            <a:r>
              <a:rPr lang="en-CA" sz="2000"/>
              <a:t>bike stations?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674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5340</TotalTime>
  <Words>622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Statistical Modelling of City Bikes and Points of Interest (POIs)</vt:lpstr>
      <vt:lpstr>Goals</vt:lpstr>
      <vt:lpstr>PowerPoint Presentation</vt:lpstr>
      <vt:lpstr>PowerPoint Presentation</vt:lpstr>
      <vt:lpstr>PowerPoint Presentation</vt:lpstr>
      <vt:lpstr>PowerPoint Presentation</vt:lpstr>
      <vt:lpstr>Challenges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thomas_doherty92@hotmail.com</dc:creator>
  <cp:lastModifiedBy>thomas_doherty92@hotmail.com</cp:lastModifiedBy>
  <cp:revision>17</cp:revision>
  <dcterms:created xsi:type="dcterms:W3CDTF">2024-06-24T01:22:45Z</dcterms:created>
  <dcterms:modified xsi:type="dcterms:W3CDTF">2024-08-08T23:18:46Z</dcterms:modified>
</cp:coreProperties>
</file>