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5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8"/>
  </p:normalViewPr>
  <p:slideViewPr>
    <p:cSldViewPr snapToGrid="0">
      <p:cViewPr varScale="1">
        <p:scale>
          <a:sx n="117" d="100"/>
          <a:sy n="11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73C7-09F7-1CA4-8B81-3D8E134383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Midterm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3B292-72F6-2945-2DAC-89FDFB0A8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268786"/>
            <a:ext cx="6986874" cy="1160213"/>
          </a:xfrm>
        </p:spPr>
        <p:txBody>
          <a:bodyPr/>
          <a:lstStyle/>
          <a:p>
            <a:r>
              <a:rPr lang="en-US" dirty="0"/>
              <a:t>Building a linear regression ML Model predicting housing prices</a:t>
            </a:r>
          </a:p>
          <a:p>
            <a:r>
              <a:rPr lang="en-US" dirty="0"/>
              <a:t>Thomas Doherty &amp; Spencer </a:t>
            </a:r>
            <a:r>
              <a:rPr lang="en-US" dirty="0" err="1"/>
              <a:t>Fargey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6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AD4D-08CC-3DFE-F698-BA07FE039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BFC48-272E-DA1E-B6BC-3ABF1F423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 together a large number of JSON files with real estate data from many different states</a:t>
            </a:r>
          </a:p>
          <a:p>
            <a:r>
              <a:rPr lang="en-US" dirty="0"/>
              <a:t>Clean the data and look for relationships with the sold price of the home</a:t>
            </a:r>
          </a:p>
          <a:p>
            <a:r>
              <a:rPr lang="en-US" dirty="0"/>
              <a:t>Build a Linear ML model to predict housing prices.</a:t>
            </a:r>
          </a:p>
          <a:p>
            <a:r>
              <a:rPr lang="en-US" dirty="0"/>
              <a:t>Tune hyperparameters and build a pipeline </a:t>
            </a:r>
          </a:p>
        </p:txBody>
      </p:sp>
    </p:spTree>
    <p:extLst>
      <p:ext uri="{BB962C8B-B14F-4D97-AF65-F5344CB8AC3E}">
        <p14:creationId xmlns:p14="http://schemas.microsoft.com/office/powerpoint/2010/main" val="177114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EA40-2081-352F-3392-4B3C2ECE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– Data Cleaning &amp;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65357-5374-2A53-674C-636B08A66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599" y="1430086"/>
            <a:ext cx="8558540" cy="39978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67 column of data in original unified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17 completely empty and removed; % null of columns varied but many rows with empty latitude &amp; longitude had many empty columns elsewhere and rows removed</a:t>
            </a:r>
          </a:p>
          <a:p>
            <a:r>
              <a:rPr lang="en-US" dirty="0"/>
              <a:t>Removed dupes – some records had 5 copies of </a:t>
            </a:r>
            <a:r>
              <a:rPr lang="en-US" dirty="0" err="1"/>
              <a:t>property_id</a:t>
            </a:r>
            <a:r>
              <a:rPr lang="en-US" dirty="0"/>
              <a:t>. Approximately ~</a:t>
            </a:r>
            <a:r>
              <a:rPr lang="en-US" b="1" dirty="0"/>
              <a:t>1700 unique records</a:t>
            </a:r>
          </a:p>
          <a:p>
            <a:r>
              <a:rPr lang="en-US" dirty="0"/>
              <a:t>Fill null with 0 for garages, baths, 0 beds (studio </a:t>
            </a:r>
            <a:r>
              <a:rPr lang="en-US" dirty="0" err="1"/>
              <a:t>apts</a:t>
            </a:r>
            <a:r>
              <a:rPr lang="en-US" dirty="0"/>
              <a:t>)</a:t>
            </a:r>
          </a:p>
          <a:p>
            <a:r>
              <a:rPr lang="en-US" dirty="0"/>
              <a:t>Fill null with median for </a:t>
            </a:r>
            <a:r>
              <a:rPr lang="en-US" dirty="0" err="1"/>
              <a:t>sqft</a:t>
            </a:r>
            <a:r>
              <a:rPr lang="en-US" dirty="0"/>
              <a:t>, </a:t>
            </a:r>
            <a:r>
              <a:rPr lang="en-US" dirty="0" err="1"/>
              <a:t>lot_sqft</a:t>
            </a:r>
            <a:r>
              <a:rPr lang="en-US" dirty="0"/>
              <a:t> (avoid small apartments being skewed by large empty plots / farms)</a:t>
            </a:r>
          </a:p>
        </p:txBody>
      </p:sp>
    </p:spTree>
    <p:extLst>
      <p:ext uri="{BB962C8B-B14F-4D97-AF65-F5344CB8AC3E}">
        <p14:creationId xmlns:p14="http://schemas.microsoft.com/office/powerpoint/2010/main" val="356562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54B55-46F7-54AC-597D-E9D3E302B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0376-166A-F266-C4E7-FD2630E3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– Data Cleaning &amp;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60D79-9CB3-C667-D729-3F0B7F0A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599" y="1430086"/>
            <a:ext cx="8558540" cy="3997828"/>
          </a:xfrm>
        </p:spPr>
        <p:txBody>
          <a:bodyPr/>
          <a:lstStyle/>
          <a:p>
            <a:r>
              <a:rPr lang="en-US" dirty="0"/>
              <a:t>Tags – One Hot Encoding (OHE) of all tags which were amenities of the property</a:t>
            </a:r>
          </a:p>
          <a:p>
            <a:r>
              <a:rPr lang="en-US" dirty="0"/>
              <a:t>State / City – OHE which lead to an extremely large number of columns. State/city were ignored in the MVP model</a:t>
            </a:r>
          </a:p>
          <a:p>
            <a:r>
              <a:rPr lang="en-US" dirty="0"/>
              <a:t>Some tags were very rare (5-10 properties out of 1700 total) and dropped from the model data</a:t>
            </a:r>
          </a:p>
          <a:p>
            <a:r>
              <a:rPr lang="en-US" dirty="0"/>
              <a:t>Encoded property type e.g. condo, </a:t>
            </a:r>
            <a:r>
              <a:rPr lang="en-US" dirty="0" err="1"/>
              <a:t>family_home</a:t>
            </a:r>
            <a:r>
              <a:rPr lang="en-US" dirty="0"/>
              <a:t> but some categories had very few records – condos, </a:t>
            </a:r>
            <a:r>
              <a:rPr lang="en-US" dirty="0" err="1"/>
              <a:t>multi_family</a:t>
            </a:r>
            <a:r>
              <a:rPr lang="en-US" dirty="0"/>
              <a:t>, </a:t>
            </a:r>
            <a:r>
              <a:rPr lang="en-US" dirty="0" err="1"/>
              <a:t>single_family</a:t>
            </a:r>
            <a:r>
              <a:rPr lang="en-US" dirty="0"/>
              <a:t> kept</a:t>
            </a:r>
          </a:p>
        </p:txBody>
      </p:sp>
    </p:spTree>
    <p:extLst>
      <p:ext uri="{BB962C8B-B14F-4D97-AF65-F5344CB8AC3E}">
        <p14:creationId xmlns:p14="http://schemas.microsoft.com/office/powerpoint/2010/main" val="165695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70DEA-7065-9B1D-6E92-74F3A70F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F001-4A24-B00C-9990-43B028FA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– Data Cleaning &amp;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3533E-CFEC-5F62-E08B-C5093A024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599" y="1430086"/>
            <a:ext cx="8558540" cy="43720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Feature Engineering</a:t>
            </a:r>
          </a:p>
          <a:p>
            <a:pPr lvl="1"/>
            <a:r>
              <a:rPr lang="en-US" b="1" dirty="0" err="1"/>
              <a:t>Days_listed</a:t>
            </a:r>
            <a:r>
              <a:rPr lang="en-US" dirty="0"/>
              <a:t> – difference between list date and sold date. Do longer listings lead to discounts / lower sold price?</a:t>
            </a:r>
            <a:endParaRPr lang="en-US" b="1" dirty="0"/>
          </a:p>
          <a:p>
            <a:pPr lvl="1"/>
            <a:r>
              <a:rPr lang="en-US" b="1" dirty="0"/>
              <a:t>Number of Rooms</a:t>
            </a:r>
            <a:r>
              <a:rPr lang="en-US" dirty="0"/>
              <a:t> – sum of </a:t>
            </a:r>
            <a:r>
              <a:rPr lang="en-US" dirty="0" err="1"/>
              <a:t>n_baths</a:t>
            </a:r>
            <a:r>
              <a:rPr lang="en-US" dirty="0"/>
              <a:t> and </a:t>
            </a:r>
            <a:r>
              <a:rPr lang="en-US" dirty="0" err="1"/>
              <a:t>n_bedrooms</a:t>
            </a:r>
            <a:r>
              <a:rPr lang="en-US" dirty="0"/>
              <a:t>. Expecting a strong correlation with </a:t>
            </a:r>
            <a:r>
              <a:rPr lang="en-US" dirty="0" err="1"/>
              <a:t>sold_price</a:t>
            </a:r>
            <a:endParaRPr lang="en-US" b="1" dirty="0"/>
          </a:p>
          <a:p>
            <a:pPr lvl="1"/>
            <a:r>
              <a:rPr lang="en-US" b="1" dirty="0"/>
              <a:t>N_amenities</a:t>
            </a:r>
            <a:r>
              <a:rPr lang="en-US" dirty="0"/>
              <a:t> - Sum of all 0/1 encoded tags. More amenities </a:t>
            </a:r>
            <a:r>
              <a:rPr lang="en-US" dirty="0">
                <a:sym typeface="Wingdings" pitchFamily="2" charset="2"/>
              </a:rPr>
              <a:t> higher sold price?</a:t>
            </a:r>
            <a:endParaRPr lang="en-US" b="1" dirty="0"/>
          </a:p>
          <a:p>
            <a:pPr lvl="1"/>
            <a:r>
              <a:rPr lang="en-US" b="1" dirty="0"/>
              <a:t>N_high_amenities</a:t>
            </a:r>
            <a:r>
              <a:rPr lang="en-US" dirty="0"/>
              <a:t> – sum of all 0/1 encoded tags which individually had &gt;= 0.1 </a:t>
            </a:r>
            <a:r>
              <a:rPr lang="en-US" dirty="0" err="1"/>
              <a:t>corr</a:t>
            </a:r>
            <a:r>
              <a:rPr lang="en-US" dirty="0"/>
              <a:t>() with </a:t>
            </a:r>
            <a:r>
              <a:rPr lang="en-US" dirty="0" err="1"/>
              <a:t>sold_price</a:t>
            </a:r>
            <a:r>
              <a:rPr lang="en-US" dirty="0"/>
              <a:t>. </a:t>
            </a:r>
            <a:endParaRPr lang="en-US" b="1" dirty="0"/>
          </a:p>
          <a:p>
            <a:r>
              <a:rPr lang="en-US" dirty="0"/>
              <a:t>Individual tags removed from the data moving forward to reduce complexity in the model</a:t>
            </a:r>
          </a:p>
        </p:txBody>
      </p:sp>
    </p:spTree>
    <p:extLst>
      <p:ext uri="{BB962C8B-B14F-4D97-AF65-F5344CB8AC3E}">
        <p14:creationId xmlns:p14="http://schemas.microsoft.com/office/powerpoint/2010/main" val="2301027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68DE9E-5AF7-4FB7-3363-E87944B6C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818" y="559875"/>
            <a:ext cx="7889934" cy="47632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67CF96-1AD0-70D6-DD99-548423D87272}"/>
              </a:ext>
            </a:extLst>
          </p:cNvPr>
          <p:cNvSpPr/>
          <p:nvPr/>
        </p:nvSpPr>
        <p:spPr>
          <a:xfrm>
            <a:off x="2842592" y="581647"/>
            <a:ext cx="325151" cy="422983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71426A-30F6-1EFC-6F0C-810DCA616169}"/>
              </a:ext>
            </a:extLst>
          </p:cNvPr>
          <p:cNvSpPr/>
          <p:nvPr/>
        </p:nvSpPr>
        <p:spPr>
          <a:xfrm>
            <a:off x="2842592" y="783771"/>
            <a:ext cx="325151" cy="195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C8EC0B-9509-5D7F-4EF0-99BA36E8E9BA}"/>
              </a:ext>
            </a:extLst>
          </p:cNvPr>
          <p:cNvSpPr/>
          <p:nvPr/>
        </p:nvSpPr>
        <p:spPr>
          <a:xfrm>
            <a:off x="2842590" y="1502229"/>
            <a:ext cx="325151" cy="195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EAEB1E-AB34-42DE-89B2-18A8990996B5}"/>
              </a:ext>
            </a:extLst>
          </p:cNvPr>
          <p:cNvSpPr/>
          <p:nvPr/>
        </p:nvSpPr>
        <p:spPr>
          <a:xfrm>
            <a:off x="2842587" y="1676401"/>
            <a:ext cx="325151" cy="195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A5850E-5C2D-67B1-F841-929B9BD81A4A}"/>
              </a:ext>
            </a:extLst>
          </p:cNvPr>
          <p:cNvSpPr/>
          <p:nvPr/>
        </p:nvSpPr>
        <p:spPr>
          <a:xfrm>
            <a:off x="2842584" y="1883232"/>
            <a:ext cx="325151" cy="195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B7D3EB-BE19-BEB9-1692-5E3296300938}"/>
              </a:ext>
            </a:extLst>
          </p:cNvPr>
          <p:cNvSpPr/>
          <p:nvPr/>
        </p:nvSpPr>
        <p:spPr>
          <a:xfrm>
            <a:off x="2842584" y="4223662"/>
            <a:ext cx="325151" cy="195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29107-ADD8-B415-AF19-24CA4A1ACE26}"/>
              </a:ext>
            </a:extLst>
          </p:cNvPr>
          <p:cNvSpPr/>
          <p:nvPr/>
        </p:nvSpPr>
        <p:spPr>
          <a:xfrm>
            <a:off x="2842582" y="4049490"/>
            <a:ext cx="325151" cy="195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679B70-2030-AFC6-9EFD-DFC1E467A6CC}"/>
              </a:ext>
            </a:extLst>
          </p:cNvPr>
          <p:cNvSpPr txBox="1"/>
          <p:nvPr/>
        </p:nvSpPr>
        <p:spPr>
          <a:xfrm>
            <a:off x="1153883" y="5486401"/>
            <a:ext cx="8784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</a:t>
            </a:r>
            <a:r>
              <a:rPr lang="en-US" dirty="0" err="1"/>
              <a:t>boxes,Descending</a:t>
            </a:r>
            <a:r>
              <a:rPr lang="en-US" dirty="0"/>
              <a:t>:</a:t>
            </a:r>
          </a:p>
          <a:p>
            <a:r>
              <a:rPr lang="en-US" dirty="0"/>
              <a:t>Price.reduced_amount (0.41); Description.sqft (0.4); Description.baths (0.39); </a:t>
            </a:r>
            <a:r>
              <a:rPr lang="en-US" dirty="0" err="1"/>
              <a:t>Description.garage</a:t>
            </a:r>
            <a:r>
              <a:rPr lang="en-US" dirty="0"/>
              <a:t> (0.23); n_amenities (0.22); n_high_amenities (0.29)</a:t>
            </a:r>
          </a:p>
        </p:txBody>
      </p:sp>
    </p:spTree>
    <p:extLst>
      <p:ext uri="{BB962C8B-B14F-4D97-AF65-F5344CB8AC3E}">
        <p14:creationId xmlns:p14="http://schemas.microsoft.com/office/powerpoint/2010/main" val="296411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33F44-50C2-5621-F828-066E2045D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4BA5-D086-742E-4816-B9904780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–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62425-0F00-FB48-F96B-002260B56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599" y="1430086"/>
            <a:ext cx="8558540" cy="4372000"/>
          </a:xfrm>
        </p:spPr>
        <p:txBody>
          <a:bodyPr>
            <a:normAutofit/>
          </a:bodyPr>
          <a:lstStyle/>
          <a:p>
            <a:r>
              <a:rPr lang="en-US" b="1" dirty="0"/>
              <a:t>Linear Regression model</a:t>
            </a:r>
            <a:r>
              <a:rPr lang="en-US" dirty="0"/>
              <a:t> predicting </a:t>
            </a:r>
            <a:r>
              <a:rPr lang="en-US" dirty="0" err="1"/>
              <a:t>sold_price</a:t>
            </a:r>
            <a:r>
              <a:rPr lang="en-US" dirty="0"/>
              <a:t> of the real estate</a:t>
            </a:r>
            <a:endParaRPr lang="en-US" b="1" dirty="0"/>
          </a:p>
          <a:p>
            <a:r>
              <a:rPr lang="en-US" b="1" dirty="0"/>
              <a:t>Vanilla Linear Regression</a:t>
            </a:r>
            <a:r>
              <a:rPr lang="en-US" dirty="0"/>
              <a:t>: 0.34 R</a:t>
            </a:r>
            <a:r>
              <a:rPr lang="en-US" baseline="30000" dirty="0"/>
              <a:t>2</a:t>
            </a:r>
            <a:r>
              <a:rPr lang="en-US" dirty="0"/>
              <a:t> (Train), 0.64 R</a:t>
            </a:r>
            <a:r>
              <a:rPr lang="en-US" baseline="30000" dirty="0"/>
              <a:t>2</a:t>
            </a:r>
            <a:r>
              <a:rPr lang="en-US" dirty="0"/>
              <a:t> (Test) which is likely anomalous (new random state generated 0.36 R</a:t>
            </a:r>
            <a:r>
              <a:rPr lang="en-US" baseline="30000" dirty="0"/>
              <a:t>2</a:t>
            </a:r>
            <a:r>
              <a:rPr lang="en-US" dirty="0"/>
              <a:t> Test</a:t>
            </a:r>
          </a:p>
          <a:p>
            <a:r>
              <a:rPr lang="en-US" b="1" dirty="0"/>
              <a:t>Ridge Regression</a:t>
            </a:r>
            <a:r>
              <a:rPr lang="en-US" dirty="0"/>
              <a:t>: R</a:t>
            </a:r>
            <a:r>
              <a:rPr lang="en-US" baseline="30000" dirty="0"/>
              <a:t>2</a:t>
            </a:r>
            <a:r>
              <a:rPr lang="en-US" dirty="0"/>
              <a:t> Train = 0.506; R</a:t>
            </a:r>
            <a:r>
              <a:rPr lang="en-US" baseline="30000" dirty="0"/>
              <a:t>2</a:t>
            </a:r>
            <a:r>
              <a:rPr lang="en-US" dirty="0"/>
              <a:t> Test = 0.509</a:t>
            </a:r>
          </a:p>
          <a:p>
            <a:pPr lvl="1"/>
            <a:r>
              <a:rPr lang="en-US" dirty="0"/>
              <a:t>10-fold cross validation (R</a:t>
            </a:r>
            <a:r>
              <a:rPr lang="en-US" baseline="30000" dirty="0"/>
              <a:t>2</a:t>
            </a:r>
            <a:r>
              <a:rPr lang="en-US" dirty="0"/>
              <a:t> from cross-</a:t>
            </a:r>
            <a:r>
              <a:rPr lang="en-US" dirty="0" err="1"/>
              <a:t>val</a:t>
            </a:r>
            <a:r>
              <a:rPr lang="en-US" dirty="0"/>
              <a:t> = 0.411)</a:t>
            </a:r>
          </a:p>
          <a:p>
            <a:pPr lvl="1"/>
            <a:r>
              <a:rPr lang="en-US" dirty="0"/>
              <a:t>0.01 and 0.99 lower/upper bounds capped to remove extreme outliers</a:t>
            </a:r>
          </a:p>
          <a:p>
            <a:pPr lvl="1"/>
            <a:r>
              <a:rPr lang="en-US" dirty="0" err="1"/>
              <a:t>RobustScaler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69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DC13A-318A-C9BF-2AC1-ACE9F0AC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80B6F-7C05-5792-85E5-DD04C4394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9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8816-C326-9C99-FBEB-421F5651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3C32A-DDF0-522A-700C-2356DDE8B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94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486</TotalTime>
  <Words>486</Words>
  <Application>Microsoft Macintosh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MS Shell Dlg 2</vt:lpstr>
      <vt:lpstr>Wingdings</vt:lpstr>
      <vt:lpstr>Wingdings 3</vt:lpstr>
      <vt:lpstr>Madison</vt:lpstr>
      <vt:lpstr>Midterm Project</vt:lpstr>
      <vt:lpstr>Goals</vt:lpstr>
      <vt:lpstr>1 – Data Cleaning &amp; EDA</vt:lpstr>
      <vt:lpstr>1 – Data Cleaning &amp; EDA</vt:lpstr>
      <vt:lpstr>1 – Data Cleaning &amp; EDA</vt:lpstr>
      <vt:lpstr>PowerPoint Presentation</vt:lpstr>
      <vt:lpstr>2 – Model Selection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thomas_doherty92@hotmail.com</dc:creator>
  <cp:lastModifiedBy>thomas_doherty92@hotmail.com</cp:lastModifiedBy>
  <cp:revision>6</cp:revision>
  <dcterms:created xsi:type="dcterms:W3CDTF">2024-09-19T14:08:35Z</dcterms:created>
  <dcterms:modified xsi:type="dcterms:W3CDTF">2024-09-19T22:15:39Z</dcterms:modified>
</cp:coreProperties>
</file>