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1" r:id="rId9"/>
    <p:sldId id="262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73C7-09F7-1CA4-8B81-3D8E13438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3B292-72F6-2945-2DAC-89FDFB0A8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268786"/>
            <a:ext cx="6986874" cy="1160213"/>
          </a:xfrm>
        </p:spPr>
        <p:txBody>
          <a:bodyPr/>
          <a:lstStyle/>
          <a:p>
            <a:r>
              <a:rPr lang="en-US" dirty="0"/>
              <a:t>Building a linear regression ML Model predicting housing prices</a:t>
            </a:r>
          </a:p>
          <a:p>
            <a:r>
              <a:rPr lang="en-US" dirty="0"/>
              <a:t>Thomas Doherty &amp; Spencer </a:t>
            </a:r>
            <a:r>
              <a:rPr lang="en-US" dirty="0" err="1"/>
              <a:t>Fargey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6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270D-CBE2-B621-41BF-661AFC1A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vs Training - </a:t>
            </a:r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6D44FA-9EFE-A515-AAF0-594198675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069" y="1885285"/>
            <a:ext cx="8133300" cy="40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6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7A91-BC26-7F8D-D431-D1915E85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– Tuning &amp;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00FD-7BC4-3F0B-3718-38D9D5F64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052116"/>
            <a:ext cx="8284139" cy="3997828"/>
          </a:xfrm>
        </p:spPr>
        <p:txBody>
          <a:bodyPr/>
          <a:lstStyle/>
          <a:p>
            <a:r>
              <a:rPr lang="en-US" dirty="0" err="1"/>
              <a:t>GridSearchCV</a:t>
            </a:r>
            <a:r>
              <a:rPr lang="en-US" dirty="0"/>
              <a:t> for </a:t>
            </a:r>
            <a:r>
              <a:rPr lang="en-US" dirty="0" err="1"/>
              <a:t>XGBoost</a:t>
            </a:r>
            <a:r>
              <a:rPr lang="en-US" dirty="0"/>
              <a:t> model</a:t>
            </a:r>
          </a:p>
          <a:p>
            <a:r>
              <a:rPr lang="en-CA" sz="1600" b="0" i="0" dirty="0">
                <a:effectLst/>
              </a:rPr>
              <a:t>Best hyperparameters (select):</a:t>
            </a:r>
          </a:p>
          <a:p>
            <a:pPr lvl="1"/>
            <a:r>
              <a:rPr lang="en-CA" sz="1400" b="0" i="0" dirty="0">
                <a:effectLst/>
              </a:rPr>
              <a:t>alpha: 0.5 </a:t>
            </a:r>
          </a:p>
          <a:p>
            <a:pPr lvl="1"/>
            <a:r>
              <a:rPr lang="en-CA" sz="1400" b="0" i="0" dirty="0">
                <a:effectLst/>
              </a:rPr>
              <a:t>lambda: 2</a:t>
            </a:r>
          </a:p>
          <a:p>
            <a:pPr lvl="1"/>
            <a:r>
              <a:rPr lang="en-CA" sz="1400" b="0" i="0" dirty="0" err="1">
                <a:effectLst/>
              </a:rPr>
              <a:t>learning_rate</a:t>
            </a:r>
            <a:r>
              <a:rPr lang="en-CA" sz="1400" b="0" i="0" dirty="0">
                <a:effectLst/>
              </a:rPr>
              <a:t>: 0.1</a:t>
            </a:r>
          </a:p>
          <a:p>
            <a:pPr lvl="1"/>
            <a:r>
              <a:rPr lang="en-CA" sz="1400" b="0" i="0" dirty="0" err="1">
                <a:effectLst/>
              </a:rPr>
              <a:t>max_depth</a:t>
            </a:r>
            <a:r>
              <a:rPr lang="en-CA" sz="1400" b="0" i="0" dirty="0">
                <a:effectLst/>
              </a:rPr>
              <a:t>: 5</a:t>
            </a:r>
          </a:p>
          <a:p>
            <a:pPr lvl="1"/>
            <a:r>
              <a:rPr lang="en-CA" sz="1400" b="0" i="0" dirty="0" err="1">
                <a:effectLst/>
              </a:rPr>
              <a:t>n_estimators</a:t>
            </a:r>
            <a:r>
              <a:rPr lang="en-CA" sz="1400" b="0" i="0" dirty="0">
                <a:effectLst/>
              </a:rPr>
              <a:t>: 200</a:t>
            </a:r>
          </a:p>
        </p:txBody>
      </p:sp>
    </p:spTree>
    <p:extLst>
      <p:ext uri="{BB962C8B-B14F-4D97-AF65-F5344CB8AC3E}">
        <p14:creationId xmlns:p14="http://schemas.microsoft.com/office/powerpoint/2010/main" val="84462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43B0-DF4F-C2D2-2911-D3BDE5B9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766B-8ABA-F6F4-84F7-C007DA83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XGBoost</a:t>
            </a:r>
            <a:r>
              <a:rPr lang="en-US" dirty="0"/>
              <a:t> is our best model so far but it still has very high RMSE</a:t>
            </a:r>
          </a:p>
          <a:p>
            <a:r>
              <a:rPr lang="en-US" dirty="0"/>
              <a:t>Very likely that State &amp; City is impacting </a:t>
            </a:r>
            <a:r>
              <a:rPr lang="en-US" dirty="0" err="1"/>
              <a:t>sold_price</a:t>
            </a:r>
            <a:r>
              <a:rPr lang="en-US" dirty="0"/>
              <a:t> but this was removed from our model to reduce complexity</a:t>
            </a:r>
          </a:p>
          <a:p>
            <a:pPr lvl="1"/>
            <a:r>
              <a:rPr lang="en-US" dirty="0"/>
              <a:t>How do we use </a:t>
            </a:r>
            <a:r>
              <a:rPr lang="en-US" dirty="0" err="1"/>
              <a:t>OHE’d</a:t>
            </a:r>
            <a:r>
              <a:rPr lang="en-US" dirty="0"/>
              <a:t> states and cities which would make the # of combinations of features enormous?</a:t>
            </a:r>
          </a:p>
          <a:p>
            <a:r>
              <a:rPr lang="en-US" dirty="0"/>
              <a:t>PCA could be used to reduce down number of features</a:t>
            </a:r>
          </a:p>
          <a:p>
            <a:r>
              <a:rPr lang="en-US" dirty="0"/>
              <a:t>Build a pipeline with data cleaning, feature engineering &amp; scaling in custom functions and then fit model</a:t>
            </a:r>
          </a:p>
          <a:p>
            <a:pPr lvl="1"/>
            <a:r>
              <a:rPr lang="en-US" dirty="0"/>
              <a:t>Custom function e.g. if </a:t>
            </a:r>
            <a:r>
              <a:rPr lang="en-US" dirty="0" err="1"/>
              <a:t>col.isnull</a:t>
            </a:r>
            <a:r>
              <a:rPr lang="en-US" dirty="0"/>
              <a:t> % &gt; 95 then drop…</a:t>
            </a:r>
          </a:p>
        </p:txBody>
      </p:sp>
    </p:spTree>
    <p:extLst>
      <p:ext uri="{BB962C8B-B14F-4D97-AF65-F5344CB8AC3E}">
        <p14:creationId xmlns:p14="http://schemas.microsoft.com/office/powerpoint/2010/main" val="94637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AD4D-08CC-3DFE-F698-BA07FE03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FC48-272E-DA1E-B6BC-3ABF1F42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a ML Model to predict Real Estate housing prices:</a:t>
            </a:r>
          </a:p>
          <a:p>
            <a:pPr lvl="1"/>
            <a:r>
              <a:rPr lang="en-US" dirty="0"/>
              <a:t>Join together a large number of JSON files with real estate data from many different states</a:t>
            </a:r>
          </a:p>
          <a:p>
            <a:pPr lvl="1"/>
            <a:r>
              <a:rPr lang="en-US" dirty="0"/>
              <a:t>Clean the data and look for relationships with the sold price of the home</a:t>
            </a:r>
          </a:p>
          <a:p>
            <a:pPr lvl="1"/>
            <a:r>
              <a:rPr lang="en-US" dirty="0"/>
              <a:t>Build a Linear ML model to predict housing prices.</a:t>
            </a:r>
          </a:p>
          <a:p>
            <a:pPr lvl="1"/>
            <a:r>
              <a:rPr lang="en-US" dirty="0"/>
              <a:t>Tune hyperparameters and build a pipeline to accept new data</a:t>
            </a:r>
          </a:p>
        </p:txBody>
      </p:sp>
    </p:spTree>
    <p:extLst>
      <p:ext uri="{BB962C8B-B14F-4D97-AF65-F5344CB8AC3E}">
        <p14:creationId xmlns:p14="http://schemas.microsoft.com/office/powerpoint/2010/main" val="177114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EA40-2081-352F-3392-4B3C2ECE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Data Cleaning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5357-5374-2A53-674C-636B08A66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599" y="1430086"/>
            <a:ext cx="8558540" cy="3997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67 column of data in original unified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17 completely empty and removed; % null of columns varied but many rows with empty latitude &amp; longitude had many empty columns elsewhere and rows removed</a:t>
            </a:r>
          </a:p>
          <a:p>
            <a:r>
              <a:rPr lang="en-US" dirty="0"/>
              <a:t>Removed dupes – some records had 5 copies of </a:t>
            </a:r>
            <a:r>
              <a:rPr lang="en-US" dirty="0" err="1"/>
              <a:t>property_id</a:t>
            </a:r>
            <a:r>
              <a:rPr lang="en-US" dirty="0"/>
              <a:t>. Approximately ~</a:t>
            </a:r>
            <a:r>
              <a:rPr lang="en-US" b="1" dirty="0"/>
              <a:t>1700 unique records</a:t>
            </a:r>
          </a:p>
          <a:p>
            <a:r>
              <a:rPr lang="en-US" dirty="0"/>
              <a:t>Fill null with 0 for garages, baths, 0 beds (studio </a:t>
            </a:r>
            <a:r>
              <a:rPr lang="en-US" dirty="0" err="1"/>
              <a:t>apts</a:t>
            </a:r>
            <a:r>
              <a:rPr lang="en-US" dirty="0"/>
              <a:t>)</a:t>
            </a:r>
          </a:p>
          <a:p>
            <a:r>
              <a:rPr lang="en-US" dirty="0"/>
              <a:t>Fill null with median for </a:t>
            </a:r>
            <a:r>
              <a:rPr lang="en-US" dirty="0" err="1"/>
              <a:t>sqft</a:t>
            </a:r>
            <a:r>
              <a:rPr lang="en-US" dirty="0"/>
              <a:t>, </a:t>
            </a:r>
            <a:r>
              <a:rPr lang="en-US" dirty="0" err="1"/>
              <a:t>lot_sqft</a:t>
            </a:r>
            <a:r>
              <a:rPr lang="en-US" dirty="0"/>
              <a:t> (avoid small apartments being skewed by large empty plots / farms)</a:t>
            </a:r>
          </a:p>
        </p:txBody>
      </p:sp>
    </p:spTree>
    <p:extLst>
      <p:ext uri="{BB962C8B-B14F-4D97-AF65-F5344CB8AC3E}">
        <p14:creationId xmlns:p14="http://schemas.microsoft.com/office/powerpoint/2010/main" val="356562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54B55-46F7-54AC-597D-E9D3E302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376-166A-F266-C4E7-FD2630E3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Data Cleaning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60D79-9CB3-C667-D729-3F0B7F0A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599" y="1430086"/>
            <a:ext cx="8558540" cy="3997828"/>
          </a:xfrm>
        </p:spPr>
        <p:txBody>
          <a:bodyPr/>
          <a:lstStyle/>
          <a:p>
            <a:r>
              <a:rPr lang="en-US" dirty="0"/>
              <a:t>Tags – One Hot Encoding (OHE) of all tags which were amenities of the property</a:t>
            </a:r>
          </a:p>
          <a:p>
            <a:r>
              <a:rPr lang="en-US" dirty="0"/>
              <a:t>State / City – OHE which lead to an extremely large number of columns. State/city were ignored in the MVP model</a:t>
            </a:r>
          </a:p>
          <a:p>
            <a:r>
              <a:rPr lang="en-US" dirty="0"/>
              <a:t>Some tags were very rare (5-10 properties out of 1700 total) and dropped from the model data</a:t>
            </a:r>
          </a:p>
          <a:p>
            <a:r>
              <a:rPr lang="en-US" dirty="0"/>
              <a:t>Encoded property type e.g. condo, </a:t>
            </a:r>
            <a:r>
              <a:rPr lang="en-US" dirty="0" err="1"/>
              <a:t>family_home</a:t>
            </a:r>
            <a:r>
              <a:rPr lang="en-US" dirty="0"/>
              <a:t> but some categories had very few records – condos, </a:t>
            </a:r>
            <a:r>
              <a:rPr lang="en-US" dirty="0" err="1"/>
              <a:t>multi_family</a:t>
            </a:r>
            <a:r>
              <a:rPr lang="en-US" dirty="0"/>
              <a:t>, </a:t>
            </a:r>
            <a:r>
              <a:rPr lang="en-US" dirty="0" err="1"/>
              <a:t>single_family</a:t>
            </a:r>
            <a:r>
              <a:rPr lang="en-US" dirty="0"/>
              <a:t> kept</a:t>
            </a:r>
          </a:p>
        </p:txBody>
      </p:sp>
    </p:spTree>
    <p:extLst>
      <p:ext uri="{BB962C8B-B14F-4D97-AF65-F5344CB8AC3E}">
        <p14:creationId xmlns:p14="http://schemas.microsoft.com/office/powerpoint/2010/main" val="165695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70DEA-7065-9B1D-6E92-74F3A70F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F001-4A24-B00C-9990-43B028FA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Data Cleaning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3533E-CFEC-5F62-E08B-C5093A024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599" y="1430086"/>
            <a:ext cx="8558540" cy="4372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Feature Engineering</a:t>
            </a:r>
          </a:p>
          <a:p>
            <a:pPr lvl="1"/>
            <a:r>
              <a:rPr lang="en-US" b="1" dirty="0" err="1"/>
              <a:t>Days_listed</a:t>
            </a:r>
            <a:r>
              <a:rPr lang="en-US" dirty="0"/>
              <a:t> – difference between list date and sold date. Do longer listings lead to discounts / lower sold price?</a:t>
            </a:r>
            <a:endParaRPr lang="en-US" b="1" dirty="0"/>
          </a:p>
          <a:p>
            <a:pPr lvl="1"/>
            <a:r>
              <a:rPr lang="en-US" b="1" dirty="0"/>
              <a:t>Number of Rooms</a:t>
            </a:r>
            <a:r>
              <a:rPr lang="en-US" dirty="0"/>
              <a:t> – sum of </a:t>
            </a:r>
            <a:r>
              <a:rPr lang="en-US" dirty="0" err="1"/>
              <a:t>n_baths</a:t>
            </a:r>
            <a:r>
              <a:rPr lang="en-US" dirty="0"/>
              <a:t> and </a:t>
            </a:r>
            <a:r>
              <a:rPr lang="en-US" dirty="0" err="1"/>
              <a:t>n_bedrooms</a:t>
            </a:r>
            <a:r>
              <a:rPr lang="en-US" dirty="0"/>
              <a:t>. Expecting a strong correlation with </a:t>
            </a:r>
            <a:r>
              <a:rPr lang="en-US" dirty="0" err="1"/>
              <a:t>sold_price</a:t>
            </a:r>
            <a:endParaRPr lang="en-US" b="1" dirty="0"/>
          </a:p>
          <a:p>
            <a:pPr lvl="1"/>
            <a:r>
              <a:rPr lang="en-US" b="1" dirty="0"/>
              <a:t>N_amenities</a:t>
            </a:r>
            <a:r>
              <a:rPr lang="en-US" dirty="0"/>
              <a:t> - Sum of all 0/1 encoded tags. More amenities </a:t>
            </a:r>
            <a:r>
              <a:rPr lang="en-US" dirty="0">
                <a:sym typeface="Wingdings" pitchFamily="2" charset="2"/>
              </a:rPr>
              <a:t> higher sold price?</a:t>
            </a:r>
            <a:endParaRPr lang="en-US" b="1" dirty="0"/>
          </a:p>
          <a:p>
            <a:pPr lvl="1"/>
            <a:r>
              <a:rPr lang="en-US" b="1" dirty="0"/>
              <a:t>N_high_amenities</a:t>
            </a:r>
            <a:r>
              <a:rPr lang="en-US" dirty="0"/>
              <a:t> – sum of all 0/1 encoded tags which individually had &gt;= 0.1 </a:t>
            </a:r>
            <a:r>
              <a:rPr lang="en-US" dirty="0" err="1"/>
              <a:t>corr</a:t>
            </a:r>
            <a:r>
              <a:rPr lang="en-US" dirty="0"/>
              <a:t>() with </a:t>
            </a:r>
            <a:r>
              <a:rPr lang="en-US" dirty="0" err="1"/>
              <a:t>sold_price</a:t>
            </a:r>
            <a:r>
              <a:rPr lang="en-US" dirty="0"/>
              <a:t>. </a:t>
            </a:r>
            <a:endParaRPr lang="en-US" b="1" dirty="0"/>
          </a:p>
          <a:p>
            <a:r>
              <a:rPr lang="en-US" dirty="0"/>
              <a:t>Individual tags removed from the data moving forward to reduce complexity in the model</a:t>
            </a:r>
          </a:p>
        </p:txBody>
      </p:sp>
    </p:spTree>
    <p:extLst>
      <p:ext uri="{BB962C8B-B14F-4D97-AF65-F5344CB8AC3E}">
        <p14:creationId xmlns:p14="http://schemas.microsoft.com/office/powerpoint/2010/main" val="230102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68DE9E-5AF7-4FB7-3363-E87944B6C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818" y="559875"/>
            <a:ext cx="7889934" cy="47632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67CF96-1AD0-70D6-DD99-548423D87272}"/>
              </a:ext>
            </a:extLst>
          </p:cNvPr>
          <p:cNvSpPr/>
          <p:nvPr/>
        </p:nvSpPr>
        <p:spPr>
          <a:xfrm>
            <a:off x="2842592" y="581647"/>
            <a:ext cx="325151" cy="422983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1426A-30F6-1EFC-6F0C-810DCA616169}"/>
              </a:ext>
            </a:extLst>
          </p:cNvPr>
          <p:cNvSpPr/>
          <p:nvPr/>
        </p:nvSpPr>
        <p:spPr>
          <a:xfrm>
            <a:off x="2842592" y="783771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8EC0B-9509-5D7F-4EF0-99BA36E8E9BA}"/>
              </a:ext>
            </a:extLst>
          </p:cNvPr>
          <p:cNvSpPr/>
          <p:nvPr/>
        </p:nvSpPr>
        <p:spPr>
          <a:xfrm>
            <a:off x="2842590" y="1502229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EAEB1E-AB34-42DE-89B2-18A8990996B5}"/>
              </a:ext>
            </a:extLst>
          </p:cNvPr>
          <p:cNvSpPr/>
          <p:nvPr/>
        </p:nvSpPr>
        <p:spPr>
          <a:xfrm>
            <a:off x="2842587" y="1676401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5850E-5C2D-67B1-F841-929B9BD81A4A}"/>
              </a:ext>
            </a:extLst>
          </p:cNvPr>
          <p:cNvSpPr/>
          <p:nvPr/>
        </p:nvSpPr>
        <p:spPr>
          <a:xfrm>
            <a:off x="2842584" y="1883232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7D3EB-BE19-BEB9-1692-5E3296300938}"/>
              </a:ext>
            </a:extLst>
          </p:cNvPr>
          <p:cNvSpPr/>
          <p:nvPr/>
        </p:nvSpPr>
        <p:spPr>
          <a:xfrm>
            <a:off x="2842584" y="4223662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9107-ADD8-B415-AF19-24CA4A1ACE26}"/>
              </a:ext>
            </a:extLst>
          </p:cNvPr>
          <p:cNvSpPr/>
          <p:nvPr/>
        </p:nvSpPr>
        <p:spPr>
          <a:xfrm>
            <a:off x="2842582" y="4049490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79B70-2030-AFC6-9EFD-DFC1E467A6CC}"/>
              </a:ext>
            </a:extLst>
          </p:cNvPr>
          <p:cNvSpPr txBox="1"/>
          <p:nvPr/>
        </p:nvSpPr>
        <p:spPr>
          <a:xfrm>
            <a:off x="1153883" y="5486401"/>
            <a:ext cx="8784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boxes, Descending:</a:t>
            </a:r>
          </a:p>
          <a:p>
            <a:r>
              <a:rPr lang="en-US" dirty="0"/>
              <a:t>Price.reduced_amount (0.41); Description.sqft (0.4); Description.baths (0.39); </a:t>
            </a:r>
            <a:r>
              <a:rPr lang="en-US" dirty="0" err="1"/>
              <a:t>Description.garage</a:t>
            </a:r>
            <a:r>
              <a:rPr lang="en-US" dirty="0"/>
              <a:t> (0.23); n_amenities (0.22); n_high_amenities (0.29)</a:t>
            </a:r>
          </a:p>
        </p:txBody>
      </p:sp>
    </p:spTree>
    <p:extLst>
      <p:ext uri="{BB962C8B-B14F-4D97-AF65-F5344CB8AC3E}">
        <p14:creationId xmlns:p14="http://schemas.microsoft.com/office/powerpoint/2010/main" val="296411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33F44-50C2-5621-F828-066E2045D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BA5-D086-742E-4816-B9904780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–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2425-0F00-FB48-F96B-002260B5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599" y="1430086"/>
            <a:ext cx="8558540" cy="4372000"/>
          </a:xfrm>
        </p:spPr>
        <p:txBody>
          <a:bodyPr>
            <a:normAutofit/>
          </a:bodyPr>
          <a:lstStyle/>
          <a:p>
            <a:r>
              <a:rPr lang="en-US" b="1" dirty="0"/>
              <a:t>Linear Regression model</a:t>
            </a:r>
            <a:r>
              <a:rPr lang="en-US" dirty="0"/>
              <a:t> predicting </a:t>
            </a:r>
            <a:r>
              <a:rPr lang="en-US" dirty="0" err="1"/>
              <a:t>sold_price</a:t>
            </a:r>
            <a:r>
              <a:rPr lang="en-US" dirty="0"/>
              <a:t> of the real estate</a:t>
            </a:r>
            <a:endParaRPr lang="en-US" b="1" dirty="0"/>
          </a:p>
          <a:p>
            <a:r>
              <a:rPr lang="en-US" b="1" dirty="0"/>
              <a:t>Vanilla Linear Regression</a:t>
            </a:r>
            <a:r>
              <a:rPr lang="en-US" dirty="0"/>
              <a:t>: 0.34 R</a:t>
            </a:r>
            <a:r>
              <a:rPr lang="en-US" baseline="30000" dirty="0"/>
              <a:t>2</a:t>
            </a:r>
            <a:r>
              <a:rPr lang="en-US" dirty="0"/>
              <a:t> (Train), 0.64 R</a:t>
            </a:r>
            <a:r>
              <a:rPr lang="en-US" baseline="30000" dirty="0"/>
              <a:t>2</a:t>
            </a:r>
            <a:r>
              <a:rPr lang="en-US" dirty="0"/>
              <a:t> (Test) which is likely anomalous (new random state generated 0.36 R</a:t>
            </a:r>
            <a:r>
              <a:rPr lang="en-US" baseline="30000" dirty="0"/>
              <a:t>2</a:t>
            </a:r>
            <a:r>
              <a:rPr lang="en-US" dirty="0"/>
              <a:t> Test</a:t>
            </a:r>
          </a:p>
          <a:p>
            <a:r>
              <a:rPr lang="en-US" b="1" dirty="0"/>
              <a:t>Ridge Regression</a:t>
            </a:r>
            <a:r>
              <a:rPr lang="en-US" dirty="0"/>
              <a:t>: R</a:t>
            </a:r>
            <a:r>
              <a:rPr lang="en-US" baseline="30000" dirty="0"/>
              <a:t>2</a:t>
            </a:r>
            <a:r>
              <a:rPr lang="en-US" dirty="0"/>
              <a:t> Train = 0.506; R</a:t>
            </a:r>
            <a:r>
              <a:rPr lang="en-US" baseline="30000" dirty="0"/>
              <a:t>2</a:t>
            </a:r>
            <a:r>
              <a:rPr lang="en-US" dirty="0"/>
              <a:t> Test = 0.509, </a:t>
            </a:r>
            <a:r>
              <a:rPr lang="en-CA" b="0" i="0" dirty="0">
                <a:effectLst/>
              </a:rPr>
              <a:t>Test RMSE: $227,331.0</a:t>
            </a:r>
            <a:endParaRPr lang="en-US" dirty="0"/>
          </a:p>
          <a:p>
            <a:pPr lvl="1"/>
            <a:r>
              <a:rPr lang="en-US" dirty="0"/>
              <a:t>10-fold cross validation (R</a:t>
            </a:r>
            <a:r>
              <a:rPr lang="en-US" baseline="30000" dirty="0"/>
              <a:t>2</a:t>
            </a:r>
            <a:r>
              <a:rPr lang="en-US" dirty="0"/>
              <a:t> from cross-</a:t>
            </a:r>
            <a:r>
              <a:rPr lang="en-US" dirty="0" err="1"/>
              <a:t>val</a:t>
            </a:r>
            <a:r>
              <a:rPr lang="en-US" dirty="0"/>
              <a:t> = 0.411)</a:t>
            </a:r>
          </a:p>
          <a:p>
            <a:pPr lvl="1"/>
            <a:r>
              <a:rPr lang="en-US" dirty="0"/>
              <a:t>0.01 and 0.99 lower/upper bounds capped to remove extreme outliers</a:t>
            </a:r>
          </a:p>
          <a:p>
            <a:pPr lvl="1"/>
            <a:r>
              <a:rPr lang="en-US" dirty="0" err="1"/>
              <a:t>RobustScaler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6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C13A-318A-C9BF-2AC1-ACE9F0AC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554" y="808056"/>
            <a:ext cx="8541585" cy="1077229"/>
          </a:xfrm>
        </p:spPr>
        <p:txBody>
          <a:bodyPr/>
          <a:lstStyle/>
          <a:p>
            <a:r>
              <a:rPr lang="en-US" dirty="0"/>
              <a:t>Test vs Training – what does the relationship look like?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5FB02E-BE48-A6C9-D8D2-300C730EC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889" y="1885285"/>
            <a:ext cx="7798222" cy="38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9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816-C326-9C99-FBEB-421F5651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–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C32A-DDF0-522A-700C-2356DDE8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R</a:t>
            </a:r>
            <a:r>
              <a:rPr lang="en-US" baseline="30000" dirty="0"/>
              <a:t>2</a:t>
            </a:r>
            <a:r>
              <a:rPr lang="en-US" dirty="0"/>
              <a:t> Train 0.76; R</a:t>
            </a:r>
            <a:r>
              <a:rPr lang="en-US" baseline="30000" dirty="0"/>
              <a:t>2</a:t>
            </a:r>
            <a:r>
              <a:rPr lang="en-US" dirty="0"/>
              <a:t> Test 0.56</a:t>
            </a:r>
          </a:p>
          <a:p>
            <a:r>
              <a:rPr lang="en-US" dirty="0"/>
              <a:t>Suggests a lot of overfitting, but </a:t>
            </a:r>
            <a:r>
              <a:rPr lang="en-US" dirty="0" err="1"/>
              <a:t>XGBoost</a:t>
            </a:r>
            <a:r>
              <a:rPr lang="en-US" dirty="0"/>
              <a:t> is our strongest performing model so this was taken forward to tune hyperparameters</a:t>
            </a:r>
          </a:p>
          <a:p>
            <a:r>
              <a:rPr lang="en-CA" b="0" i="0" dirty="0">
                <a:effectLst/>
              </a:rPr>
              <a:t>Test RMSE (</a:t>
            </a:r>
            <a:r>
              <a:rPr lang="en-CA" b="0" i="0" dirty="0" err="1">
                <a:effectLst/>
              </a:rPr>
              <a:t>XGBoost</a:t>
            </a:r>
            <a:r>
              <a:rPr lang="en-CA" b="0" i="0" dirty="0">
                <a:effectLst/>
              </a:rPr>
              <a:t>): $ 215,347.0</a:t>
            </a:r>
          </a:p>
          <a:p>
            <a:r>
              <a:rPr lang="en-CA" dirty="0"/>
              <a:t>This is still not an effective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94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651</TotalTime>
  <Words>708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Midterm Project</vt:lpstr>
      <vt:lpstr>Goals</vt:lpstr>
      <vt:lpstr>1 – Data Cleaning &amp; EDA</vt:lpstr>
      <vt:lpstr>1 – Data Cleaning &amp; EDA</vt:lpstr>
      <vt:lpstr>1 – Data Cleaning &amp; EDA</vt:lpstr>
      <vt:lpstr>PowerPoint Presentation</vt:lpstr>
      <vt:lpstr>2 – Model Selection</vt:lpstr>
      <vt:lpstr>Test vs Training – what does the relationship look like?</vt:lpstr>
      <vt:lpstr>2 – Model Selection</vt:lpstr>
      <vt:lpstr>Test vs Training - XGBoost</vt:lpstr>
      <vt:lpstr>3 – Tuning &amp; Pipeline</vt:lpstr>
      <vt:lpstr>Challenges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thomas_doherty92@hotmail.com</dc:creator>
  <cp:lastModifiedBy>thomas_doherty92@hotmail.com</cp:lastModifiedBy>
  <cp:revision>12</cp:revision>
  <dcterms:created xsi:type="dcterms:W3CDTF">2024-09-19T14:08:35Z</dcterms:created>
  <dcterms:modified xsi:type="dcterms:W3CDTF">2024-09-20T01:00:50Z</dcterms:modified>
</cp:coreProperties>
</file>