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97" r:id="rId7"/>
    <p:sldId id="298" r:id="rId8"/>
    <p:sldId id="301" r:id="rId9"/>
    <p:sldId id="259" r:id="rId10"/>
    <p:sldId id="280" r:id="rId11"/>
    <p:sldId id="281" r:id="rId12"/>
    <p:sldId id="316" r:id="rId13"/>
    <p:sldId id="318" r:id="rId14"/>
    <p:sldId id="317" r:id="rId15"/>
    <p:sldId id="319" r:id="rId16"/>
    <p:sldId id="320" r:id="rId17"/>
    <p:sldId id="321" r:id="rId18"/>
    <p:sldId id="322" r:id="rId19"/>
    <p:sldId id="323" r:id="rId20"/>
    <p:sldId id="324" r:id="rId21"/>
    <p:sldId id="260" r:id="rId22"/>
    <p:sldId id="303" r:id="rId23"/>
    <p:sldId id="302" r:id="rId24"/>
    <p:sldId id="290" r:id="rId25"/>
    <p:sldId id="261" r:id="rId26"/>
    <p:sldId id="273" r:id="rId27"/>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1" autoAdjust="0"/>
    <p:restoredTop sz="96314" autoAdjust="0"/>
  </p:normalViewPr>
  <p:slideViewPr>
    <p:cSldViewPr snapToGrid="0" showGuides="1">
      <p:cViewPr varScale="1">
        <p:scale>
          <a:sx n="68" d="100"/>
          <a:sy n="68" d="100"/>
        </p:scale>
        <p:origin x="648" y="78"/>
      </p:cViewPr>
      <p:guideLst>
        <p:guide orient="horz" pos="117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3.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advTm="3000"/>
    </mc:Choice>
    <mc:Fallback>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1.jpeg"/><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image" Target="../media/image1.jpeg"/><Relationship Id="rId2" Type="http://schemas.openxmlformats.org/officeDocument/2006/relationships/image" Target="../media/image20.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1.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323790" y="2340876"/>
            <a:ext cx="6994568" cy="1322070"/>
          </a:xfrm>
          <a:prstGeom prst="rect">
            <a:avLst/>
          </a:prstGeom>
          <a:noFill/>
        </p:spPr>
        <p:txBody>
          <a:bodyPr wrap="square" rtlCol="0">
            <a:spAutoFit/>
          </a:bodyPr>
          <a:lstStyle/>
          <a:p>
            <a:pPr algn="ctr"/>
            <a:r>
              <a:rPr lang="zh-CN" altLang="en-US" sz="4000" dirty="0">
                <a:solidFill>
                  <a:srgbClr val="1C4885"/>
                </a:solidFill>
                <a:latin typeface="FZZhengHeiS-DB-GB" panose="02000000000000000000" pitchFamily="2" charset="0"/>
                <a:ea typeface="FZZhengHeiS-DB-GB" panose="02000000000000000000" pitchFamily="2" charset="0"/>
              </a:rPr>
              <a:t>中文情感分析</a:t>
            </a:r>
            <a:r>
              <a:rPr lang="en-US" altLang="zh-CN" sz="4000" dirty="0">
                <a:solidFill>
                  <a:srgbClr val="1C4885"/>
                </a:solidFill>
                <a:latin typeface="FZZhengHeiS-DB-GB" panose="02000000000000000000" pitchFamily="2" charset="0"/>
                <a:ea typeface="FZZhengHeiS-DB-GB" panose="02000000000000000000" pitchFamily="2" charset="0"/>
              </a:rPr>
              <a:t>——RNN</a:t>
            </a:r>
            <a:r>
              <a:rPr lang="zh-CN" altLang="en-US" sz="4000" dirty="0">
                <a:solidFill>
                  <a:srgbClr val="1C4885"/>
                </a:solidFill>
                <a:latin typeface="FZZhengHeiS-DB-GB" panose="02000000000000000000" pitchFamily="2" charset="0"/>
                <a:ea typeface="FZZhengHeiS-DB-GB" panose="02000000000000000000" pitchFamily="2" charset="0"/>
              </a:rPr>
              <a:t>及</a:t>
            </a:r>
            <a:r>
              <a:rPr lang="en-US" altLang="zh-CN" sz="4000" dirty="0">
                <a:solidFill>
                  <a:srgbClr val="1C4885"/>
                </a:solidFill>
                <a:latin typeface="FZZhengHeiS-DB-GB" panose="02000000000000000000" pitchFamily="2" charset="0"/>
                <a:ea typeface="FZZhengHeiS-DB-GB" panose="02000000000000000000" pitchFamily="2" charset="0"/>
              </a:rPr>
              <a:t>LSTM</a:t>
            </a:r>
            <a:r>
              <a:rPr lang="zh-CN" altLang="en-US" sz="4000" dirty="0">
                <a:solidFill>
                  <a:srgbClr val="1C4885"/>
                </a:solidFill>
                <a:latin typeface="FZZhengHeiS-DB-GB" panose="02000000000000000000" pitchFamily="2" charset="0"/>
                <a:ea typeface="FZZhengHeiS-DB-GB" panose="02000000000000000000" pitchFamily="2" charset="0"/>
              </a:rPr>
              <a:t>方法</a:t>
            </a:r>
            <a:r>
              <a:rPr lang="zh-CN" altLang="en-US" sz="4000" dirty="0">
                <a:solidFill>
                  <a:srgbClr val="1C4885"/>
                </a:solidFill>
                <a:latin typeface="FZZhengHeiS-DB-GB" panose="02000000000000000000" pitchFamily="2" charset="0"/>
                <a:ea typeface="FZZhengHeiS-DB-GB" panose="02000000000000000000" pitchFamily="2" charset="0"/>
              </a:rPr>
              <a:t>比较</a:t>
            </a:r>
            <a:endParaRPr lang="zh-CN" altLang="en-US" sz="4000" dirty="0">
              <a:solidFill>
                <a:srgbClr val="1C4885"/>
              </a:solidFill>
              <a:latin typeface="FZZhengHeiS-DB-GB" panose="02000000000000000000" pitchFamily="2" charset="0"/>
              <a:ea typeface="FZZhengHeiS-DB-GB" panose="02000000000000000000" pitchFamily="2" charset="0"/>
            </a:endParaRPr>
          </a:p>
        </p:txBody>
      </p:sp>
      <p:cxnSp>
        <p:nvCxnSpPr>
          <p:cNvPr id="18" name="直接连接符 17"/>
          <p:cNvCxnSpPr/>
          <p:nvPr/>
        </p:nvCxnSpPr>
        <p:spPr>
          <a:xfrm>
            <a:off x="5132890" y="3943254"/>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图片 12" descr="C:\Users\Administrator\Desktop\视觉识别系统\logo.jpg"/>
          <p:cNvPicPr/>
          <p:nvPr/>
        </p:nvPicPr>
        <p:blipFill rotWithShape="1">
          <a:blip r:embed="rId1">
            <a:extLst>
              <a:ext uri="{28A0092B-C50C-407E-A947-70E740481C1C}">
                <a14:useLocalDpi xmlns:a14="http://schemas.microsoft.com/office/drawing/2010/main" val="0"/>
              </a:ext>
            </a:extLst>
          </a:blip>
          <a:srcRect r="72176"/>
          <a:stretch>
            <a:fillRect/>
          </a:stretch>
        </p:blipFill>
        <p:spPr>
          <a:xfrm>
            <a:off x="10263557" y="624840"/>
            <a:ext cx="1036605" cy="1036320"/>
          </a:xfrm>
          <a:prstGeom prst="rect">
            <a:avLst/>
          </a:prstGeom>
          <a:noFill/>
          <a:ln>
            <a:noFill/>
          </a:ln>
        </p:spPr>
      </p:pic>
      <p:sp>
        <p:nvSpPr>
          <p:cNvPr id="11" name="文本框 10"/>
          <p:cNvSpPr txBox="1"/>
          <p:nvPr/>
        </p:nvSpPr>
        <p:spPr>
          <a:xfrm>
            <a:off x="4614208" y="4497635"/>
            <a:ext cx="2963583" cy="368300"/>
          </a:xfrm>
          <a:prstGeom prst="rect">
            <a:avLst/>
          </a:prstGeom>
          <a:noFill/>
        </p:spPr>
        <p:txBody>
          <a:bodyPr wrap="square" rtlCol="0">
            <a:spAutoFit/>
          </a:bodyPr>
          <a:lstStyle/>
          <a:p>
            <a:pPr algn="just"/>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小组成员：尹强、陈治宇</a:t>
            </a:r>
            <a:endPar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60436" y="511715"/>
            <a:ext cx="1712426"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latin typeface="FZZhengHeiS-DB-GB" panose="02000000000000000000" pitchFamily="2" charset="0"/>
                <a:ea typeface="FZZhengHeiS-DB-GB" panose="02000000000000000000" pitchFamily="2" charset="0"/>
              </a:rPr>
              <a:t>模型介绍</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pic>
        <p:nvPicPr>
          <p:cNvPr id="25" name="图片 24" descr="C:\Users\Administrator\Desktop\视觉识别系统\logo.jpg"/>
          <p:cNvPicPr/>
          <p:nvPr/>
        </p:nvPicPr>
        <p:blipFill rotWithShape="1">
          <a:blip r:embed="rId2">
            <a:extLst>
              <a:ext uri="{28A0092B-C50C-407E-A947-70E740481C1C}">
                <a14:useLocalDpi xmlns:a14="http://schemas.microsoft.com/office/drawing/2010/main" val="0"/>
              </a:ext>
            </a:extLst>
          </a:blip>
          <a:srcRect r="72176"/>
          <a:stretch>
            <a:fillRect/>
          </a:stretch>
        </p:blipFill>
        <p:spPr>
          <a:xfrm>
            <a:off x="10742281" y="303871"/>
            <a:ext cx="1036605" cy="1036320"/>
          </a:xfrm>
          <a:prstGeom prst="rect">
            <a:avLst/>
          </a:prstGeom>
          <a:noFill/>
          <a:ln>
            <a:noFill/>
          </a:ln>
        </p:spPr>
      </p:pic>
      <p:sp>
        <p:nvSpPr>
          <p:cNvPr id="2" name="文本框 1"/>
          <p:cNvSpPr txBox="1"/>
          <p:nvPr/>
        </p:nvSpPr>
        <p:spPr>
          <a:xfrm>
            <a:off x="960436" y="1900064"/>
            <a:ext cx="8929522" cy="677108"/>
          </a:xfrm>
          <a:prstGeom prst="rect">
            <a:avLst/>
          </a:prstGeom>
          <a:noFill/>
        </p:spPr>
        <p:txBody>
          <a:bodyPr wrap="square" rtlCol="0">
            <a:spAutoFit/>
          </a:bodyPr>
          <a:lstStyle/>
          <a:p>
            <a:r>
              <a:rPr lang="zh-CN" altLang="en-US" dirty="0" smtClean="0"/>
              <a:t>        </a:t>
            </a:r>
            <a:endParaRPr lang="en-US" altLang="zh-CN" sz="2000" dirty="0" smtClean="0">
              <a:latin typeface="楷体" panose="02010609060101010101" pitchFamily="49" charset="-122"/>
              <a:ea typeface="楷体" panose="02010609060101010101" pitchFamily="49" charset="-122"/>
            </a:endParaRPr>
          </a:p>
          <a:p>
            <a:r>
              <a:rPr lang="en-US" altLang="zh-CN" sz="2000" dirty="0" smtClean="0">
                <a:latin typeface="楷体" panose="02010609060101010101" pitchFamily="49" charset="-122"/>
                <a:ea typeface="楷体" panose="02010609060101010101" pitchFamily="49" charset="-122"/>
              </a:rPr>
              <a:t>    </a:t>
            </a:r>
            <a:endParaRPr lang="zh-CN" altLang="en-US" sz="2000" dirty="0">
              <a:latin typeface="楷体" panose="02010609060101010101" pitchFamily="49" charset="-122"/>
              <a:ea typeface="楷体" panose="02010609060101010101" pitchFamily="49" charset="-122"/>
            </a:endParaRPr>
          </a:p>
        </p:txBody>
      </p:sp>
      <p:sp>
        <p:nvSpPr>
          <p:cNvPr id="8" name="文本框 7"/>
          <p:cNvSpPr txBox="1"/>
          <p:nvPr/>
        </p:nvSpPr>
        <p:spPr>
          <a:xfrm>
            <a:off x="796413" y="1264200"/>
            <a:ext cx="8929522" cy="304609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1) RNN模型结构</a:t>
            </a:r>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如图所示为隐藏层的层级展开图. t-1, t, t+1表示时间序列. X表示输入的样本. St表示样本在时间t处的的记忆,St = f(W*St-1 +U*Xt). W表示输入的权重, U表示此刻输入的样本的权重, V表示输出的样本权重.</a:t>
            </a:r>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在t =1时刻, 一般初始化输入S0=0, 随机初始化W,U,V, 进行下面的公式计算:</a:t>
            </a:r>
            <a:endParaRPr lang="zh-CN" altLang="en-US" sz="2400" dirty="0">
              <a:latin typeface="华文楷体" panose="02010600040101010101" pitchFamily="2" charset="-122"/>
              <a:ea typeface="华文楷体" panose="02010600040101010101" pitchFamily="2" charset="-122"/>
            </a:endParaRPr>
          </a:p>
          <a:p>
            <a:endParaRPr lang="zh-CN" altLang="en-US" sz="2400" dirty="0">
              <a:latin typeface="华文楷体" panose="02010600040101010101" pitchFamily="2" charset="-122"/>
              <a:ea typeface="华文楷体" panose="02010600040101010101" pitchFamily="2" charset="-122"/>
            </a:endParaRPr>
          </a:p>
        </p:txBody>
      </p:sp>
      <p:sp>
        <p:nvSpPr>
          <p:cNvPr id="5" name="AutoShape 2" descr="data:image/png;base64,iVBORw0KGgoAAAANSUhEUgAAAagAAADQCAYAAABStPXYAAAAOXRFWHRTb2Z0d2FyZQBNYXRwbG90bGliIHZlcnNpb24zLjMuMiwgaHR0cHM6Ly9tYXRwbG90bGliLm9yZy8vihELAAAACXBIWXMAAAsTAAALEwEAmpwYAAAQ5klEQVR4nO3dfaxkdX3H8fcHUDQ+VCgLxWU3S3XTAhbRLmihJVjSutpWtAosbXRNsNAUqlZrRE2jrSGxiY9pqwWEQInyoEIBa32iVDQqiNQCK6VsBeGyG1jAFtI20IVv/5iz7nC5u3vZvTPnd2fer2Qyc35zzpnvPfs7+ez85jykqpAkqTW79V2AJElzMaAkSU0yoCRJTTKgJElNMqAkSU0yoCRJTTKgtEuS7JnkkiTrk1yXZEXfNUnjkuToJDcm2ZzkDX3XM2kMKO2qk4GfVNULgY8Bf9lzPdI43QW8Gfhsz3VMJANqiiT5YJK3DU2fmeStu7ja44ALutefB45Nkl1cp7TgRtH/q+rOqroJeHyXC9ST7NF3ARqrc4HLgE8k2Q1YAxwxe6Yk3wSeM8fyf1pVX5/VthS4G6CqNif5L+BngfsXsnBpAYyi/2uEDKgpUlV3JnkgyUuA/YB/qaoH5pjv157Cauf6tuT1s9ScEfV/jZABNX0+zWDM/OeA8+aa4Sn+D3IGWAbMJNkD+BngwQWrVlpYC93/NULxYrHTJcnTgZuBpwErq+qxXVzfacAvVdUfJlkD/G5VnbAApUoLbqH7/9B6zwe+WFWfX4j1acBvUFOmqh5Ncg3wnwu0c54LXJhkPYNvTmsWYJ3SSCx0/09yOHA5sBfwO0n+vKoO2dX1asBvUFOm+3H4RuD4qrq973qkcbL/Ly4eZj5FkhwMrAeudufUtLH/Lz5+g5IkNclvUJKkJhlQkqQmLeqAWr16dTE4KdSHj8X82GnuAz4m5DGnRR1Q99/v1XQ03dwHNMkWdUBJkiaXASVJapIBJUlqkgElSWqSASVJapIBJak3S5ctJ0nTj6XLlve9maaWVzOX1JsNM3dz4lnf7ruM7brk1CP7LmFq+Q1KktQkA0qS1CQDSpLUJANKktQkA0qS1KSRBVSSZUmuSXJrknVJ3ta1753ka0lu7573GlrmPUnWJ7ktyStHVZskqX2j/Aa1GXhnVR0EvBw4rbvl8hkMbrm8Eri6m95yO+Y1wCHAauCTSXYfYX1NaP08EM8BkdSXkZ0HVVUbgY3d64eT3AosBY4DjulmuwD4Z+DdXfvFVfUIcEeS9cARwHdGVWMLWj8PxHNAJPVlLL9BJVkBvAS4DtivC68tIbZvN9tS4O6hxWa6ttnrOiXJDUlu2LRp00jrllrkPqBpMfKASvJs4AvA26vqoe3NOkfbk+60WFVnV9Wqqlq1ZMmShSpTWjTcBzQtRhpQSZ7GIJw+U1WXdc33Jtm/e39/4L6ufQZYNrT4AcCGUdYnSWrXKI/iC3AucGtVfXTorSuBtd3rtcAVQ+1rkuyZ5EBgJXD9qOqTJLVtlBeLPQp4I3Bzkh90be8FPgRcmuRk4C7geICqWpfkUuCHDI4APK2qHhthfZKkho3yKL5vMffvSgDHbmOZM4EzR1WTJGnx8EoSkqQmGVCSpCYZUJKkJhlQkqQmGVCSpCYZUJKkJhlQkqQmGVCSpCYZUJKkJhlQkqQmGVCSpCYZUJKkJhlQkqQmGVCSpCYZUJKkJhlQkqQmGVCSpCaN8pbvvVu6bDkbZu7uuwypN+4DWswmOqA2zNzNiWd9u+8ytuuSU4/suwRNsNb3Afu/tschPklSkwwoSVKTDChJUpMMKElSkwwoSVKTRhZQSc5Lcl+SW4baPpDkniQ/6B6vHnrvPUnWJ7ktyStHVZckaXEY5Teo84HVc7R/rKoO6x5fAkhyMLAGOKRb5pNJdh9hbZKkxo0soKrqWuDBec5+HHBxVT1SVXcA64EjRlWbJKl9ffwGdXqSm7ohwL26tqXA8OnuM13bkyQ5JckNSW7YtGnTqGuVmuM+oGkx7oD6FPAC4DBgI/CRrj1zzFtzraCqzq6qVVW1asmSJSMpUmqZ+4CmxVgDqqrurarHqupx4By2DuPNAMuGZj0A2DDO2iRJbRlrQCXZf2jydcCWI/yuBNYk2TPJgcBK4Ppx1iZJasvILhab5CLgGGCfJDPA+4FjkhzGYPjuTuBUgKpal+RS4IfAZuC0qnpsVLVJkto3soCqqpPmaD53O/OfCZw5qnokSYvLRN9uQ5J22W57kMx1HFcbnn/AMu65+66+yxgJA0qStufxzd5Tqydei0+S1CQDSpLUJANKktQkA0qS1KR5BVSSo+bTJknSQpnvN6i/mmebJEkLYruHmSf5FeBIYEmSdwy99VzA+zVJkkZmR+dBPR14djffc4baHwLeMKqi1JDGT1KEyT5RUZpm2w2oqvoG8I0k51fVj8dUk1rS+EmKMNknKkrTbL5XktgzydnAiuFlqurXR1GUJEnzDajPAX8LfBrwKuOSpJGbb0BtrqpPjbQSSZKGzPcw86uS/FGS/ZPsveUx0sokSVNtvt+g1nbP7xpqK+DnF7YcSZIG5hVQVXXgqAuRJGnYvAIqyZvmaq+qv1vYciRJGpjvEN/hQ6+fARwL3AgYUJKkkZjvEN8fD08n+RngwpFUJEkSO3+7jf8BVi5kIZIkDZvvb1BXMThqDwYXiT0IuHRURUmSNN/foD489Hoz8OOqmhlBPZIkAfMc4usuGvtvDK5ovhfw6CiLkiRpvnfUPQG4HjgeOAG4Lsl2b7eR5Lwk9yW5Zaht7yRfS3J797zX0HvvSbI+yW1JXrlzf44kaVLM9yCJ9wGHV9XaqnoTcATwZztY5nxg9ay2M4Crq2olcHU3TZKDgTXAId0yn0ziDRElaYrNN6B2q6r7hqYf2NGyVXUt8OCs5uOAC7rXFwCvHWq/uKoeqao7gPUMQlCSNKXme5DEl5N8Bbiomz4R+NJOfN5+VbURoKo2Jtm3a18KfHdovpmu7UmSnAKcArB8+fKdKEFa3NwHNC22+y0oyQuTHFVV7wLOAg4FXgx8Bzh7AeuY657iNUcbVXV2Va2qqlVLlixZwBKkxcF9QNNiR0N8HwceBqiqy6rqHVX1Jwy+PX18Jz7v3iT7A3TPW4YNZ4BlQ/MdAGzYifVLkibEjgJqRVXdNLuxqm5gcPv3p+pKtt66Yy1wxVD7miR7JjmQwVUqrt+J9UuSJsSOfoN6xnbee+b2FkxyEXAMsE+SGeD9wIeAS5OcDNzF4LB1qmpdkkuBHzI4Efi0qvLW8pI0xXYUUN9L8gdVdc5wYxcw39/eglV10jbeOnYb858JnLmDeiRJU2JHAfV24PIkv8/WQFoFPB143QjrkiRNue0GVFXdCxyZ5BXAi7rmf6iqfxp5ZZKkqTbf+0FdA1wz4lokSfqpnb0flCRJI2VASZKaZEBJkppkQEmSmmRASZKaZEBJkppkQEmSmmRASZKaZEBJkppkQEmSmmRASZKaZEBJkppkQEmSmmRASZKaZEBJkppkQEmSmmRASZKaZEBJkppkQEmSmmRASZKaZEBJkpq0Rx8fmuRO4GHgMWBzVa1KsjdwCbACuBM4oap+0kd9kqT+9fkN6hVVdVhVreqmzwCurqqVwNXdtCRpSrU0xHcccEH3+gLgtf2VIknqW18BVcBXk3w/ySld235VtRGge953rgWTnJLkhiQ3bNq0aUzlSu1wH9C06CugjqqqlwKvAk5LcvR8F6yqs6tqVVWtWrJkyegqlBrlPqBp0UtAVdWG7vk+4HLgCODeJPsDdM/39VGbJKkNYw+oJM9K8pwtr4HfBG4BrgTWdrOtBa4Yd22SpHb0cZj5fsDlSbZ8/mer6stJvgdcmuRk4C7g+B5qkyQ1YuwBVVU/Al48R/sDwLHjrkeS1KaWDjOXJOmnermShLSgdtuDbsi4Sc8/YBn33H1X32VIi44BpcXv8c2ceNa3+65imy459ci+S5AWJYf4JElNMqAkSU0yoCRJTTKgJElNMqAkSU0yoCRJTTKgJElN8jwoSVrMGj9RHXb+ZHUDSpIWs8ZPVIedP1ndIT5JUpMMKElSkwwoSVKTDChJUpMMKElSkwwoSVKTDChJUpMMKElSkwwoSVKTDChJUpMMKElSkwwoSVKTmguoJKuT3JZkfZIz+q5HktSPpgIqye7A3wCvAg4GTkpycL9VSZL60FRAAUcA66vqR1X1KHAxcFzPNUmSepCq6ruGn0ryBmB1Vb2lm34j8LKqOn1onlOAU7rJXwBuG1N5+wD3j+mzWue2eKJd3R73V9Xq+c7c0z7gv/kTuT22WohtMec+0NoNC+e6LeQTErSqzgbOHk85WyW5oapWjftzW+S2eKJxb48+9gH/zZ/I7bHVKLdFa0N8M8CyoekDgA091SJJ6lFrAfU9YGWSA5M8HVgDXNlzTZKkHjQ1xFdVm5OcDnwF2B04r6rW9VzWFmMfVmyY2+KJpmF7TMPf+FS4PbYa2bZo6iAJSZK2aG2IT5IkwICSJDXKgJpDkvOS3JfklqG2vZN8Lcnt3fNefdY4LtvYFh9Ick+SH3SPV/dZ47gkWZbkmiS3JlmX5G1d+0T1Dfv/Vvb/rfro/wbU3M4HZp80dgZwdVWtBK7upqfB+Tx5WwB8rKoO6x5fGnNNfdkMvLOqDgJeDpzWXYpr0vrG+dj/tzgf+/8WY+//BtQcqupa4MFZzccBF3SvLwBeO86a+rKNbTGVqmpjVd3YvX4YuBVYyoT1Dfv/Vvb/rfro/wbU/O1XVRth8A8F7NtzPX07PclN3RDIVAz3DEuyAngJcB3T0Tem4W98Kuz/Y+j/BpR2xqeAFwCHARuBj/RazZgleTbwBeDtVfVQ3/Vo7Oz/Y+r/BtT83Ztkf4Du+b6e6+lNVd1bVY9V1ePAOQyuQj8VkjyNwc75maq6rGuehr4xDX/jvNj/x9f/Daj5uxJY271eC1zRYy292tIZO68DbtnWvJMkSYBzgVur6qNDb01D35iGv3Fe7P/j6/9eSWIOSS4CjmFwGfl7gfcDfw9cCiwH7gKOr6qJ//F0G9viGAbDGwXcCZy6ZQx6kiX5VeCbwM3A413zexmMw09M37D/b2X/36qP/m9ASZKa5BCfJKlJBpQkqUkGlCSpSQaUJKlJBpQkqUkGlCSpSQbUhElSSS4cmt4jyaYkX5w13xVJvjOP9b25W37LrQXe0rWv6D7rg0Pz7pPk/5L89ax1/Gt3Pok0Uvb/yWJATZ7/Bl6U5Jnd9G8A9wzPkOR5wEuB5yU5cB7rvGTo1gKfHmr/EfDbQ9PHA+tmfdZBDPrZ0Ume9ZT+Eumps/9PEANqMv0j8Fvd65OA2f97ez1wFXAxsGYXPud/gVuTrOqmT2RwRvmw3wMuBL4KvGYXPkuaL/v/hDCgJtPFwJokzwAOZXApkmFbdtqLutc78vru1gKfT7JsG591APAYsGHW+ycClzyFz5J2lf1/QhhQE6iqbgJWMNghnnC3zyT7AS8EvlVV/w5sTvKi7azuKmBFVR0KfJ2tNybb4ssMhlFOYrAjDn/W4cCmqvoxgzttvnQa752j8bL/Tw4DanJdCXyYJw9vnAjsBdyR5E4GO/I2hzmq6oGqeqSbPAf45VnvPwp8H3gng8vwDzsJ+MXuc/4DeC6D4RVp1Oz/E8CAmlznAX9RVTfPaj8JWF1VK6pqBYMdbps76KxbC7yGwW2eZ/sI8O6qemBoud0Y/Gh86NBnHYfDHBoP+/8E2KPvAjQaVTUDfGK4rbtN83Lgu0Pz3ZHkoSQvq6rZY/UAb03yGmAz8CDw5jk+ax2zjl4CjgbuqarhI6iuBQ5Osv803J5A/bH/TwZvtyFJapJDfJKkJjnEJwCSvI/BmPmwz1XVmX3UI42T/b9NDvFJkprkEJ8kqUkGlCSpSQaUJKlJBpQkqUn/D4/LeijNMb7PAAAAAElFTkSuQmCC"/>
          <p:cNvSpPr>
            <a:spLocks noChangeAspect="1" noChangeArrowheads="1"/>
          </p:cNvSpPr>
          <p:nvPr/>
        </p:nvSpPr>
        <p:spPr bwMode="auto">
          <a:xfrm>
            <a:off x="4221138" y="4526011"/>
            <a:ext cx="1377804" cy="13778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文本框 8"/>
          <p:cNvSpPr txBox="1"/>
          <p:nvPr/>
        </p:nvSpPr>
        <p:spPr>
          <a:xfrm>
            <a:off x="8677910" y="5250815"/>
            <a:ext cx="1783080" cy="368300"/>
          </a:xfrm>
          <a:prstGeom prst="rect">
            <a:avLst/>
          </a:prstGeom>
          <a:noFill/>
        </p:spPr>
        <p:txBody>
          <a:bodyPr wrap="none" rtlCol="0">
            <a:spAutoFit/>
          </a:bodyPr>
          <a:p>
            <a:r>
              <a:rPr lang="zh-CN" altLang="en-US"/>
              <a:t>隐藏层的展开图</a:t>
            </a:r>
            <a:endParaRPr lang="zh-CN" altLang="en-US"/>
          </a:p>
        </p:txBody>
      </p:sp>
      <p:pic>
        <p:nvPicPr>
          <p:cNvPr id="10" name="图片 9"/>
          <p:cNvPicPr>
            <a:picLocks noChangeAspect="1"/>
          </p:cNvPicPr>
          <p:nvPr/>
        </p:nvPicPr>
        <p:blipFill>
          <a:blip r:embed="rId3"/>
          <a:stretch>
            <a:fillRect/>
          </a:stretch>
        </p:blipFill>
        <p:spPr>
          <a:xfrm>
            <a:off x="1504315" y="3876675"/>
            <a:ext cx="6673850" cy="26777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60436" y="511715"/>
            <a:ext cx="1712426"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latin typeface="FZZhengHeiS-DB-GB" panose="02000000000000000000" pitchFamily="2" charset="0"/>
                <a:ea typeface="FZZhengHeiS-DB-GB" panose="02000000000000000000" pitchFamily="2" charset="0"/>
              </a:rPr>
              <a:t>模型介绍</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pic>
        <p:nvPicPr>
          <p:cNvPr id="25" name="图片 24" descr="C:\Users\Administrator\Desktop\视觉识别系统\logo.jpg"/>
          <p:cNvPicPr/>
          <p:nvPr/>
        </p:nvPicPr>
        <p:blipFill rotWithShape="1">
          <a:blip r:embed="rId2">
            <a:extLst>
              <a:ext uri="{28A0092B-C50C-407E-A947-70E740481C1C}">
                <a14:useLocalDpi xmlns:a14="http://schemas.microsoft.com/office/drawing/2010/main" val="0"/>
              </a:ext>
            </a:extLst>
          </a:blip>
          <a:srcRect r="72176"/>
          <a:stretch>
            <a:fillRect/>
          </a:stretch>
        </p:blipFill>
        <p:spPr>
          <a:xfrm>
            <a:off x="10742281" y="303871"/>
            <a:ext cx="1036605" cy="1036320"/>
          </a:xfrm>
          <a:prstGeom prst="rect">
            <a:avLst/>
          </a:prstGeom>
          <a:noFill/>
          <a:ln>
            <a:noFill/>
          </a:ln>
        </p:spPr>
      </p:pic>
      <p:sp>
        <p:nvSpPr>
          <p:cNvPr id="2" name="文本框 1"/>
          <p:cNvSpPr txBox="1"/>
          <p:nvPr/>
        </p:nvSpPr>
        <p:spPr>
          <a:xfrm>
            <a:off x="960436" y="1900064"/>
            <a:ext cx="8929522" cy="677108"/>
          </a:xfrm>
          <a:prstGeom prst="rect">
            <a:avLst/>
          </a:prstGeom>
          <a:noFill/>
        </p:spPr>
        <p:txBody>
          <a:bodyPr wrap="square" rtlCol="0">
            <a:spAutoFit/>
          </a:bodyPr>
          <a:lstStyle/>
          <a:p>
            <a:r>
              <a:rPr lang="zh-CN" altLang="en-US" dirty="0" smtClean="0"/>
              <a:t>        </a:t>
            </a:r>
            <a:endParaRPr lang="en-US" altLang="zh-CN" sz="2000" dirty="0" smtClean="0">
              <a:latin typeface="楷体" panose="02010609060101010101" pitchFamily="49" charset="-122"/>
              <a:ea typeface="楷体" panose="02010609060101010101" pitchFamily="49" charset="-122"/>
            </a:endParaRPr>
          </a:p>
          <a:p>
            <a:r>
              <a:rPr lang="en-US" altLang="zh-CN" sz="2000" dirty="0" smtClean="0">
                <a:latin typeface="楷体" panose="02010609060101010101" pitchFamily="49" charset="-122"/>
                <a:ea typeface="楷体" panose="02010609060101010101" pitchFamily="49" charset="-122"/>
              </a:rPr>
              <a:t>    </a:t>
            </a:r>
            <a:endParaRPr lang="zh-CN" altLang="en-US" sz="2000" dirty="0">
              <a:latin typeface="楷体" panose="02010609060101010101" pitchFamily="49" charset="-122"/>
              <a:ea typeface="楷体" panose="02010609060101010101" pitchFamily="49" charset="-122"/>
            </a:endParaRPr>
          </a:p>
        </p:txBody>
      </p:sp>
      <p:sp>
        <p:nvSpPr>
          <p:cNvPr id="8" name="文本框 7"/>
          <p:cNvSpPr txBox="1"/>
          <p:nvPr/>
        </p:nvSpPr>
        <p:spPr>
          <a:xfrm>
            <a:off x="796290" y="1264285"/>
            <a:ext cx="10737850" cy="1938020"/>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1) RNN模型结构</a:t>
            </a:r>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在t =1时刻, 一般初始化输入S0=0, 随机初始化W,U,V, </a:t>
            </a:r>
            <a:r>
              <a:rPr lang="zh-CN" altLang="en-US" sz="2400" dirty="0">
                <a:latin typeface="华文楷体" panose="02010600040101010101" pitchFamily="2" charset="-122"/>
                <a:ea typeface="华文楷体" panose="02010600040101010101" pitchFamily="2" charset="-122"/>
                <a:sym typeface="+mn-ea"/>
              </a:rPr>
              <a:t>其中,f和g均为激活函数. 其中f可以是tanh,relu,sigmoid等激活函数，g通常是softmax也可以是其他。</a:t>
            </a:r>
            <a:endParaRPr lang="zh-CN" altLang="en-US" sz="2400" dirty="0">
              <a:latin typeface="华文楷体" panose="02010600040101010101" pitchFamily="2" charset="-122"/>
              <a:ea typeface="华文楷体" panose="02010600040101010101" pitchFamily="2" charset="-122"/>
            </a:endParaRPr>
          </a:p>
          <a:p>
            <a:pPr algn="l">
              <a:buClrTx/>
              <a:buSzTx/>
              <a:buNone/>
            </a:pPr>
            <a:r>
              <a:rPr lang="zh-CN" altLang="en-US" sz="2400" dirty="0">
                <a:latin typeface="华文楷体" panose="02010600040101010101" pitchFamily="2" charset="-122"/>
                <a:ea typeface="华文楷体" panose="02010600040101010101" pitchFamily="2" charset="-122"/>
                <a:sym typeface="+mn-ea"/>
              </a:rPr>
              <a:t>    时间向前推进，此时的状态s1作为时刻1的记忆状态将参与下一个时刻的预测活动，以此类推, 可以得到最终的输出值</a:t>
            </a:r>
            <a:endParaRPr lang="zh-CN" altLang="en-US" sz="2400" dirty="0">
              <a:latin typeface="华文楷体" panose="02010600040101010101" pitchFamily="2" charset="-122"/>
              <a:ea typeface="华文楷体" panose="02010600040101010101" pitchFamily="2" charset="-122"/>
            </a:endParaRPr>
          </a:p>
        </p:txBody>
      </p:sp>
      <p:sp>
        <p:nvSpPr>
          <p:cNvPr id="5" name="AutoShape 2" descr="data:image/png;base64,iVBORw0KGgoAAAANSUhEUgAAAagAAADQCAYAAABStPXYAAAAOXRFWHRTb2Z0d2FyZQBNYXRwbG90bGliIHZlcnNpb24zLjMuMiwgaHR0cHM6Ly9tYXRwbG90bGliLm9yZy8vihELAAAACXBIWXMAAAsTAAALEwEAmpwYAAAQ5klEQVR4nO3dfaxkdX3H8fcHUDQ+VCgLxWU3S3XTAhbRLmihJVjSutpWtAosbXRNsNAUqlZrRE2jrSGxiY9pqwWEQInyoEIBa32iVDQqiNQCK6VsBeGyG1jAFtI20IVv/5iz7nC5u3vZvTPnd2fer2Qyc35zzpnvPfs7+ez85jykqpAkqTW79V2AJElzMaAkSU0yoCRJTTKgJElNMqAkSU0yoCRJTTKgtEuS7JnkkiTrk1yXZEXfNUnjkuToJDcm2ZzkDX3XM2kMKO2qk4GfVNULgY8Bf9lzPdI43QW8Gfhsz3VMJANqiiT5YJK3DU2fmeStu7ja44ALutefB45Nkl1cp7TgRtH/q+rOqroJeHyXC9ST7NF3ARqrc4HLgE8k2Q1YAxwxe6Yk3wSeM8fyf1pVX5/VthS4G6CqNif5L+BngfsXsnBpAYyi/2uEDKgpUlV3JnkgyUuA/YB/qaoH5pjv157Cauf6tuT1s9ScEfV/jZABNX0+zWDM/OeA8+aa4Sn+D3IGWAbMJNkD+BngwQWrVlpYC93/NULxYrHTJcnTgZuBpwErq+qxXVzfacAvVdUfJlkD/G5VnbAApUoLbqH7/9B6zwe+WFWfX4j1acBvUFOmqh5Ncg3wnwu0c54LXJhkPYNvTmsWYJ3SSCx0/09yOHA5sBfwO0n+vKoO2dX1asBvUFOm+3H4RuD4qrq973qkcbL/Ly4eZj5FkhwMrAeudufUtLH/Lz5+g5IkNclvUJKkJhlQkqQmLeqAWr16dTE4KdSHj8X82GnuAz4m5DGnRR1Q99/v1XQ03dwHNMkWdUBJkiaXASVJapIBJUlqkgElSWqSASVJapIBJak3S5ctJ0nTj6XLlve9maaWVzOX1JsNM3dz4lnf7ruM7brk1CP7LmFq+Q1KktQkA0qS1CQDSpLUJANKktQkA0qS1KSRBVSSZUmuSXJrknVJ3ta1753ka0lu7573GlrmPUnWJ7ktyStHVZskqX2j/Aa1GXhnVR0EvBw4rbvl8hkMbrm8Eri6m95yO+Y1wCHAauCTSXYfYX1NaP08EM8BkdSXkZ0HVVUbgY3d64eT3AosBY4DjulmuwD4Z+DdXfvFVfUIcEeS9cARwHdGVWMLWj8PxHNAJPVlLL9BJVkBvAS4DtivC68tIbZvN9tS4O6hxWa6ttnrOiXJDUlu2LRp00jrllrkPqBpMfKASvJs4AvA26vqoe3NOkfbk+60WFVnV9Wqqlq1ZMmShSpTWjTcBzQtRhpQSZ7GIJw+U1WXdc33Jtm/e39/4L6ufQZYNrT4AcCGUdYnSWrXKI/iC3AucGtVfXTorSuBtd3rtcAVQ+1rkuyZ5EBgJXD9qOqTJLVtlBeLPQp4I3Bzkh90be8FPgRcmuRk4C7geICqWpfkUuCHDI4APK2qHhthfZKkho3yKL5vMffvSgDHbmOZM4EzR1WTJGnx8EoSkqQmGVCSpCYZUJKkJhlQkqQmGVCSpCYZUJKkJhlQkqQmGVCSpCYZUJKkJhlQkqQmGVCSpCYZUJKkJhlQkqQmGVCSpCYZUJKkJhlQkqQmGVCSpCaN8pbvvVu6bDkbZu7uuwypN+4DWswmOqA2zNzNiWd9u+8ytuuSU4/suwRNsNb3Afu/tschPklSkwwoSVKTDChJUpMMKElSkwwoSVKTRhZQSc5Lcl+SW4baPpDkniQ/6B6vHnrvPUnWJ7ktyStHVZckaXEY5Teo84HVc7R/rKoO6x5fAkhyMLAGOKRb5pNJdh9hbZKkxo0soKrqWuDBec5+HHBxVT1SVXcA64EjRlWbJKl9ffwGdXqSm7ohwL26tqXA8OnuM13bkyQ5JckNSW7YtGnTqGuVmuM+oGkx7oD6FPAC4DBgI/CRrj1zzFtzraCqzq6qVVW1asmSJSMpUmqZ+4CmxVgDqqrurarHqupx4By2DuPNAMuGZj0A2DDO2iRJbRlrQCXZf2jydcCWI/yuBNYk2TPJgcBK4Ppx1iZJasvILhab5CLgGGCfJDPA+4FjkhzGYPjuTuBUgKpal+RS4IfAZuC0qnpsVLVJkto3soCqqpPmaD53O/OfCZw5qnokSYvLRN9uQ5J22W57kMx1HFcbnn/AMu65+66+yxgJA0qStufxzd5Tqydei0+S1CQDSpLUJANKktQkA0qS1KR5BVSSo+bTJknSQpnvN6i/mmebJEkLYruHmSf5FeBIYEmSdwy99VzA+zVJkkZmR+dBPR14djffc4baHwLeMKqi1JDGT1KEyT5RUZpm2w2oqvoG8I0k51fVj8dUk1rS+EmKMNknKkrTbL5XktgzydnAiuFlqurXR1GUJEnzDajPAX8LfBrwKuOSpJGbb0BtrqpPjbQSSZKGzPcw86uS/FGS/ZPsveUx0sokSVNtvt+g1nbP7xpqK+DnF7YcSZIG5hVQVXXgqAuRJGnYvAIqyZvmaq+qv1vYciRJGpjvEN/hQ6+fARwL3AgYUJKkkZjvEN8fD08n+RngwpFUJEkSO3+7jf8BVi5kIZIkDZvvb1BXMThqDwYXiT0IuHRURUmSNN/foD489Hoz8OOqmhlBPZIkAfMc4usuGvtvDK5ovhfw6CiLkiRpvnfUPQG4HjgeOAG4Lsl2b7eR5Lwk9yW5Zaht7yRfS3J797zX0HvvSbI+yW1JXrlzf44kaVLM9yCJ9wGHV9XaqnoTcATwZztY5nxg9ay2M4Crq2olcHU3TZKDgTXAId0yn0ziDRElaYrNN6B2q6r7hqYf2NGyVXUt8OCs5uOAC7rXFwCvHWq/uKoeqao7gPUMQlCSNKXme5DEl5N8Bbiomz4R+NJOfN5+VbURoKo2Jtm3a18KfHdovpmu7UmSnAKcArB8+fKdKEFa3NwHNC22+y0oyQuTHFVV7wLOAg4FXgx8Bzh7AeuY657iNUcbVXV2Va2qqlVLlixZwBKkxcF9QNNiR0N8HwceBqiqy6rqHVX1Jwy+PX18Jz7v3iT7A3TPW4YNZ4BlQ/MdAGzYifVLkibEjgJqRVXdNLuxqm5gcPv3p+pKtt66Yy1wxVD7miR7JjmQwVUqrt+J9UuSJsSOfoN6xnbee+b2FkxyEXAMsE+SGeD9wIeAS5OcDNzF4LB1qmpdkkuBHzI4Efi0qvLW8pI0xXYUUN9L8gdVdc5wYxcw39/eglV10jbeOnYb858JnLmDeiRJU2JHAfV24PIkv8/WQFoFPB143QjrkiRNue0GVFXdCxyZ5BXAi7rmf6iqfxp5ZZKkqTbf+0FdA1wz4lokSfqpnb0flCRJI2VASZKaZEBJkppkQEmSmmRASZKaZEBJkppkQEmSmmRASZKaZEBJkppkQEmSmmRASZKaZEBJkppkQEmSmmRASZKaZEBJkppkQEmSmmRASZKaZEBJkppkQEmSmmRASZKaZEBJkpq0Rx8fmuRO4GHgMWBzVa1KsjdwCbACuBM4oap+0kd9kqT+9fkN6hVVdVhVreqmzwCurqqVwNXdtCRpSrU0xHcccEH3+gLgtf2VIknqW18BVcBXk3w/ySld235VtRGge953rgWTnJLkhiQ3bNq0aUzlSu1wH9C06CugjqqqlwKvAk5LcvR8F6yqs6tqVVWtWrJkyegqlBrlPqBp0UtAVdWG7vk+4HLgCODeJPsDdM/39VGbJKkNYw+oJM9K8pwtr4HfBG4BrgTWdrOtBa4Yd22SpHb0cZj5fsDlSbZ8/mer6stJvgdcmuRk4C7g+B5qkyQ1YuwBVVU/Al48R/sDwLHjrkeS1KaWDjOXJOmnermShLSgdtuDbsi4Sc8/YBn33H1X32VIi44BpcXv8c2ceNa3+65imy459ci+S5AWJYf4JElNMqAkSU0yoCRJTTKgJElNMqAkSU0yoCRJTTKgJElN8jwoSVrMGj9RHXb+ZHUDSpIWs8ZPVIedP1ndIT5JUpMMKElSkwwoSVKTDChJUpMMKElSkwwoSVKTDChJUpMMKElSkwwoSVKTDChJUpMMKElSkwwoSVKTmguoJKuT3JZkfZIz+q5HktSPpgIqye7A3wCvAg4GTkpycL9VSZL60FRAAUcA66vqR1X1KHAxcFzPNUmSepCq6ruGn0ryBmB1Vb2lm34j8LKqOn1onlOAU7rJXwBuG1N5+wD3j+mzWue2eKJd3R73V9Xq+c7c0z7gv/kTuT22WohtMec+0NoNC+e6LeQTErSqzgbOHk85WyW5oapWjftzW+S2eKJxb48+9gH/zZ/I7bHVKLdFa0N8M8CyoekDgA091SJJ6lFrAfU9YGWSA5M8HVgDXNlzTZKkHjQ1xFdVm5OcDnwF2B04r6rW9VzWFmMfVmyY2+KJpmF7TMPf+FS4PbYa2bZo6iAJSZK2aG2IT5IkwICSJDXKgJpDkvOS3JfklqG2vZN8Lcnt3fNefdY4LtvYFh9Ick+SH3SPV/dZ47gkWZbkmiS3JlmX5G1d+0T1Dfv/Vvb/rfro/wbU3M4HZp80dgZwdVWtBK7upqfB+Tx5WwB8rKoO6x5fGnNNfdkMvLOqDgJeDpzWXYpr0vrG+dj/tzgf+/8WY+//BtQcqupa4MFZzccBF3SvLwBeO86a+rKNbTGVqmpjVd3YvX4YuBVYyoT1Dfv/Vvb/rfro/wbU/O1XVRth8A8F7NtzPX07PclN3RDIVAz3DEuyAngJcB3T0Tem4W98Kuz/Y+j/BpR2xqeAFwCHARuBj/RazZgleTbwBeDtVfVQ3/Vo7Oz/Y+r/BtT83Ztkf4Du+b6e6+lNVd1bVY9V1ePAOQyuQj8VkjyNwc75maq6rGuehr4xDX/jvNj/x9f/Daj5uxJY271eC1zRYy292tIZO68DbtnWvJMkSYBzgVur6qNDb01D35iGv3Fe7P/j6/9eSWIOSS4CjmFwGfl7gfcDfw9cCiwH7gKOr6qJ//F0G9viGAbDGwXcCZy6ZQx6kiX5VeCbwM3A413zexmMw09M37D/b2X/36qP/m9ASZKa5BCfJKlJBpQkqUkGlCSpSQaUJKlJBpQkqUkGlCSpSQbUhElSSS4cmt4jyaYkX5w13xVJvjOP9b25W37LrQXe0rWv6D7rg0Pz7pPk/5L89ax1/Gt3Pok0Uvb/yWJATZ7/Bl6U5Jnd9G8A9wzPkOR5wEuB5yU5cB7rvGTo1gKfHmr/EfDbQ9PHA+tmfdZBDPrZ0Ume9ZT+Eumps/9PEANqMv0j8Fvd65OA2f97ez1wFXAxsGYXPud/gVuTrOqmT2RwRvmw3wMuBL4KvGYXPkuaL/v/hDCgJtPFwJokzwAOZXApkmFbdtqLutc78vru1gKfT7JsG591APAYsGHW+ycClzyFz5J2lf1/QhhQE6iqbgJWMNghnnC3zyT7AS8EvlVV/w5sTvKi7azuKmBFVR0KfJ2tNybb4ssMhlFOYrAjDn/W4cCmqvoxgzttvnQa752j8bL/Tw4DanJdCXyYJw9vnAjsBdyR5E4GO/I2hzmq6oGqeqSbPAf45VnvPwp8H3gng8vwDzsJ+MXuc/4DeC6D4RVp1Oz/E8CAmlznAX9RVTfPaj8JWF1VK6pqBYMdbps76KxbC7yGwW2eZ/sI8O6qemBoud0Y/Gh86NBnHYfDHBoP+/8E2KPvAjQaVTUDfGK4rbtN83Lgu0Pz3ZHkoSQvq6rZY/UAb03yGmAz8CDw5jk+ax2zjl4CjgbuqarhI6iuBQ5Osv803J5A/bH/TwZvtyFJapJDfJKkJjnEJwCSvI/BmPmwz1XVmX3UI42T/b9NDvFJkprkEJ8kqUkGlCSpSQaUJKlJBpQkqUn/D4/LeijNMb7PAAAAAElFTkSuQmCC"/>
          <p:cNvSpPr>
            <a:spLocks noChangeAspect="1" noChangeArrowheads="1"/>
          </p:cNvSpPr>
          <p:nvPr/>
        </p:nvSpPr>
        <p:spPr bwMode="auto">
          <a:xfrm>
            <a:off x="4221138" y="4526011"/>
            <a:ext cx="1377804" cy="13778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文本框 8"/>
          <p:cNvSpPr txBox="1"/>
          <p:nvPr/>
        </p:nvSpPr>
        <p:spPr>
          <a:xfrm>
            <a:off x="8178165" y="5501005"/>
            <a:ext cx="1125855" cy="645160"/>
          </a:xfrm>
          <a:prstGeom prst="rect">
            <a:avLst/>
          </a:prstGeom>
          <a:noFill/>
        </p:spPr>
        <p:txBody>
          <a:bodyPr wrap="square" rtlCol="0">
            <a:spAutoFit/>
          </a:bodyPr>
          <a:p>
            <a:r>
              <a:rPr lang="zh-CN" altLang="en-US"/>
              <a:t>隐藏层的展开图</a:t>
            </a:r>
            <a:endParaRPr lang="zh-CN" altLang="en-US"/>
          </a:p>
        </p:txBody>
      </p:sp>
      <p:pic>
        <p:nvPicPr>
          <p:cNvPr id="10" name="图片 9"/>
          <p:cNvPicPr>
            <a:picLocks noChangeAspect="1"/>
          </p:cNvPicPr>
          <p:nvPr/>
        </p:nvPicPr>
        <p:blipFill>
          <a:blip r:embed="rId3"/>
          <a:stretch>
            <a:fillRect/>
          </a:stretch>
        </p:blipFill>
        <p:spPr>
          <a:xfrm>
            <a:off x="1504315" y="3876675"/>
            <a:ext cx="6673850" cy="2677795"/>
          </a:xfrm>
          <a:prstGeom prst="rect">
            <a:avLst/>
          </a:prstGeom>
        </p:spPr>
      </p:pic>
      <p:pic>
        <p:nvPicPr>
          <p:cNvPr id="3" name="图片 2"/>
          <p:cNvPicPr>
            <a:picLocks noChangeAspect="1"/>
          </p:cNvPicPr>
          <p:nvPr/>
        </p:nvPicPr>
        <p:blipFill>
          <a:blip r:embed="rId4"/>
          <a:stretch>
            <a:fillRect/>
          </a:stretch>
        </p:blipFill>
        <p:spPr>
          <a:xfrm>
            <a:off x="3817620" y="3202305"/>
            <a:ext cx="1293495" cy="969010"/>
          </a:xfrm>
          <a:prstGeom prst="rect">
            <a:avLst/>
          </a:prstGeom>
        </p:spPr>
      </p:pic>
      <p:pic>
        <p:nvPicPr>
          <p:cNvPr id="12" name="图片 11"/>
          <p:cNvPicPr>
            <a:picLocks noChangeAspect="1"/>
          </p:cNvPicPr>
          <p:nvPr/>
        </p:nvPicPr>
        <p:blipFill>
          <a:blip r:embed="rId5"/>
          <a:stretch>
            <a:fillRect/>
          </a:stretch>
        </p:blipFill>
        <p:spPr>
          <a:xfrm>
            <a:off x="5243830" y="3202305"/>
            <a:ext cx="1322070" cy="969010"/>
          </a:xfrm>
          <a:prstGeom prst="rect">
            <a:avLst/>
          </a:prstGeom>
        </p:spPr>
      </p:pic>
      <p:pic>
        <p:nvPicPr>
          <p:cNvPr id="13" name="图片 12"/>
          <p:cNvPicPr>
            <a:picLocks noChangeAspect="1"/>
          </p:cNvPicPr>
          <p:nvPr/>
        </p:nvPicPr>
        <p:blipFill>
          <a:blip r:embed="rId6"/>
          <a:stretch>
            <a:fillRect/>
          </a:stretch>
        </p:blipFill>
        <p:spPr>
          <a:xfrm>
            <a:off x="6852920" y="3123565"/>
            <a:ext cx="1532255" cy="1047750"/>
          </a:xfrm>
          <a:prstGeom prst="rect">
            <a:avLst/>
          </a:prstGeom>
        </p:spPr>
      </p:pic>
      <p:sp>
        <p:nvSpPr>
          <p:cNvPr id="14" name="文本框 13"/>
          <p:cNvSpPr txBox="1"/>
          <p:nvPr/>
        </p:nvSpPr>
        <p:spPr>
          <a:xfrm>
            <a:off x="8994140" y="3023870"/>
            <a:ext cx="2540000" cy="1753235"/>
          </a:xfrm>
          <a:prstGeom prst="rect">
            <a:avLst/>
          </a:prstGeom>
          <a:noFill/>
        </p:spPr>
        <p:txBody>
          <a:bodyPr wrap="square" rtlCol="0" anchor="t">
            <a:spAutoFit/>
          </a:bodyPr>
          <a:p>
            <a:r>
              <a:rPr lang="zh-CN" altLang="en-US"/>
              <a:t>注意: 1. 这里的W,U,V在每个时刻都是相等的(权重共享).</a:t>
            </a:r>
            <a:endParaRPr lang="zh-CN" altLang="en-US"/>
          </a:p>
          <a:p>
            <a:r>
              <a:rPr lang="zh-CN" altLang="en-US"/>
              <a:t>         2. 隐藏状态可以理解为:  S=f(现有的输入+过去记忆总结)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60436" y="511715"/>
            <a:ext cx="1712426"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latin typeface="FZZhengHeiS-DB-GB" panose="02000000000000000000" pitchFamily="2" charset="0"/>
                <a:ea typeface="FZZhengHeiS-DB-GB" panose="02000000000000000000" pitchFamily="2" charset="0"/>
              </a:rPr>
              <a:t>模型介绍</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pic>
        <p:nvPicPr>
          <p:cNvPr id="25" name="图片 24" descr="C:\Users\Administrator\Desktop\视觉识别系统\logo.jpg"/>
          <p:cNvPicPr/>
          <p:nvPr/>
        </p:nvPicPr>
        <p:blipFill rotWithShape="1">
          <a:blip r:embed="rId2">
            <a:extLst>
              <a:ext uri="{28A0092B-C50C-407E-A947-70E740481C1C}">
                <a14:useLocalDpi xmlns:a14="http://schemas.microsoft.com/office/drawing/2010/main" val="0"/>
              </a:ext>
            </a:extLst>
          </a:blip>
          <a:srcRect r="72176"/>
          <a:stretch>
            <a:fillRect/>
          </a:stretch>
        </p:blipFill>
        <p:spPr>
          <a:xfrm>
            <a:off x="10742281" y="303871"/>
            <a:ext cx="1036605" cy="1036320"/>
          </a:xfrm>
          <a:prstGeom prst="rect">
            <a:avLst/>
          </a:prstGeom>
          <a:noFill/>
          <a:ln>
            <a:noFill/>
          </a:ln>
        </p:spPr>
      </p:pic>
      <p:sp>
        <p:nvSpPr>
          <p:cNvPr id="2" name="文本框 1"/>
          <p:cNvSpPr txBox="1"/>
          <p:nvPr/>
        </p:nvSpPr>
        <p:spPr>
          <a:xfrm>
            <a:off x="960436" y="1900064"/>
            <a:ext cx="8929522" cy="677108"/>
          </a:xfrm>
          <a:prstGeom prst="rect">
            <a:avLst/>
          </a:prstGeom>
          <a:noFill/>
        </p:spPr>
        <p:txBody>
          <a:bodyPr wrap="square" rtlCol="0">
            <a:spAutoFit/>
          </a:bodyPr>
          <a:lstStyle/>
          <a:p>
            <a:r>
              <a:rPr lang="zh-CN" altLang="en-US" dirty="0" smtClean="0"/>
              <a:t>        </a:t>
            </a:r>
            <a:endParaRPr lang="en-US" altLang="zh-CN" sz="2000" dirty="0" smtClean="0">
              <a:latin typeface="楷体" panose="02010609060101010101" pitchFamily="49" charset="-122"/>
              <a:ea typeface="楷体" panose="02010609060101010101" pitchFamily="49" charset="-122"/>
            </a:endParaRPr>
          </a:p>
          <a:p>
            <a:r>
              <a:rPr lang="en-US" altLang="zh-CN" sz="2000" dirty="0" smtClean="0">
                <a:latin typeface="楷体" panose="02010609060101010101" pitchFamily="49" charset="-122"/>
                <a:ea typeface="楷体" panose="02010609060101010101" pitchFamily="49" charset="-122"/>
              </a:rPr>
              <a:t>    </a:t>
            </a:r>
            <a:endParaRPr lang="zh-CN" altLang="en-US" sz="2000" dirty="0">
              <a:latin typeface="楷体" panose="02010609060101010101" pitchFamily="49" charset="-122"/>
              <a:ea typeface="楷体" panose="02010609060101010101" pitchFamily="49" charset="-122"/>
            </a:endParaRPr>
          </a:p>
        </p:txBody>
      </p:sp>
      <p:sp>
        <p:nvSpPr>
          <p:cNvPr id="8" name="文本框 7"/>
          <p:cNvSpPr txBox="1"/>
          <p:nvPr/>
        </p:nvSpPr>
        <p:spPr>
          <a:xfrm>
            <a:off x="796413" y="1264200"/>
            <a:ext cx="8929522" cy="1568450"/>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2) RNN的反向传播</a:t>
            </a:r>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a:t>
            </a:r>
            <a:r>
              <a:rPr sz="2400" dirty="0">
                <a:latin typeface="华文楷体" panose="02010600040101010101" pitchFamily="2" charset="-122"/>
                <a:ea typeface="华文楷体" panose="02010600040101010101" pitchFamily="2" charset="-122"/>
              </a:rPr>
              <a:t>前面我们介绍了RNN的前向传播的方式, 那么RNN的权重参数W,U,V都是怎么更新的呢?</a:t>
            </a:r>
            <a:endParaRPr sz="2400" dirty="0">
              <a:latin typeface="华文楷体" panose="02010600040101010101" pitchFamily="2" charset="-122"/>
              <a:ea typeface="华文楷体" panose="02010600040101010101" pitchFamily="2" charset="-122"/>
            </a:endParaRPr>
          </a:p>
          <a:p>
            <a:r>
              <a:rPr sz="2400" dirty="0">
                <a:latin typeface="华文楷体" panose="02010600040101010101" pitchFamily="2" charset="-122"/>
                <a:ea typeface="华文楷体" panose="02010600040101010101" pitchFamily="2" charset="-122"/>
              </a:rPr>
              <a:t>每一次的输出值O</a:t>
            </a:r>
            <a:r>
              <a:rPr sz="2400" baseline="-25000" dirty="0">
                <a:latin typeface="华文楷体" panose="02010600040101010101" pitchFamily="2" charset="-122"/>
                <a:ea typeface="华文楷体" panose="02010600040101010101" pitchFamily="2" charset="-122"/>
              </a:rPr>
              <a:t>t</a:t>
            </a:r>
            <a:r>
              <a:rPr sz="2400" dirty="0">
                <a:latin typeface="华文楷体" panose="02010600040101010101" pitchFamily="2" charset="-122"/>
                <a:ea typeface="华文楷体" panose="02010600040101010101" pitchFamily="2" charset="-122"/>
              </a:rPr>
              <a:t>都会产生一个误差值</a:t>
            </a:r>
            <a:r>
              <a:rPr lang="en-US" sz="2400" dirty="0">
                <a:latin typeface="华文楷体" panose="02010600040101010101" pitchFamily="2" charset="-122"/>
                <a:ea typeface="华文楷体" panose="02010600040101010101" pitchFamily="2" charset="-122"/>
              </a:rPr>
              <a:t>e</a:t>
            </a:r>
            <a:r>
              <a:rPr sz="2400" baseline="-25000" dirty="0">
                <a:latin typeface="华文楷体" panose="02010600040101010101" pitchFamily="2" charset="-122"/>
                <a:ea typeface="华文楷体" panose="02010600040101010101" pitchFamily="2" charset="-122"/>
              </a:rPr>
              <a:t>t</a:t>
            </a:r>
            <a:r>
              <a:rPr sz="2400" dirty="0">
                <a:latin typeface="华文楷体" panose="02010600040101010101" pitchFamily="2" charset="-122"/>
                <a:ea typeface="华文楷体" panose="02010600040101010101" pitchFamily="2" charset="-122"/>
              </a:rPr>
              <a:t>, 则总的误差可以表示为</a:t>
            </a:r>
            <a:endParaRPr sz="2400" dirty="0">
              <a:latin typeface="华文楷体" panose="02010600040101010101" pitchFamily="2" charset="-122"/>
              <a:ea typeface="华文楷体" panose="02010600040101010101" pitchFamily="2" charset="-122"/>
            </a:endParaRPr>
          </a:p>
        </p:txBody>
      </p:sp>
      <p:sp>
        <p:nvSpPr>
          <p:cNvPr id="5" name="AutoShape 2" descr="data:image/png;base64,iVBORw0KGgoAAAANSUhEUgAAAagAAADQCAYAAABStPXYAAAAOXRFWHRTb2Z0d2FyZQBNYXRwbG90bGliIHZlcnNpb24zLjMuMiwgaHR0cHM6Ly9tYXRwbG90bGliLm9yZy8vihELAAAACXBIWXMAAAsTAAALEwEAmpwYAAAQ5klEQVR4nO3dfaxkdX3H8fcHUDQ+VCgLxWU3S3XTAhbRLmihJVjSutpWtAosbXRNsNAUqlZrRE2jrSGxiY9pqwWEQInyoEIBa32iVDQqiNQCK6VsBeGyG1jAFtI20IVv/5iz7nC5u3vZvTPnd2fer2Qyc35zzpnvPfs7+ez85jykqpAkqTW79V2AJElzMaAkSU0yoCRJTTKgJElNMqAkSU0yoCRJTTKgtEuS7JnkkiTrk1yXZEXfNUnjkuToJDcm2ZzkDX3XM2kMKO2qk4GfVNULgY8Bf9lzPdI43QW8Gfhsz3VMJANqiiT5YJK3DU2fmeStu7ja44ALutefB45Nkl1cp7TgRtH/q+rOqroJeHyXC9ST7NF3ARqrc4HLgE8k2Q1YAxwxe6Yk3wSeM8fyf1pVX5/VthS4G6CqNif5L+BngfsXsnBpAYyi/2uEDKgpUlV3JnkgyUuA/YB/qaoH5pjv157Cauf6tuT1s9ScEfV/jZABNX0+zWDM/OeA8+aa4Sn+D3IGWAbMJNkD+BngwQWrVlpYC93/NULxYrHTJcnTgZuBpwErq+qxXVzfacAvVdUfJlkD/G5VnbAApUoLbqH7/9B6zwe+WFWfX4j1acBvUFOmqh5Ncg3wnwu0c54LXJhkPYNvTmsWYJ3SSCx0/09yOHA5sBfwO0n+vKoO2dX1asBvUFOm+3H4RuD4qrq973qkcbL/Ly4eZj5FkhwMrAeudufUtLH/Lz5+g5IkNclvUJKkJhlQkqQmLeqAWr16dTE4KdSHj8X82GnuAz4m5DGnRR1Q99/v1XQ03dwHNMkWdUBJkiaXASVJapIBJUlqkgElSWqSASVJapIBJak3S5ctJ0nTj6XLlve9maaWVzOX1JsNM3dz4lnf7ruM7brk1CP7LmFq+Q1KktQkA0qS1CQDSpLUJANKktQkA0qS1KSRBVSSZUmuSXJrknVJ3ta1753ka0lu7573GlrmPUnWJ7ktyStHVZskqX2j/Aa1GXhnVR0EvBw4rbvl8hkMbrm8Eri6m95yO+Y1wCHAauCTSXYfYX1NaP08EM8BkdSXkZ0HVVUbgY3d64eT3AosBY4DjulmuwD4Z+DdXfvFVfUIcEeS9cARwHdGVWMLWj8PxHNAJPVlLL9BJVkBvAS4DtivC68tIbZvN9tS4O6hxWa6ttnrOiXJDUlu2LRp00jrllrkPqBpMfKASvJs4AvA26vqoe3NOkfbk+60WFVnV9Wqqlq1ZMmShSpTWjTcBzQtRhpQSZ7GIJw+U1WXdc33Jtm/e39/4L6ufQZYNrT4AcCGUdYnSWrXKI/iC3AucGtVfXTorSuBtd3rtcAVQ+1rkuyZ5EBgJXD9qOqTJLVtlBeLPQp4I3Bzkh90be8FPgRcmuRk4C7geICqWpfkUuCHDI4APK2qHhthfZKkho3yKL5vMffvSgDHbmOZM4EzR1WTJGnx8EoSkqQmGVCSpCYZUJKkJhlQkqQmGVCSpCYZUJKkJhlQkqQmGVCSpCYZUJKkJhlQkqQmGVCSpCYZUJKkJhlQkqQmGVCSpCYZUJKkJhlQkqQmGVCSpCaN8pbvvVu6bDkbZu7uuwypN+4DWswmOqA2zNzNiWd9u+8ytuuSU4/suwRNsNb3Afu/tschPklSkwwoSVKTDChJUpMMKElSkwwoSVKTRhZQSc5Lcl+SW4baPpDkniQ/6B6vHnrvPUnWJ7ktyStHVZckaXEY5Teo84HVc7R/rKoO6x5fAkhyMLAGOKRb5pNJdh9hbZKkxo0soKrqWuDBec5+HHBxVT1SVXcA64EjRlWbJKl9ffwGdXqSm7ohwL26tqXA8OnuM13bkyQ5JckNSW7YtGnTqGuVmuM+oGkx7oD6FPAC4DBgI/CRrj1zzFtzraCqzq6qVVW1asmSJSMpUmqZ+4CmxVgDqqrurarHqupx4By2DuPNAMuGZj0A2DDO2iRJbRlrQCXZf2jydcCWI/yuBNYk2TPJgcBK4Ppx1iZJasvILhab5CLgGGCfJDPA+4FjkhzGYPjuTuBUgKpal+RS4IfAZuC0qnpsVLVJkto3soCqqpPmaD53O/OfCZw5qnokSYvLRN9uQ5J22W57kMx1HFcbnn/AMu65+66+yxgJA0qStufxzd5Tqydei0+S1CQDSpLUJANKktQkA0qS1KR5BVSSo+bTJknSQpnvN6i/mmebJEkLYruHmSf5FeBIYEmSdwy99VzA+zVJkkZmR+dBPR14djffc4baHwLeMKqi1JDGT1KEyT5RUZpm2w2oqvoG8I0k51fVj8dUk1rS+EmKMNknKkrTbL5XktgzydnAiuFlqurXR1GUJEnzDajPAX8LfBrwKuOSpJGbb0BtrqpPjbQSSZKGzPcw86uS/FGS/ZPsveUx0sokSVNtvt+g1nbP7xpqK+DnF7YcSZIG5hVQVXXgqAuRJGnYvAIqyZvmaq+qv1vYciRJGpjvEN/hQ6+fARwL3AgYUJKkkZjvEN8fD08n+RngwpFUJEkSO3+7jf8BVi5kIZIkDZvvb1BXMThqDwYXiT0IuHRURUmSNN/foD489Hoz8OOqmhlBPZIkAfMc4usuGvtvDK5ovhfw6CiLkiRpvnfUPQG4HjgeOAG4Lsl2b7eR5Lwk9yW5Zaht7yRfS3J797zX0HvvSbI+yW1JXrlzf44kaVLM9yCJ9wGHV9XaqnoTcATwZztY5nxg9ay2M4Crq2olcHU3TZKDgTXAId0yn0ziDRElaYrNN6B2q6r7hqYf2NGyVXUt8OCs5uOAC7rXFwCvHWq/uKoeqao7gPUMQlCSNKXme5DEl5N8Bbiomz4R+NJOfN5+VbURoKo2Jtm3a18KfHdovpmu7UmSnAKcArB8+fKdKEFa3NwHNC22+y0oyQuTHFVV7wLOAg4FXgx8Bzh7AeuY657iNUcbVXV2Va2qqlVLlixZwBKkxcF9QNNiR0N8HwceBqiqy6rqHVX1Jwy+PX18Jz7v3iT7A3TPW4YNZ4BlQ/MdAGzYifVLkibEjgJqRVXdNLuxqm5gcPv3p+pKtt66Yy1wxVD7miR7JjmQwVUqrt+J9UuSJsSOfoN6xnbee+b2FkxyEXAMsE+SGeD9wIeAS5OcDNzF4LB1qmpdkkuBHzI4Efi0qvLW8pI0xXYUUN9L8gdVdc5wYxcw39/eglV10jbeOnYb858JnLmDeiRJU2JHAfV24PIkv8/WQFoFPB143QjrkiRNue0GVFXdCxyZ5BXAi7rmf6iqfxp5ZZKkqTbf+0FdA1wz4lokSfqpnb0flCRJI2VASZKaZEBJkppkQEmSmmRASZKaZEBJkppkQEmSmmRASZKaZEBJkppkQEmSmmRASZKaZEBJkppkQEmSmmRASZKaZEBJkppkQEmSmmRASZKaZEBJkppkQEmSmmRASZKaZEBJkpq0Rx8fmuRO4GHgMWBzVa1KsjdwCbACuBM4oap+0kd9kqT+9fkN6hVVdVhVreqmzwCurqqVwNXdtCRpSrU0xHcccEH3+gLgtf2VIknqW18BVcBXk3w/ySld235VtRGge953rgWTnJLkhiQ3bNq0aUzlSu1wH9C06CugjqqqlwKvAk5LcvR8F6yqs6tqVVWtWrJkyegqlBrlPqBp0UtAVdWG7vk+4HLgCODeJPsDdM/39VGbJKkNYw+oJM9K8pwtr4HfBG4BrgTWdrOtBa4Yd22SpHb0cZj5fsDlSbZ8/mer6stJvgdcmuRk4C7g+B5qkyQ1YuwBVVU/Al48R/sDwLHjrkeS1KaWDjOXJOmnermShLSgdtuDbsi4Sc8/YBn33H1X32VIi44BpcXv8c2ceNa3+65imy459ci+S5AWJYf4JElNMqAkSU0yoCRJTTKgJElNMqAkSU0yoCRJTTKgJElN8jwoSVrMGj9RHXb+ZHUDSpIWs8ZPVIedP1ndIT5JUpMMKElSkwwoSVKTDChJUpMMKElSkwwoSVKTDChJUpMMKElSkwwoSVKTDChJUpMMKElSkwwoSVKTmguoJKuT3JZkfZIz+q5HktSPpgIqye7A3wCvAg4GTkpycL9VSZL60FRAAUcA66vqR1X1KHAxcFzPNUmSepCq6ruGn0ryBmB1Vb2lm34j8LKqOn1onlOAU7rJXwBuG1N5+wD3j+mzWue2eKJd3R73V9Xq+c7c0z7gv/kTuT22WohtMec+0NoNC+e6LeQTErSqzgbOHk85WyW5oapWjftzW+S2eKJxb48+9gH/zZ/I7bHVKLdFa0N8M8CyoekDgA091SJJ6lFrAfU9YGWSA5M8HVgDXNlzTZKkHjQ1xFdVm5OcDnwF2B04r6rW9VzWFmMfVmyY2+KJpmF7TMPf+FS4PbYa2bZo6iAJSZK2aG2IT5IkwICSJDXKgJpDkvOS3JfklqG2vZN8Lcnt3fNefdY4LtvYFh9Ick+SH3SPV/dZ47gkWZbkmiS3JlmX5G1d+0T1Dfv/Vvb/rfro/wbU3M4HZp80dgZwdVWtBK7upqfB+Tx5WwB8rKoO6x5fGnNNfdkMvLOqDgJeDpzWXYpr0vrG+dj/tzgf+/8WY+//BtQcqupa4MFZzccBF3SvLwBeO86a+rKNbTGVqmpjVd3YvX4YuBVYyoT1Dfv/Vvb/rfro/wbU/O1XVRth8A8F7NtzPX07PclN3RDIVAz3DEuyAngJcB3T0Tem4W98Kuz/Y+j/BpR2xqeAFwCHARuBj/RazZgleTbwBeDtVfVQ3/Vo7Oz/Y+r/BtT83Ztkf4Du+b6e6+lNVd1bVY9V1ePAOQyuQj8VkjyNwc75maq6rGuehr4xDX/jvNj/x9f/Daj5uxJY271eC1zRYy292tIZO68DbtnWvJMkSYBzgVur6qNDb01D35iGv3Fe7P/j6/9eSWIOSS4CjmFwGfl7gfcDfw9cCiwH7gKOr6qJ//F0G9viGAbDGwXcCZy6ZQx6kiX5VeCbwM3A413zexmMw09M37D/b2X/36qP/m9ASZKa5BCfJKlJBpQkqUkGlCSpSQaUJKlJBpQkqUkGlCSpSQbUhElSSS4cmt4jyaYkX5w13xVJvjOP9b25W37LrQXe0rWv6D7rg0Pz7pPk/5L89ax1/Gt3Pok0Uvb/yWJATZ7/Bl6U5Jnd9G8A9wzPkOR5wEuB5yU5cB7rvGTo1gKfHmr/EfDbQ9PHA+tmfdZBDPrZ0Ume9ZT+Eumps/9PEANqMv0j8Fvd65OA2f97ez1wFXAxsGYXPud/gVuTrOqmT2RwRvmw3wMuBL4KvGYXPkuaL/v/hDCgJtPFwJokzwAOZXApkmFbdtqLutc78vru1gKfT7JsG591APAYsGHW+ycClzyFz5J2lf1/QhhQE6iqbgJWMNghnnC3zyT7AS8EvlVV/w5sTvKi7azuKmBFVR0KfJ2tNybb4ssMhlFOYrAjDn/W4cCmqvoxgzttvnQa752j8bL/Tw4DanJdCXyYJw9vnAjsBdyR5E4GO/I2hzmq6oGqeqSbPAf45VnvPwp8H3gng8vwDzsJ+MXuc/4DeC6D4RVp1Oz/E8CAmlznAX9RVTfPaj8JWF1VK6pqBYMdbps76KxbC7yGwW2eZ/sI8O6qemBoud0Y/Gh86NBnHYfDHBoP+/8E2KPvAjQaVTUDfGK4rbtN83Lgu0Pz3ZHkoSQvq6rZY/UAb03yGmAz8CDw5jk+ax2zjl4CjgbuqarhI6iuBQ5Osv803J5A/bH/TwZvtyFJapJDfJKkJjnEJwCSvI/BmPmwz1XVmX3UI42T/b9NDvFJkprkEJ8kqUkGlCSpSQaUJKlJBpQkqUn/D4/LeijNMb7PAAAAAElFTkSuQmCC"/>
          <p:cNvSpPr>
            <a:spLocks noChangeAspect="1" noChangeArrowheads="1"/>
          </p:cNvSpPr>
          <p:nvPr/>
        </p:nvSpPr>
        <p:spPr bwMode="auto">
          <a:xfrm>
            <a:off x="4221138" y="4526011"/>
            <a:ext cx="1377804" cy="13778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0" name="图片 9"/>
          <p:cNvPicPr>
            <a:picLocks noChangeAspect="1"/>
          </p:cNvPicPr>
          <p:nvPr/>
        </p:nvPicPr>
        <p:blipFill>
          <a:blip r:embed="rId3"/>
          <a:stretch>
            <a:fillRect/>
          </a:stretch>
        </p:blipFill>
        <p:spPr>
          <a:xfrm>
            <a:off x="1189990" y="2832735"/>
            <a:ext cx="1595120" cy="762635"/>
          </a:xfrm>
          <a:prstGeom prst="rect">
            <a:avLst/>
          </a:prstGeom>
        </p:spPr>
      </p:pic>
      <p:sp>
        <p:nvSpPr>
          <p:cNvPr id="12" name="文本框 11"/>
          <p:cNvSpPr txBox="1"/>
          <p:nvPr/>
        </p:nvSpPr>
        <p:spPr>
          <a:xfrm>
            <a:off x="796290" y="3661410"/>
            <a:ext cx="8160385" cy="2306955"/>
          </a:xfrm>
          <a:prstGeom prst="rect">
            <a:avLst/>
          </a:prstGeom>
          <a:noFill/>
        </p:spPr>
        <p:txBody>
          <a:bodyPr wrap="square" rtlCol="0" anchor="t">
            <a:spAutoFit/>
          </a:bodyPr>
          <a:p>
            <a:r>
              <a:rPr lang="en-US" sz="2400" dirty="0">
                <a:latin typeface="华文楷体" panose="02010600040101010101" pitchFamily="2" charset="-122"/>
                <a:ea typeface="华文楷体" panose="02010600040101010101" pitchFamily="2" charset="-122"/>
              </a:rPr>
              <a:t>    </a:t>
            </a:r>
            <a:r>
              <a:rPr sz="2400" dirty="0">
                <a:latin typeface="华文楷体" panose="02010600040101010101" pitchFamily="2" charset="-122"/>
                <a:ea typeface="华文楷体" panose="02010600040101010101" pitchFamily="2" charset="-122"/>
              </a:rPr>
              <a:t>则损失函数可以使用</a:t>
            </a:r>
            <a:r>
              <a:rPr sz="2400" dirty="0">
                <a:solidFill>
                  <a:srgbClr val="FF0000"/>
                </a:solidFill>
                <a:latin typeface="华文楷体" panose="02010600040101010101" pitchFamily="2" charset="-122"/>
                <a:ea typeface="华文楷体" panose="02010600040101010101" pitchFamily="2" charset="-122"/>
              </a:rPr>
              <a:t>交叉熵损失</a:t>
            </a:r>
            <a:r>
              <a:rPr sz="2400" dirty="0">
                <a:latin typeface="华文楷体" panose="02010600040101010101" pitchFamily="2" charset="-122"/>
                <a:ea typeface="华文楷体" panose="02010600040101010101" pitchFamily="2" charset="-122"/>
              </a:rPr>
              <a:t>函数也可以使用</a:t>
            </a:r>
            <a:r>
              <a:rPr sz="2400" dirty="0">
                <a:solidFill>
                  <a:srgbClr val="FF0000"/>
                </a:solidFill>
                <a:latin typeface="华文楷体" panose="02010600040101010101" pitchFamily="2" charset="-122"/>
                <a:ea typeface="华文楷体" panose="02010600040101010101" pitchFamily="2" charset="-122"/>
              </a:rPr>
              <a:t>平方误差损失</a:t>
            </a:r>
            <a:r>
              <a:rPr sz="2400" dirty="0">
                <a:latin typeface="华文楷体" panose="02010600040101010101" pitchFamily="2" charset="-122"/>
                <a:ea typeface="华文楷体" panose="02010600040101010101" pitchFamily="2" charset="-122"/>
              </a:rPr>
              <a:t>函数.</a:t>
            </a:r>
            <a:endParaRPr sz="2400" dirty="0">
              <a:latin typeface="华文楷体" panose="02010600040101010101" pitchFamily="2" charset="-122"/>
              <a:ea typeface="华文楷体" panose="02010600040101010101" pitchFamily="2" charset="-122"/>
            </a:endParaRPr>
          </a:p>
          <a:p>
            <a:r>
              <a:rPr sz="2400" dirty="0">
                <a:latin typeface="华文楷体" panose="02010600040101010101" pitchFamily="2" charset="-122"/>
                <a:ea typeface="华文楷体" panose="02010600040101010101" pitchFamily="2" charset="-122"/>
              </a:rPr>
              <a:t>    由于每一步的输出不仅仅依赖当前步的网络，并且还需要前若干步网络的状态，那么这种BP改版的算法叫做Backpropagation Through Time(BPTT) , 也就是将输出端的误差值反向传递,运用梯度下降法进行更新</a:t>
            </a:r>
            <a:endParaRPr sz="2400" dirty="0">
              <a:latin typeface="华文楷体" panose="02010600040101010101" pitchFamily="2" charset="-122"/>
              <a:ea typeface="华文楷体" panose="02010600040101010101" pitchFamily="2" charset="-122"/>
            </a:endParaRPr>
          </a:p>
        </p:txBody>
      </p:sp>
      <p:pic>
        <p:nvPicPr>
          <p:cNvPr id="13" name="图片 12"/>
          <p:cNvPicPr>
            <a:picLocks noChangeAspect="1"/>
          </p:cNvPicPr>
          <p:nvPr/>
        </p:nvPicPr>
        <p:blipFill>
          <a:blip r:embed="rId4"/>
          <a:stretch>
            <a:fillRect/>
          </a:stretch>
        </p:blipFill>
        <p:spPr>
          <a:xfrm>
            <a:off x="8832850" y="4227195"/>
            <a:ext cx="2769235" cy="14820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60436" y="511715"/>
            <a:ext cx="1712426"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latin typeface="FZZhengHeiS-DB-GB" panose="02000000000000000000" pitchFamily="2" charset="0"/>
                <a:ea typeface="FZZhengHeiS-DB-GB" panose="02000000000000000000" pitchFamily="2" charset="0"/>
              </a:rPr>
              <a:t>模型介绍</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pic>
        <p:nvPicPr>
          <p:cNvPr id="25" name="图片 24" descr="C:\Users\Administrator\Desktop\视觉识别系统\logo.jpg"/>
          <p:cNvPicPr/>
          <p:nvPr/>
        </p:nvPicPr>
        <p:blipFill rotWithShape="1">
          <a:blip r:embed="rId2">
            <a:extLst>
              <a:ext uri="{28A0092B-C50C-407E-A947-70E740481C1C}">
                <a14:useLocalDpi xmlns:a14="http://schemas.microsoft.com/office/drawing/2010/main" val="0"/>
              </a:ext>
            </a:extLst>
          </a:blip>
          <a:srcRect r="72176"/>
          <a:stretch>
            <a:fillRect/>
          </a:stretch>
        </p:blipFill>
        <p:spPr>
          <a:xfrm>
            <a:off x="10742281" y="303871"/>
            <a:ext cx="1036605" cy="1036320"/>
          </a:xfrm>
          <a:prstGeom prst="rect">
            <a:avLst/>
          </a:prstGeom>
          <a:noFill/>
          <a:ln>
            <a:noFill/>
          </a:ln>
        </p:spPr>
      </p:pic>
      <p:sp>
        <p:nvSpPr>
          <p:cNvPr id="2" name="文本框 1"/>
          <p:cNvSpPr txBox="1"/>
          <p:nvPr/>
        </p:nvSpPr>
        <p:spPr>
          <a:xfrm>
            <a:off x="960436" y="1900064"/>
            <a:ext cx="8929522" cy="677108"/>
          </a:xfrm>
          <a:prstGeom prst="rect">
            <a:avLst/>
          </a:prstGeom>
          <a:noFill/>
        </p:spPr>
        <p:txBody>
          <a:bodyPr wrap="square" rtlCol="0">
            <a:spAutoFit/>
          </a:bodyPr>
          <a:lstStyle/>
          <a:p>
            <a:r>
              <a:rPr lang="zh-CN" altLang="en-US" dirty="0" smtClean="0"/>
              <a:t>        </a:t>
            </a:r>
            <a:endParaRPr lang="en-US" altLang="zh-CN" sz="2000" dirty="0" smtClean="0">
              <a:latin typeface="楷体" panose="02010609060101010101" pitchFamily="49" charset="-122"/>
              <a:ea typeface="楷体" panose="02010609060101010101" pitchFamily="49" charset="-122"/>
            </a:endParaRPr>
          </a:p>
          <a:p>
            <a:r>
              <a:rPr lang="en-US" altLang="zh-CN" sz="2000" dirty="0" smtClean="0">
                <a:latin typeface="楷体" panose="02010609060101010101" pitchFamily="49" charset="-122"/>
                <a:ea typeface="楷体" panose="02010609060101010101" pitchFamily="49" charset="-122"/>
              </a:rPr>
              <a:t>    </a:t>
            </a:r>
            <a:endParaRPr lang="zh-CN" altLang="en-US" sz="2000" dirty="0">
              <a:latin typeface="楷体" panose="02010609060101010101" pitchFamily="49" charset="-122"/>
              <a:ea typeface="楷体" panose="02010609060101010101" pitchFamily="49" charset="-122"/>
            </a:endParaRPr>
          </a:p>
        </p:txBody>
      </p:sp>
      <p:sp>
        <p:nvSpPr>
          <p:cNvPr id="8" name="文本框 7"/>
          <p:cNvSpPr txBox="1"/>
          <p:nvPr/>
        </p:nvSpPr>
        <p:spPr>
          <a:xfrm>
            <a:off x="796413" y="1264200"/>
            <a:ext cx="8929522" cy="4154170"/>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 LSTM算法</a:t>
            </a:r>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a:t>
            </a:r>
            <a:r>
              <a:rPr sz="2400" dirty="0">
                <a:latin typeface="华文楷体" panose="02010600040101010101" pitchFamily="2" charset="-122"/>
                <a:ea typeface="华文楷体" panose="02010600040101010101" pitchFamily="2" charset="-122"/>
              </a:rPr>
              <a:t>前面我们介绍了RNN的算法, 它处理时间序列的问题的效果很好, 但是仍然存在着一些问题, 其中较为严重的是容易出现梯度消失或者梯度爆炸的问题</a:t>
            </a:r>
            <a:endParaRPr sz="2400" dirty="0">
              <a:latin typeface="华文楷体" panose="02010600040101010101" pitchFamily="2" charset="-122"/>
              <a:ea typeface="华文楷体" panose="02010600040101010101" pitchFamily="2" charset="-122"/>
            </a:endParaRPr>
          </a:p>
          <a:p>
            <a:r>
              <a:rPr sz="2400" dirty="0">
                <a:latin typeface="华文楷体" panose="02010600040101010101" pitchFamily="2" charset="-122"/>
                <a:ea typeface="华文楷体" panose="02010600040101010101" pitchFamily="2" charset="-122"/>
              </a:rPr>
              <a:t>    LSTM算法(Long Short Term Memory, 长短期记忆网络 )和RNN不同的是: RNN中,就是个简单的线性求和的过程. 而LSTM可以通过“门”结构来去除或者增加“细胞状态”的信息,实现了对重要内容的保留和对不重要内容的去除. 通过Sigmoid层输出一个0到1之间的概率值，描述每个部分有多少量可以通过，0表示“不允许任务变量通过”，1表示“运行所有变量通过 ”.</a:t>
            </a:r>
            <a:endParaRPr sz="2400" dirty="0">
              <a:latin typeface="华文楷体" panose="02010600040101010101" pitchFamily="2" charset="-122"/>
              <a:ea typeface="华文楷体" panose="02010600040101010101" pitchFamily="2" charset="-122"/>
            </a:endParaRPr>
          </a:p>
          <a:p>
            <a:endParaRPr sz="2400" dirty="0">
              <a:latin typeface="华文楷体" panose="02010600040101010101" pitchFamily="2" charset="-122"/>
              <a:ea typeface="华文楷体" panose="02010600040101010101" pitchFamily="2" charset="-122"/>
            </a:endParaRPr>
          </a:p>
        </p:txBody>
      </p:sp>
      <p:sp>
        <p:nvSpPr>
          <p:cNvPr id="5" name="AutoShape 2" descr="data:image/png;base64,iVBORw0KGgoAAAANSUhEUgAAAagAAADQCAYAAABStPXYAAAAOXRFWHRTb2Z0d2FyZQBNYXRwbG90bGliIHZlcnNpb24zLjMuMiwgaHR0cHM6Ly9tYXRwbG90bGliLm9yZy8vihELAAAACXBIWXMAAAsTAAALEwEAmpwYAAAQ5klEQVR4nO3dfaxkdX3H8fcHUDQ+VCgLxWU3S3XTAhbRLmihJVjSutpWtAosbXRNsNAUqlZrRE2jrSGxiY9pqwWEQInyoEIBa32iVDQqiNQCK6VsBeGyG1jAFtI20IVv/5iz7nC5u3vZvTPnd2fer2Qyc35zzpnvPfs7+ez85jykqpAkqTW79V2AJElzMaAkSU0yoCRJTTKgJElNMqAkSU0yoCRJTTKgtEuS7JnkkiTrk1yXZEXfNUnjkuToJDcm2ZzkDX3XM2kMKO2qk4GfVNULgY8Bf9lzPdI43QW8Gfhsz3VMJANqiiT5YJK3DU2fmeStu7ja44ALutefB45Nkl1cp7TgRtH/q+rOqroJeHyXC9ST7NF3ARqrc4HLgE8k2Q1YAxwxe6Yk3wSeM8fyf1pVX5/VthS4G6CqNif5L+BngfsXsnBpAYyi/2uEDKgpUlV3JnkgyUuA/YB/qaoH5pjv157Cauf6tuT1s9ScEfV/jZABNX0+zWDM/OeA8+aa4Sn+D3IGWAbMJNkD+BngwQWrVlpYC93/NULxYrHTJcnTgZuBpwErq+qxXVzfacAvVdUfJlkD/G5VnbAApUoLbqH7/9B6zwe+WFWfX4j1acBvUFOmqh5Ncg3wnwu0c54LXJhkPYNvTmsWYJ3SSCx0/09yOHA5sBfwO0n+vKoO2dX1asBvUFOm+3H4RuD4qrq973qkcbL/Ly4eZj5FkhwMrAeudufUtLH/Lz5+g5IkNclvUJKkJhlQkqQmLeqAWr16dTE4KdSHj8X82GnuAz4m5DGnRR1Q99/v1XQ03dwHNMkWdUBJkiaXASVJapIBJUlqkgElSWqSASVJapIBJak3S5ctJ0nTj6XLlve9maaWVzOX1JsNM3dz4lnf7ruM7brk1CP7LmFq+Q1KktQkA0qS1CQDSpLUJANKktQkA0qS1KSRBVSSZUmuSXJrknVJ3ta1753ka0lu7573GlrmPUnWJ7ktyStHVZskqX2j/Aa1GXhnVR0EvBw4rbvl8hkMbrm8Eri6m95yO+Y1wCHAauCTSXYfYX1NaP08EM8BkdSXkZ0HVVUbgY3d64eT3AosBY4DjulmuwD4Z+DdXfvFVfUIcEeS9cARwHdGVWMLWj8PxHNAJPVlLL9BJVkBvAS4DtivC68tIbZvN9tS4O6hxWa6ttnrOiXJDUlu2LRp00jrllrkPqBpMfKASvJs4AvA26vqoe3NOkfbk+60WFVnV9Wqqlq1ZMmShSpTWjTcBzQtRhpQSZ7GIJw+U1WXdc33Jtm/e39/4L6ufQZYNrT4AcCGUdYnSWrXKI/iC3AucGtVfXTorSuBtd3rtcAVQ+1rkuyZ5EBgJXD9qOqTJLVtlBeLPQp4I3Bzkh90be8FPgRcmuRk4C7geICqWpfkUuCHDI4APK2qHhthfZKkho3yKL5vMffvSgDHbmOZM4EzR1WTJGnx8EoSkqQmGVCSpCYZUJKkJhlQkqQmGVCSpCYZUJKkJhlQkqQmGVCSpCYZUJKkJhlQkqQmGVCSpCYZUJKkJhlQkqQmGVCSpCYZUJKkJhlQkqQmGVCSpCaN8pbvvVu6bDkbZu7uuwypN+4DWswmOqA2zNzNiWd9u+8ytuuSU4/suwRNsNb3Afu/tschPklSkwwoSVKTDChJUpMMKElSkwwoSVKTRhZQSc5Lcl+SW4baPpDkniQ/6B6vHnrvPUnWJ7ktyStHVZckaXEY5Teo84HVc7R/rKoO6x5fAkhyMLAGOKRb5pNJdh9hbZKkxo0soKrqWuDBec5+HHBxVT1SVXcA64EjRlWbJKl9ffwGdXqSm7ohwL26tqXA8OnuM13bkyQ5JckNSW7YtGnTqGuVmuM+oGkx7oD6FPAC4DBgI/CRrj1zzFtzraCqzq6qVVW1asmSJSMpUmqZ+4CmxVgDqqrurarHqupx4By2DuPNAMuGZj0A2DDO2iRJbRlrQCXZf2jydcCWI/yuBNYk2TPJgcBK4Ppx1iZJasvILhab5CLgGGCfJDPA+4FjkhzGYPjuTuBUgKpal+RS4IfAZuC0qnpsVLVJkto3soCqqpPmaD53O/OfCZw5qnokSYvLRN9uQ5J22W57kMx1HFcbnn/AMu65+66+yxgJA0qStufxzd5Tqydei0+S1CQDSpLUJANKktQkA0qS1KR5BVSSo+bTJknSQpnvN6i/mmebJEkLYruHmSf5FeBIYEmSdwy99VzA+zVJkkZmR+dBPR14djffc4baHwLeMKqi1JDGT1KEyT5RUZpm2w2oqvoG8I0k51fVj8dUk1rS+EmKMNknKkrTbL5XktgzydnAiuFlqurXR1GUJEnzDajPAX8LfBrwKuOSpJGbb0BtrqpPjbQSSZKGzPcw86uS/FGS/ZPsveUx0sokSVNtvt+g1nbP7xpqK+DnF7YcSZIG5hVQVXXgqAuRJGnYvAIqyZvmaq+qv1vYciRJGpjvEN/hQ6+fARwL3AgYUJKkkZjvEN8fD08n+RngwpFUJEkSO3+7jf8BVi5kIZIkDZvvb1BXMThqDwYXiT0IuHRURUmSNN/foD489Hoz8OOqmhlBPZIkAfMc4usuGvtvDK5ovhfw6CiLkiRpvnfUPQG4HjgeOAG4Lsl2b7eR5Lwk9yW5Zaht7yRfS3J797zX0HvvSbI+yW1JXrlzf44kaVLM9yCJ9wGHV9XaqnoTcATwZztY5nxg9ay2M4Crq2olcHU3TZKDgTXAId0yn0ziDRElaYrNN6B2q6r7hqYf2NGyVXUt8OCs5uOAC7rXFwCvHWq/uKoeqao7gPUMQlCSNKXme5DEl5N8Bbiomz4R+NJOfN5+VbURoKo2Jtm3a18KfHdovpmu7UmSnAKcArB8+fKdKEFa3NwHNC22+y0oyQuTHFVV7wLOAg4FXgx8Bzh7AeuY657iNUcbVXV2Va2qqlVLlixZwBKkxcF9QNNiR0N8HwceBqiqy6rqHVX1Jwy+PX18Jz7v3iT7A3TPW4YNZ4BlQ/MdAGzYifVLkibEjgJqRVXdNLuxqm5gcPv3p+pKtt66Yy1wxVD7miR7JjmQwVUqrt+J9UuSJsSOfoN6xnbee+b2FkxyEXAMsE+SGeD9wIeAS5OcDNzF4LB1qmpdkkuBHzI4Efi0qvLW8pI0xXYUUN9L8gdVdc5wYxcw39/eglV10jbeOnYb858JnLmDeiRJU2JHAfV24PIkv8/WQFoFPB143QjrkiRNue0GVFXdCxyZ5BXAi7rmf6iqfxp5ZZKkqTbf+0FdA1wz4lokSfqpnb0flCRJI2VASZKaZEBJkppkQEmSmmRASZKaZEBJkppkQEmSmmRASZKaZEBJkppkQEmSmmRASZKaZEBJkppkQEmSmmRASZKaZEBJkppkQEmSmmRASZKaZEBJkppkQEmSmmRASZKaZEBJkpq0Rx8fmuRO4GHgMWBzVa1KsjdwCbACuBM4oap+0kd9kqT+9fkN6hVVdVhVreqmzwCurqqVwNXdtCRpSrU0xHcccEH3+gLgtf2VIknqW18BVcBXk3w/ySld235VtRGge953rgWTnJLkhiQ3bNq0aUzlSu1wH9C06CugjqqqlwKvAk5LcvR8F6yqs6tqVVWtWrJkyegqlBrlPqBp0UtAVdWG7vk+4HLgCODeJPsDdM/39VGbJKkNYw+oJM9K8pwtr4HfBG4BrgTWdrOtBa4Yd22SpHb0cZj5fsDlSbZ8/mer6stJvgdcmuRk4C7g+B5qkyQ1YuwBVVU/Al48R/sDwLHjrkeS1KaWDjOXJOmnermShLSgdtuDbsi4Sc8/YBn33H1X32VIi44BpcXv8c2ceNa3+65imy459ci+S5AWJYf4JElNMqAkSU0yoCRJTTKgJElNMqAkSU0yoCRJTTKgJElN8jwoSVrMGj9RHXb+ZHUDSpIWs8ZPVIedP1ndIT5JUpMMKElSkwwoSVKTDChJUpMMKElSkwwoSVKTDChJUpMMKElSkwwoSVKTDChJUpMMKElSkwwoSVKTmguoJKuT3JZkfZIz+q5HktSPpgIqye7A3wCvAg4GTkpycL9VSZL60FRAAUcA66vqR1X1KHAxcFzPNUmSepCq6ruGn0ryBmB1Vb2lm34j8LKqOn1onlOAU7rJXwBuG1N5+wD3j+mzWue2eKJd3R73V9Xq+c7c0z7gv/kTuT22WohtMec+0NoNC+e6LeQTErSqzgbOHk85WyW5oapWjftzW+S2eKJxb48+9gH/zZ/I7bHVKLdFa0N8M8CyoekDgA091SJJ6lFrAfU9YGWSA5M8HVgDXNlzTZKkHjQ1xFdVm5OcDnwF2B04r6rW9VzWFmMfVmyY2+KJpmF7TMPf+FS4PbYa2bZo6iAJSZK2aG2IT5IkwICSJDXKgJpDkvOS3JfklqG2vZN8Lcnt3fNefdY4LtvYFh9Ick+SH3SPV/dZ47gkWZbkmiS3JlmX5G1d+0T1Dfv/Vvb/rfro/wbU3M4HZp80dgZwdVWtBK7upqfB+Tx5WwB8rKoO6x5fGnNNfdkMvLOqDgJeDpzWXYpr0vrG+dj/tzgf+/8WY+//BtQcqupa4MFZzccBF3SvLwBeO86a+rKNbTGVqmpjVd3YvX4YuBVYyoT1Dfv/Vvb/rfro/wbU/O1XVRth8A8F7NtzPX07PclN3RDIVAz3DEuyAngJcB3T0Tem4W98Kuz/Y+j/BpR2xqeAFwCHARuBj/RazZgleTbwBeDtVfVQ3/Vo7Oz/Y+r/BtT83Ztkf4Du+b6e6+lNVd1bVY9V1ePAOQyuQj8VkjyNwc75maq6rGuehr4xDX/jvNj/x9f/Daj5uxJY271eC1zRYy292tIZO68DbtnWvJMkSYBzgVur6qNDb01D35iGv3Fe7P/j6/9eSWIOSS4CjmFwGfl7gfcDfw9cCiwH7gKOr6qJ//F0G9viGAbDGwXcCZy6ZQx6kiX5VeCbwM3A413zexmMw09M37D/b2X/36qP/m9ASZKa5BCfJKlJBpQkqUkGlCSpSQaUJKlJBpQkqUkGlCSpSQbUhElSSS4cmt4jyaYkX5w13xVJvjOP9b25W37LrQXe0rWv6D7rg0Pz7pPk/5L89ax1/Gt3Pok0Uvb/yWJATZ7/Bl6U5Jnd9G8A9wzPkOR5wEuB5yU5cB7rvGTo1gKfHmr/EfDbQ9PHA+tmfdZBDPrZ0Ume9ZT+Eumps/9PEANqMv0j8Fvd65OA2f97ez1wFXAxsGYXPud/gVuTrOqmT2RwRvmw3wMuBL4KvGYXPkuaL/v/hDCgJtPFwJokzwAOZXApkmFbdtqLutc78vru1gKfT7JsG591APAYsGHW+ycClzyFz5J2lf1/QhhQE6iqbgJWMNghnnC3zyT7AS8EvlVV/w5sTvKi7azuKmBFVR0KfJ2tNybb4ssMhlFOYrAjDn/W4cCmqvoxgzttvnQa752j8bL/Tw4DanJdCXyYJw9vnAjsBdyR5E4GO/I2hzmq6oGqeqSbPAf45VnvPwp8H3gng8vwDzsJ+MXuc/4DeC6D4RVp1Oz/E8CAmlznAX9RVTfPaj8JWF1VK6pqBYMdbps76KxbC7yGwW2eZ/sI8O6qemBoud0Y/Gh86NBnHYfDHBoP+/8E2KPvAjQaVTUDfGK4rbtN83Lgu0Pz3ZHkoSQvq6rZY/UAb03yGmAz8CDw5jk+ax2zjl4CjgbuqarhI6iuBQ5Osv803J5A/bH/TwZvtyFJapJDfJKkJjnEJwCSvI/BmPmwz1XVmX3UI42T/b9NDvFJkprkEJ8kqUkGlCSpSQaUJKlJBpQkqUn/D4/LeijNMb7PAAAAAElFTkSuQmCC"/>
          <p:cNvSpPr>
            <a:spLocks noChangeAspect="1" noChangeArrowheads="1"/>
          </p:cNvSpPr>
          <p:nvPr/>
        </p:nvSpPr>
        <p:spPr bwMode="auto">
          <a:xfrm>
            <a:off x="4221138" y="4526011"/>
            <a:ext cx="1377804" cy="13778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60436" y="511715"/>
            <a:ext cx="1712426"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latin typeface="FZZhengHeiS-DB-GB" panose="02000000000000000000" pitchFamily="2" charset="0"/>
                <a:ea typeface="FZZhengHeiS-DB-GB" panose="02000000000000000000" pitchFamily="2" charset="0"/>
              </a:rPr>
              <a:t>模型介绍</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pic>
        <p:nvPicPr>
          <p:cNvPr id="25" name="图片 24" descr="C:\Users\Administrator\Desktop\视觉识别系统\logo.jpg"/>
          <p:cNvPicPr/>
          <p:nvPr/>
        </p:nvPicPr>
        <p:blipFill rotWithShape="1">
          <a:blip r:embed="rId2">
            <a:extLst>
              <a:ext uri="{28A0092B-C50C-407E-A947-70E740481C1C}">
                <a14:useLocalDpi xmlns:a14="http://schemas.microsoft.com/office/drawing/2010/main" val="0"/>
              </a:ext>
            </a:extLst>
          </a:blip>
          <a:srcRect r="72176"/>
          <a:stretch>
            <a:fillRect/>
          </a:stretch>
        </p:blipFill>
        <p:spPr>
          <a:xfrm>
            <a:off x="10742281" y="303871"/>
            <a:ext cx="1036605" cy="1036320"/>
          </a:xfrm>
          <a:prstGeom prst="rect">
            <a:avLst/>
          </a:prstGeom>
          <a:noFill/>
          <a:ln>
            <a:noFill/>
          </a:ln>
        </p:spPr>
      </p:pic>
      <p:sp>
        <p:nvSpPr>
          <p:cNvPr id="2" name="文本框 1"/>
          <p:cNvSpPr txBox="1"/>
          <p:nvPr/>
        </p:nvSpPr>
        <p:spPr>
          <a:xfrm>
            <a:off x="960436" y="1900064"/>
            <a:ext cx="8929522" cy="677108"/>
          </a:xfrm>
          <a:prstGeom prst="rect">
            <a:avLst/>
          </a:prstGeom>
          <a:noFill/>
        </p:spPr>
        <p:txBody>
          <a:bodyPr wrap="square" rtlCol="0">
            <a:spAutoFit/>
          </a:bodyPr>
          <a:lstStyle/>
          <a:p>
            <a:r>
              <a:rPr lang="zh-CN" altLang="en-US" dirty="0" smtClean="0"/>
              <a:t>        </a:t>
            </a:r>
            <a:endParaRPr lang="en-US" altLang="zh-CN" sz="2000" dirty="0" smtClean="0">
              <a:latin typeface="楷体" panose="02010609060101010101" pitchFamily="49" charset="-122"/>
              <a:ea typeface="楷体" panose="02010609060101010101" pitchFamily="49" charset="-122"/>
            </a:endParaRPr>
          </a:p>
          <a:p>
            <a:r>
              <a:rPr lang="en-US" altLang="zh-CN" sz="2000" dirty="0" smtClean="0">
                <a:latin typeface="楷体" panose="02010609060101010101" pitchFamily="49" charset="-122"/>
                <a:ea typeface="楷体" panose="02010609060101010101" pitchFamily="49" charset="-122"/>
              </a:rPr>
              <a:t>    </a:t>
            </a:r>
            <a:endParaRPr lang="zh-CN" altLang="en-US" sz="2000" dirty="0">
              <a:latin typeface="楷体" panose="02010609060101010101" pitchFamily="49" charset="-122"/>
              <a:ea typeface="楷体" panose="02010609060101010101" pitchFamily="49" charset="-122"/>
            </a:endParaRPr>
          </a:p>
        </p:txBody>
      </p:sp>
      <p:sp>
        <p:nvSpPr>
          <p:cNvPr id="8" name="文本框 7"/>
          <p:cNvSpPr txBox="1"/>
          <p:nvPr/>
        </p:nvSpPr>
        <p:spPr>
          <a:xfrm>
            <a:off x="796413" y="1264200"/>
            <a:ext cx="8929522" cy="1198880"/>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 LSTM算法</a:t>
            </a:r>
            <a:endParaRPr sz="2400" dirty="0">
              <a:latin typeface="华文楷体" panose="02010600040101010101" pitchFamily="2" charset="-122"/>
              <a:ea typeface="华文楷体" panose="02010600040101010101" pitchFamily="2" charset="-122"/>
            </a:endParaRPr>
          </a:p>
          <a:p>
            <a:r>
              <a:rPr sz="2400" dirty="0">
                <a:latin typeface="华文楷体" panose="02010600040101010101" pitchFamily="2" charset="-122"/>
                <a:ea typeface="华文楷体" panose="02010600040101010101" pitchFamily="2" charset="-122"/>
              </a:rPr>
              <a:t>    粉红色圆圈表示点向运算，如向量加法、点乘，而黄色框是学习神经网络层。</a:t>
            </a:r>
            <a:endParaRPr sz="2400" dirty="0">
              <a:latin typeface="华文楷体" panose="02010600040101010101" pitchFamily="2" charset="-122"/>
              <a:ea typeface="华文楷体" panose="02010600040101010101" pitchFamily="2" charset="-122"/>
            </a:endParaRPr>
          </a:p>
        </p:txBody>
      </p:sp>
      <p:sp>
        <p:nvSpPr>
          <p:cNvPr id="5" name="AutoShape 2" descr="data:image/png;base64,iVBORw0KGgoAAAANSUhEUgAAAagAAADQCAYAAABStPXYAAAAOXRFWHRTb2Z0d2FyZQBNYXRwbG90bGliIHZlcnNpb24zLjMuMiwgaHR0cHM6Ly9tYXRwbG90bGliLm9yZy8vihELAAAACXBIWXMAAAsTAAALEwEAmpwYAAAQ5klEQVR4nO3dfaxkdX3H8fcHUDQ+VCgLxWU3S3XTAhbRLmihJVjSutpWtAosbXRNsNAUqlZrRE2jrSGxiY9pqwWEQInyoEIBa32iVDQqiNQCK6VsBeGyG1jAFtI20IVv/5iz7nC5u3vZvTPnd2fer2Qyc35zzpnvPfs7+ez85jykqpAkqTW79V2AJElzMaAkSU0yoCRJTTKgJElNMqAkSU0yoCRJTTKgtEuS7JnkkiTrk1yXZEXfNUnjkuToJDcm2ZzkDX3XM2kMKO2qk4GfVNULgY8Bf9lzPdI43QW8Gfhsz3VMJANqiiT5YJK3DU2fmeStu7ja44ALutefB45Nkl1cp7TgRtH/q+rOqroJeHyXC9ST7NF3ARqrc4HLgE8k2Q1YAxwxe6Yk3wSeM8fyf1pVX5/VthS4G6CqNif5L+BngfsXsnBpAYyi/2uEDKgpUlV3JnkgyUuA/YB/qaoH5pjv157Cauf6tuT1s9ScEfV/jZABNX0+zWDM/OeA8+aa4Sn+D3IGWAbMJNkD+BngwQWrVlpYC93/NULxYrHTJcnTgZuBpwErq+qxXVzfacAvVdUfJlkD/G5VnbAApUoLbqH7/9B6zwe+WFWfX4j1acBvUFOmqh5Ncg3wnwu0c54LXJhkPYNvTmsWYJ3SSCx0/09yOHA5sBfwO0n+vKoO2dX1asBvUFOm+3H4RuD4qrq973qkcbL/Ly4eZj5FkhwMrAeudufUtLH/Lz5+g5IkNclvUJKkJhlQkqQmLeqAWr16dTE4KdSHj8X82GnuAz4m5DGnRR1Q99/v1XQ03dwHNMkWdUBJkiaXASVJapIBJUlqkgElSWqSASVJapIBJak3S5ctJ0nTj6XLlve9maaWVzOX1JsNM3dz4lnf7ruM7brk1CP7LmFq+Q1KktQkA0qS1CQDSpLUJANKktQkA0qS1KSRBVSSZUmuSXJrknVJ3ta1753ka0lu7573GlrmPUnWJ7ktyStHVZskqX2j/Aa1GXhnVR0EvBw4rbvl8hkMbrm8Eri6m95yO+Y1wCHAauCTSXYfYX1NaP08EM8BkdSXkZ0HVVUbgY3d64eT3AosBY4DjulmuwD4Z+DdXfvFVfUIcEeS9cARwHdGVWMLWj8PxHNAJPVlLL9BJVkBvAS4DtivC68tIbZvN9tS4O6hxWa6ttnrOiXJDUlu2LRp00jrllrkPqBpMfKASvJs4AvA26vqoe3NOkfbk+60WFVnV9Wqqlq1ZMmShSpTWjTcBzQtRhpQSZ7GIJw+U1WXdc33Jtm/e39/4L6ufQZYNrT4AcCGUdYnSWrXKI/iC3AucGtVfXTorSuBtd3rtcAVQ+1rkuyZ5EBgJXD9qOqTJLVtlBeLPQp4I3Bzkh90be8FPgRcmuRk4C7geICqWpfkUuCHDI4APK2qHhthfZKkho3yKL5vMffvSgDHbmOZM4EzR1WTJGnx8EoSkqQmGVCSpCYZUJKkJhlQkqQmGVCSpCYZUJKkJhlQkqQmGVCSpCYZUJKkJhlQkqQmGVCSpCYZUJKkJhlQkqQmGVCSpCYZUJKkJhlQkqQmGVCSpCaN8pbvvVu6bDkbZu7uuwypN+4DWswmOqA2zNzNiWd9u+8ytuuSU4/suwRNsNb3Afu/tschPklSkwwoSVKTDChJUpMMKElSkwwoSVKTRhZQSc5Lcl+SW4baPpDkniQ/6B6vHnrvPUnWJ7ktyStHVZckaXEY5Teo84HVc7R/rKoO6x5fAkhyMLAGOKRb5pNJdh9hbZKkxo0soKrqWuDBec5+HHBxVT1SVXcA64EjRlWbJKl9ffwGdXqSm7ohwL26tqXA8OnuM13bkyQ5JckNSW7YtGnTqGuVmuM+oGkx7oD6FPAC4DBgI/CRrj1zzFtzraCqzq6qVVW1asmSJSMpUmqZ+4CmxVgDqqrurarHqupx4By2DuPNAMuGZj0A2DDO2iRJbRlrQCXZf2jydcCWI/yuBNYk2TPJgcBK4Ppx1iZJasvILhab5CLgGGCfJDPA+4FjkhzGYPjuTuBUgKpal+RS4IfAZuC0qnpsVLVJkto3soCqqpPmaD53O/OfCZw5qnokSYvLRN9uQ5J22W57kMx1HFcbnn/AMu65+66+yxgJA0qStufxzd5Tqydei0+S1CQDSpLUJANKktQkA0qS1KR5BVSSo+bTJknSQpnvN6i/mmebJEkLYruHmSf5FeBIYEmSdwy99VzA+zVJkkZmR+dBPR14djffc4baHwLeMKqi1JDGT1KEyT5RUZpm2w2oqvoG8I0k51fVj8dUk1rS+EmKMNknKkrTbL5XktgzydnAiuFlqurXR1GUJEnzDajPAX8LfBrwKuOSpJGbb0BtrqpPjbQSSZKGzPcw86uS/FGS/ZPsveUx0sokSVNtvt+g1nbP7xpqK+DnF7YcSZIG5hVQVXXgqAuRJGnYvAIqyZvmaq+qv1vYciRJGpjvEN/hQ6+fARwL3AgYUJKkkZjvEN8fD08n+RngwpFUJEkSO3+7jf8BVi5kIZIkDZvvb1BXMThqDwYXiT0IuHRURUmSNN/foD489Hoz8OOqmhlBPZIkAfMc4usuGvtvDK5ovhfw6CiLkiRpvnfUPQG4HjgeOAG4Lsl2b7eR5Lwk9yW5Zaht7yRfS3J797zX0HvvSbI+yW1JXrlzf44kaVLM9yCJ9wGHV9XaqnoTcATwZztY5nxg9ay2M4Crq2olcHU3TZKDgTXAId0yn0ziDRElaYrNN6B2q6r7hqYf2NGyVXUt8OCs5uOAC7rXFwCvHWq/uKoeqao7gPUMQlCSNKXme5DEl5N8Bbiomz4R+NJOfN5+VbURoKo2Jtm3a18KfHdovpmu7UmSnAKcArB8+fKdKEFa3NwHNC22+y0oyQuTHFVV7wLOAg4FXgx8Bzh7AeuY657iNUcbVXV2Va2qqlVLlixZwBKkxcF9QNNiR0N8HwceBqiqy6rqHVX1Jwy+PX18Jz7v3iT7A3TPW4YNZ4BlQ/MdAGzYifVLkibEjgJqRVXdNLuxqm5gcPv3p+pKtt66Yy1wxVD7miR7JjmQwVUqrt+J9UuSJsSOfoN6xnbee+b2FkxyEXAMsE+SGeD9wIeAS5OcDNzF4LB1qmpdkkuBHzI4Efi0qvLW8pI0xXYUUN9L8gdVdc5wYxcw39/eglV10jbeOnYb858JnLmDeiRJU2JHAfV24PIkv8/WQFoFPB143QjrkiRNue0GVFXdCxyZ5BXAi7rmf6iqfxp5ZZKkqTbf+0FdA1wz4lokSfqpnb0flCRJI2VASZKaZEBJkppkQEmSmmRASZKaZEBJkppkQEmSmmRASZKaZEBJkppkQEmSmmRASZKaZEBJkppkQEmSmmRASZKaZEBJkppkQEmSmmRASZKaZEBJkppkQEmSmmRASZKaZEBJkpq0Rx8fmuRO4GHgMWBzVa1KsjdwCbACuBM4oap+0kd9kqT+9fkN6hVVdVhVreqmzwCurqqVwNXdtCRpSrU0xHcccEH3+gLgtf2VIknqW18BVcBXk3w/ySld235VtRGge953rgWTnJLkhiQ3bNq0aUzlSu1wH9C06CugjqqqlwKvAk5LcvR8F6yqs6tqVVWtWrJkyegqlBrlPqBp0UtAVdWG7vk+4HLgCODeJPsDdM/39VGbJKkNYw+oJM9K8pwtr4HfBG4BrgTWdrOtBa4Yd22SpHb0cZj5fsDlSbZ8/mer6stJvgdcmuRk4C7g+B5qkyQ1YuwBVVU/Al48R/sDwLHjrkeS1KaWDjOXJOmnermShLSgdtuDbsi4Sc8/YBn33H1X32VIi44BpcXv8c2ceNa3+65imy459ci+S5AWJYf4JElNMqAkSU0yoCRJTTKgJElNMqAkSU0yoCRJTTKgJElN8jwoSVrMGj9RHXb+ZHUDSpIWs8ZPVIedP1ndIT5JUpMMKElSkwwoSVKTDChJUpMMKElSkwwoSVKTDChJUpMMKElSkwwoSVKTDChJUpMMKElSkwwoSVKTmguoJKuT3JZkfZIz+q5HktSPpgIqye7A3wCvAg4GTkpycL9VSZL60FRAAUcA66vqR1X1KHAxcFzPNUmSepCq6ruGn0ryBmB1Vb2lm34j8LKqOn1onlOAU7rJXwBuG1N5+wD3j+mzWue2eKJd3R73V9Xq+c7c0z7gv/kTuT22WohtMec+0NoNC+e6LeQTErSqzgbOHk85WyW5oapWjftzW+S2eKJxb48+9gH/zZ/I7bHVKLdFa0N8M8CyoekDgA091SJJ6lFrAfU9YGWSA5M8HVgDXNlzTZKkHjQ1xFdVm5OcDnwF2B04r6rW9VzWFmMfVmyY2+KJpmF7TMPf+FS4PbYa2bZo6iAJSZK2aG2IT5IkwICSJDXKgJpDkvOS3JfklqG2vZN8Lcnt3fNefdY4LtvYFh9Ick+SH3SPV/dZ47gkWZbkmiS3JlmX5G1d+0T1Dfv/Vvb/rfro/wbU3M4HZp80dgZwdVWtBK7upqfB+Tx5WwB8rKoO6x5fGnNNfdkMvLOqDgJeDpzWXYpr0vrG+dj/tzgf+/8WY+//BtQcqupa4MFZzccBF3SvLwBeO86a+rKNbTGVqmpjVd3YvX4YuBVYyoT1Dfv/Vvb/rfro/wbU/O1XVRth8A8F7NtzPX07PclN3RDIVAz3DEuyAngJcB3T0Tem4W98Kuz/Y+j/BpR2xqeAFwCHARuBj/RazZgleTbwBeDtVfVQ3/Vo7Oz/Y+r/BtT83Ztkf4Du+b6e6+lNVd1bVY9V1ePAOQyuQj8VkjyNwc75maq6rGuehr4xDX/jvNj/x9f/Daj5uxJY271eC1zRYy292tIZO68DbtnWvJMkSYBzgVur6qNDb01D35iGv3Fe7P/j6/9eSWIOSS4CjmFwGfl7gfcDfw9cCiwH7gKOr6qJ//F0G9viGAbDGwXcCZy6ZQx6kiX5VeCbwM3A413zexmMw09M37D/b2X/36qP/m9ASZKa5BCfJKlJBpQkqUkGlCSpSQaUJKlJBpQkqUkGlCSpSQbUhElSSS4cmt4jyaYkX5w13xVJvjOP9b25W37LrQXe0rWv6D7rg0Pz7pPk/5L89ax1/Gt3Pok0Uvb/yWJATZ7/Bl6U5Jnd9G8A9wzPkOR5wEuB5yU5cB7rvGTo1gKfHmr/EfDbQ9PHA+tmfdZBDPrZ0Ume9ZT+Eumps/9PEANqMv0j8Fvd65OA2f97ez1wFXAxsGYXPud/gVuTrOqmT2RwRvmw3wMuBL4KvGYXPkuaL/v/hDCgJtPFwJokzwAOZXApkmFbdtqLutc78vru1gKfT7JsG591APAYsGHW+ycClzyFz5J2lf1/QhhQE6iqbgJWMNghnnC3zyT7AS8EvlVV/w5sTvKi7azuKmBFVR0KfJ2tNybb4ssMhlFOYrAjDn/W4cCmqvoxgzttvnQa752j8bL/Tw4DanJdCXyYJw9vnAjsBdyR5E4GO/I2hzmq6oGqeqSbPAf45VnvPwp8H3gng8vwDzsJ+MXuc/4DeC6D4RVp1Oz/E8CAmlznAX9RVTfPaj8JWF1VK6pqBYMdbps76KxbC7yGwW2eZ/sI8O6qemBoud0Y/Gh86NBnHYfDHBoP+/8E2KPvAjQaVTUDfGK4rbtN83Lgu0Pz3ZHkoSQvq6rZY/UAb03yGmAz8CDw5jk+ax2zjl4CjgbuqarhI6iuBQ5Osv803J5A/bH/TwZvtyFJapJDfJKkJjnEJwCSvI/BmPmwz1XVmX3UI42T/b9NDvFJkprkEJ8kqUkGlCSpSQaUJKlJBpQkqUn/D4/LeijNMb7PAAAAAElFTkSuQmCC"/>
          <p:cNvSpPr>
            <a:spLocks noChangeAspect="1" noChangeArrowheads="1"/>
          </p:cNvSpPr>
          <p:nvPr/>
        </p:nvSpPr>
        <p:spPr bwMode="auto">
          <a:xfrm>
            <a:off x="4221138" y="4526011"/>
            <a:ext cx="1377804" cy="13778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3"/>
          <a:stretch>
            <a:fillRect/>
          </a:stretch>
        </p:blipFill>
        <p:spPr>
          <a:xfrm>
            <a:off x="796290" y="3265170"/>
            <a:ext cx="5549900" cy="2129790"/>
          </a:xfrm>
          <a:prstGeom prst="rect">
            <a:avLst/>
          </a:prstGeom>
        </p:spPr>
      </p:pic>
      <p:sp>
        <p:nvSpPr>
          <p:cNvPr id="9" name="文本框 8"/>
          <p:cNvSpPr txBox="1"/>
          <p:nvPr/>
        </p:nvSpPr>
        <p:spPr>
          <a:xfrm>
            <a:off x="1080770" y="5601335"/>
            <a:ext cx="3007360" cy="645160"/>
          </a:xfrm>
          <a:prstGeom prst="rect">
            <a:avLst/>
          </a:prstGeom>
          <a:noFill/>
        </p:spPr>
        <p:txBody>
          <a:bodyPr wrap="square" rtlCol="0" anchor="t">
            <a:spAutoFit/>
          </a:bodyPr>
          <a:p>
            <a:r>
              <a:rPr lang="zh-CN" altLang="en-US"/>
              <a:t>LSTM中的重复模块包含的四层交互神经网络层</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60436" y="511715"/>
            <a:ext cx="1712426"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latin typeface="FZZhengHeiS-DB-GB" panose="02000000000000000000" pitchFamily="2" charset="0"/>
                <a:ea typeface="FZZhengHeiS-DB-GB" panose="02000000000000000000" pitchFamily="2" charset="0"/>
              </a:rPr>
              <a:t>模型介绍</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pic>
        <p:nvPicPr>
          <p:cNvPr id="25" name="图片 24" descr="C:\Users\Administrator\Desktop\视觉识别系统\logo.jpg"/>
          <p:cNvPicPr/>
          <p:nvPr/>
        </p:nvPicPr>
        <p:blipFill rotWithShape="1">
          <a:blip r:embed="rId2">
            <a:extLst>
              <a:ext uri="{28A0092B-C50C-407E-A947-70E740481C1C}">
                <a14:useLocalDpi xmlns:a14="http://schemas.microsoft.com/office/drawing/2010/main" val="0"/>
              </a:ext>
            </a:extLst>
          </a:blip>
          <a:srcRect r="72176"/>
          <a:stretch>
            <a:fillRect/>
          </a:stretch>
        </p:blipFill>
        <p:spPr>
          <a:xfrm>
            <a:off x="10742281" y="303871"/>
            <a:ext cx="1036605" cy="1036320"/>
          </a:xfrm>
          <a:prstGeom prst="rect">
            <a:avLst/>
          </a:prstGeom>
          <a:noFill/>
          <a:ln>
            <a:noFill/>
          </a:ln>
        </p:spPr>
      </p:pic>
      <p:sp>
        <p:nvSpPr>
          <p:cNvPr id="2" name="文本框 1"/>
          <p:cNvSpPr txBox="1"/>
          <p:nvPr/>
        </p:nvSpPr>
        <p:spPr>
          <a:xfrm>
            <a:off x="960436" y="1900064"/>
            <a:ext cx="8929522" cy="677108"/>
          </a:xfrm>
          <a:prstGeom prst="rect">
            <a:avLst/>
          </a:prstGeom>
          <a:noFill/>
        </p:spPr>
        <p:txBody>
          <a:bodyPr wrap="square" rtlCol="0">
            <a:spAutoFit/>
          </a:bodyPr>
          <a:lstStyle/>
          <a:p>
            <a:r>
              <a:rPr lang="zh-CN" altLang="en-US" dirty="0" smtClean="0"/>
              <a:t>        </a:t>
            </a:r>
            <a:endParaRPr lang="en-US" altLang="zh-CN" sz="2000" dirty="0" smtClean="0">
              <a:latin typeface="楷体" panose="02010609060101010101" pitchFamily="49" charset="-122"/>
              <a:ea typeface="楷体" panose="02010609060101010101" pitchFamily="49" charset="-122"/>
            </a:endParaRPr>
          </a:p>
          <a:p>
            <a:r>
              <a:rPr lang="en-US" altLang="zh-CN" sz="2000" dirty="0" smtClean="0">
                <a:latin typeface="楷体" panose="02010609060101010101" pitchFamily="49" charset="-122"/>
                <a:ea typeface="楷体" panose="02010609060101010101" pitchFamily="49" charset="-122"/>
              </a:rPr>
              <a:t>    </a:t>
            </a:r>
            <a:endParaRPr lang="zh-CN" altLang="en-US" sz="2000" dirty="0">
              <a:latin typeface="楷体" panose="02010609060101010101" pitchFamily="49" charset="-122"/>
              <a:ea typeface="楷体" panose="02010609060101010101" pitchFamily="49" charset="-122"/>
            </a:endParaRPr>
          </a:p>
        </p:txBody>
      </p:sp>
      <p:sp>
        <p:nvSpPr>
          <p:cNvPr id="8" name="文本框 7"/>
          <p:cNvSpPr txBox="1"/>
          <p:nvPr/>
        </p:nvSpPr>
        <p:spPr>
          <a:xfrm>
            <a:off x="796413" y="1264200"/>
            <a:ext cx="8929522" cy="1198880"/>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 LSTM算法</a:t>
            </a:r>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三个门：</a:t>
            </a:r>
            <a:r>
              <a:rPr sz="2400" dirty="0">
                <a:latin typeface="华文楷体" panose="02010600040101010101" pitchFamily="2" charset="-122"/>
                <a:ea typeface="华文楷体" panose="02010600040101010101" pitchFamily="2" charset="-122"/>
              </a:rPr>
              <a:t>用于遗忘的门叫做"遗忘门", 用于信息增加的叫做"信息增加门",最后是用于输出的"输出门"</a:t>
            </a:r>
            <a:endParaRPr sz="2400" dirty="0">
              <a:latin typeface="华文楷体" panose="02010600040101010101" pitchFamily="2" charset="-122"/>
              <a:ea typeface="华文楷体" panose="02010600040101010101" pitchFamily="2" charset="-122"/>
            </a:endParaRPr>
          </a:p>
        </p:txBody>
      </p:sp>
      <p:sp>
        <p:nvSpPr>
          <p:cNvPr id="5" name="AutoShape 2" descr="data:image/png;base64,iVBORw0KGgoAAAANSUhEUgAAAagAAADQCAYAAABStPXYAAAAOXRFWHRTb2Z0d2FyZQBNYXRwbG90bGliIHZlcnNpb24zLjMuMiwgaHR0cHM6Ly9tYXRwbG90bGliLm9yZy8vihELAAAACXBIWXMAAAsTAAALEwEAmpwYAAAQ5klEQVR4nO3dfaxkdX3H8fcHUDQ+VCgLxWU3S3XTAhbRLmihJVjSutpWtAosbXRNsNAUqlZrRE2jrSGxiY9pqwWEQInyoEIBa32iVDQqiNQCK6VsBeGyG1jAFtI20IVv/5iz7nC5u3vZvTPnd2fer2Qyc35zzpnvPfs7+ez85jykqpAkqTW79V2AJElzMaAkSU0yoCRJTTKgJElNMqAkSU0yoCRJTTKgtEuS7JnkkiTrk1yXZEXfNUnjkuToJDcm2ZzkDX3XM2kMKO2qk4GfVNULgY8Bf9lzPdI43QW8Gfhsz3VMJANqiiT5YJK3DU2fmeStu7ja44ALutefB45Nkl1cp7TgRtH/q+rOqroJeHyXC9ST7NF3ARqrc4HLgE8k2Q1YAxwxe6Yk3wSeM8fyf1pVX5/VthS4G6CqNif5L+BngfsXsnBpAYyi/2uEDKgpUlV3JnkgyUuA/YB/qaoH5pjv157Cauf6tuT1s9ScEfV/jZABNX0+zWDM/OeA8+aa4Sn+D3IGWAbMJNkD+BngwQWrVlpYC93/NULxYrHTJcnTgZuBpwErq+qxXVzfacAvVdUfJlkD/G5VnbAApUoLbqH7/9B6zwe+WFWfX4j1acBvUFOmqh5Ncg3wnwu0c54LXJhkPYNvTmsWYJ3SSCx0/09yOHA5sBfwO0n+vKoO2dX1asBvUFOm+3H4RuD4qrq973qkcbL/Ly4eZj5FkhwMrAeudufUtLH/Lz5+g5IkNclvUJKkJhlQkqQmLeqAWr16dTE4KdSHj8X82GnuAz4m5DGnRR1Q99/v1XQ03dwHNMkWdUBJkiaXASVJapIBJUlqkgElSWqSASVJapIBJak3S5ctJ0nTj6XLlve9maaWVzOX1JsNM3dz4lnf7ruM7brk1CP7LmFq+Q1KktQkA0qS1CQDSpLUJANKktQkA0qS1KSRBVSSZUmuSXJrknVJ3ta1753ka0lu7573GlrmPUnWJ7ktyStHVZskqX2j/Aa1GXhnVR0EvBw4rbvl8hkMbrm8Eri6m95yO+Y1wCHAauCTSXYfYX1NaP08EM8BkdSXkZ0HVVUbgY3d64eT3AosBY4DjulmuwD4Z+DdXfvFVfUIcEeS9cARwHdGVWMLWj8PxHNAJPVlLL9BJVkBvAS4DtivC68tIbZvN9tS4O6hxWa6ttnrOiXJDUlu2LRp00jrllrkPqBpMfKASvJs4AvA26vqoe3NOkfbk+60WFVnV9Wqqlq1ZMmShSpTWjTcBzQtRhpQSZ7GIJw+U1WXdc33Jtm/e39/4L6ufQZYNrT4AcCGUdYnSWrXKI/iC3AucGtVfXTorSuBtd3rtcAVQ+1rkuyZ5EBgJXD9qOqTJLVtlBeLPQp4I3Bzkh90be8FPgRcmuRk4C7geICqWpfkUuCHDI4APK2qHhthfZKkho3yKL5vMffvSgDHbmOZM4EzR1WTJGnx8EoSkqQmGVCSpCYZUJKkJhlQkqQmGVCSpCYZUJKkJhlQkqQmGVCSpCYZUJKkJhlQkqQmGVCSpCYZUJKkJhlQkqQmGVCSpCYZUJKkJhlQkqQmGVCSpCaN8pbvvVu6bDkbZu7uuwypN+4DWswmOqA2zNzNiWd9u+8ytuuSU4/suwRNsNb3Afu/tschPklSkwwoSVKTDChJUpMMKElSkwwoSVKTRhZQSc5Lcl+SW4baPpDkniQ/6B6vHnrvPUnWJ7ktyStHVZckaXEY5Teo84HVc7R/rKoO6x5fAkhyMLAGOKRb5pNJdh9hbZKkxo0soKrqWuDBec5+HHBxVT1SVXcA64EjRlWbJKl9ffwGdXqSm7ohwL26tqXA8OnuM13bkyQ5JckNSW7YtGnTqGuVmuM+oGkx7oD6FPAC4DBgI/CRrj1zzFtzraCqzq6qVVW1asmSJSMpUmqZ+4CmxVgDqqrurarHqupx4By2DuPNAMuGZj0A2DDO2iRJbRlrQCXZf2jydcCWI/yuBNYk2TPJgcBK4Ppx1iZJasvILhab5CLgGGCfJDPA+4FjkhzGYPjuTuBUgKpal+RS4IfAZuC0qnpsVLVJkto3soCqqpPmaD53O/OfCZw5qnokSYvLRN9uQ5J22W57kMx1HFcbnn/AMu65+66+yxgJA0qStufxzd5Tqydei0+S1CQDSpLUJANKktQkA0qS1KR5BVSSo+bTJknSQpnvN6i/mmebJEkLYruHmSf5FeBIYEmSdwy99VzA+zVJkkZmR+dBPR14djffc4baHwLeMKqi1JDGT1KEyT5RUZpm2w2oqvoG8I0k51fVj8dUk1rS+EmKMNknKkrTbL5XktgzydnAiuFlqurXR1GUJEnzDajPAX8LfBrwKuOSpJGbb0BtrqpPjbQSSZKGzPcw86uS/FGS/ZPsveUx0sokSVNtvt+g1nbP7xpqK+DnF7YcSZIG5hVQVXXgqAuRJGnYvAIqyZvmaq+qv1vYciRJGpjvEN/hQ6+fARwL3AgYUJKkkZjvEN8fD08n+RngwpFUJEkSO3+7jf8BVi5kIZIkDZvvb1BXMThqDwYXiT0IuHRURUmSNN/foD489Hoz8OOqmhlBPZIkAfMc4usuGvtvDK5ovhfw6CiLkiRpvnfUPQG4HjgeOAG4Lsl2b7eR5Lwk9yW5Zaht7yRfS3J797zX0HvvSbI+yW1JXrlzf44kaVLM9yCJ9wGHV9XaqnoTcATwZztY5nxg9ay2M4Crq2olcHU3TZKDgTXAId0yn0ziDRElaYrNN6B2q6r7hqYf2NGyVXUt8OCs5uOAC7rXFwCvHWq/uKoeqao7gPUMQlCSNKXme5DEl5N8Bbiomz4R+NJOfN5+VbURoKo2Jtm3a18KfHdovpmu7UmSnAKcArB8+fKdKEFa3NwHNC22+y0oyQuTHFVV7wLOAg4FXgx8Bzh7AeuY657iNUcbVXV2Va2qqlVLlixZwBKkxcF9QNNiR0N8HwceBqiqy6rqHVX1Jwy+PX18Jz7v3iT7A3TPW4YNZ4BlQ/MdAGzYifVLkibEjgJqRVXdNLuxqm5gcPv3p+pKtt66Yy1wxVD7miR7JjmQwVUqrt+J9UuSJsSOfoN6xnbee+b2FkxyEXAMsE+SGeD9wIeAS5OcDNzF4LB1qmpdkkuBHzI4Efi0qvLW8pI0xXYUUN9L8gdVdc5wYxcw39/eglV10jbeOnYb858JnLmDeiRJU2JHAfV24PIkv8/WQFoFPB143QjrkiRNue0GVFXdCxyZ5BXAi7rmf6iqfxp5ZZKkqTbf+0FdA1wz4lokSfqpnb0flCRJI2VASZKaZEBJkppkQEmSmmRASZKaZEBJkppkQEmSmmRASZKaZEBJkppkQEmSmmRASZKaZEBJkppkQEmSmmRASZKaZEBJkppkQEmSmmRASZKaZEBJkppkQEmSmmRASZKaZEBJkpq0Rx8fmuRO4GHgMWBzVa1KsjdwCbACuBM4oap+0kd9kqT+9fkN6hVVdVhVreqmzwCurqqVwNXdtCRpSrU0xHcccEH3+gLgtf2VIknqW18BVcBXk3w/ySld235VtRGge953rgWTnJLkhiQ3bNq0aUzlSu1wH9C06CugjqqqlwKvAk5LcvR8F6yqs6tqVVWtWrJkyegqlBrlPqBp0UtAVdWG7vk+4HLgCODeJPsDdM/39VGbJKkNYw+oJM9K8pwtr4HfBG4BrgTWdrOtBa4Yd22SpHb0cZj5fsDlSbZ8/mer6stJvgdcmuRk4C7g+B5qkyQ1YuwBVVU/Al48R/sDwLHjrkeS1KaWDjOXJOmnermShLSgdtuDbsi4Sc8/YBn33H1X32VIi44BpcXv8c2ceNa3+65imy459ci+S5AWJYf4JElNMqAkSU0yoCRJTTKgJElNMqAkSU0yoCRJTTKgJElN8jwoSVrMGj9RHXb+ZHUDSpIWs8ZPVIedP1ndIT5JUpMMKElSkwwoSVKTDChJUpMMKElSkwwoSVKTDChJUpMMKElSkwwoSVKTDChJUpMMKElSkwwoSVKTmguoJKuT3JZkfZIz+q5HktSPpgIqye7A3wCvAg4GTkpycL9VSZL60FRAAUcA66vqR1X1KHAxcFzPNUmSepCq6ruGn0ryBmB1Vb2lm34j8LKqOn1onlOAU7rJXwBuG1N5+wD3j+mzWue2eKJd3R73V9Xq+c7c0z7gv/kTuT22WohtMec+0NoNC+e6LeQTErSqzgbOHk85WyW5oapWjftzW+S2eKJxb48+9gH/zZ/I7bHVKLdFa0N8M8CyoekDgA091SJJ6lFrAfU9YGWSA5M8HVgDXNlzTZKkHjQ1xFdVm5OcDnwF2B04r6rW9VzWFmMfVmyY2+KJpmF7TMPf+FS4PbYa2bZo6iAJSZK2aG2IT5IkwICSJDXKgJpDkvOS3JfklqG2vZN8Lcnt3fNefdY4LtvYFh9Ick+SH3SPV/dZ47gkWZbkmiS3JlmX5G1d+0T1Dfv/Vvb/rfro/wbU3M4HZp80dgZwdVWtBK7upqfB+Tx5WwB8rKoO6x5fGnNNfdkMvLOqDgJeDpzWXYpr0vrG+dj/tzgf+/8WY+//BtQcqupa4MFZzccBF3SvLwBeO86a+rKNbTGVqmpjVd3YvX4YuBVYyoT1Dfv/Vvb/rfro/wbU/O1XVRth8A8F7NtzPX07PclN3RDIVAz3DEuyAngJcB3T0Tem4W98Kuz/Y+j/BpR2xqeAFwCHARuBj/RazZgleTbwBeDtVfVQ3/Vo7Oz/Y+r/BtT83Ztkf4Du+b6e6+lNVd1bVY9V1ePAOQyuQj8VkjyNwc75maq6rGuehr4xDX/jvNj/x9f/Daj5uxJY271eC1zRYy292tIZO68DbtnWvJMkSYBzgVur6qNDb01D35iGv3Fe7P/j6/9eSWIOSS4CjmFwGfl7gfcDfw9cCiwH7gKOr6qJ//F0G9viGAbDGwXcCZy6ZQx6kiX5VeCbwM3A413zexmMw09M37D/b2X/36qP/m9ASZKa5BCfJKlJBpQkqUkGlCSpSQaUJKlJBpQkqUkGlCSpSQbUhElSSS4cmt4jyaYkX5w13xVJvjOP9b25W37LrQXe0rWv6D7rg0Pz7pPk/5L89ax1/Gt3Pok0Uvb/yWJATZ7/Bl6U5Jnd9G8A9wzPkOR5wEuB5yU5cB7rvGTo1gKfHmr/EfDbQ9PHA+tmfdZBDPrZ0Ume9ZT+Eumps/9PEANqMv0j8Fvd65OA2f97ez1wFXAxsGYXPud/gVuTrOqmT2RwRvmw3wMuBL4KvGYXPkuaL/v/hDCgJtPFwJokzwAOZXApkmFbdtqLutc78vru1gKfT7JsG591APAYsGHW+ycClzyFz5J2lf1/QhhQE6iqbgJWMNghnnC3zyT7AS8EvlVV/w5sTvKi7azuKmBFVR0KfJ2tNybb4ssMhlFOYrAjDn/W4cCmqvoxgzttvnQa752j8bL/Tw4DanJdCXyYJw9vnAjsBdyR5E4GO/I2hzmq6oGqeqSbPAf45VnvPwp8H3gng8vwDzsJ+MXuc/4DeC6D4RVp1Oz/E8CAmlznAX9RVTfPaj8JWF1VK6pqBYMdbps76KxbC7yGwW2eZ/sI8O6qemBoud0Y/Gh86NBnHYfDHBoP+/8E2KPvAjQaVTUDfGK4rbtN83Lgu0Pz3ZHkoSQvq6rZY/UAb03yGmAz8CDw5jk+ax2zjl4CjgbuqarhI6iuBQ5Osv803J5A/bH/TwZvtyFJapJDfJKkJjnEJwCSvI/BmPmwz1XVmX3UI42T/b9NDvFJkprkEJ8kqUkGlCSpSQaUJKlJBpQkqUn/D4/LeijNMb7PAAAAAElFTkSuQmCC"/>
          <p:cNvSpPr>
            <a:spLocks noChangeAspect="1" noChangeArrowheads="1"/>
          </p:cNvSpPr>
          <p:nvPr/>
        </p:nvSpPr>
        <p:spPr bwMode="auto">
          <a:xfrm>
            <a:off x="4221138" y="4526011"/>
            <a:ext cx="1377804" cy="13778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3"/>
          <a:stretch>
            <a:fillRect/>
          </a:stretch>
        </p:blipFill>
        <p:spPr>
          <a:xfrm>
            <a:off x="539115" y="3030855"/>
            <a:ext cx="5456555" cy="2094230"/>
          </a:xfrm>
          <a:prstGeom prst="rect">
            <a:avLst/>
          </a:prstGeom>
        </p:spPr>
      </p:pic>
      <p:pic>
        <p:nvPicPr>
          <p:cNvPr id="11" name="图片 10"/>
          <p:cNvPicPr>
            <a:picLocks noChangeAspect="1"/>
          </p:cNvPicPr>
          <p:nvPr/>
        </p:nvPicPr>
        <p:blipFill>
          <a:blip r:embed="rId4"/>
          <a:stretch>
            <a:fillRect/>
          </a:stretch>
        </p:blipFill>
        <p:spPr>
          <a:xfrm>
            <a:off x="6300470" y="3170555"/>
            <a:ext cx="838200" cy="1918335"/>
          </a:xfrm>
          <a:prstGeom prst="rect">
            <a:avLst/>
          </a:prstGeom>
        </p:spPr>
      </p:pic>
      <p:pic>
        <p:nvPicPr>
          <p:cNvPr id="12" name="图片 11"/>
          <p:cNvPicPr>
            <a:picLocks noChangeAspect="1"/>
          </p:cNvPicPr>
          <p:nvPr/>
        </p:nvPicPr>
        <p:blipFill>
          <a:blip r:embed="rId5"/>
          <a:stretch>
            <a:fillRect/>
          </a:stretch>
        </p:blipFill>
        <p:spPr>
          <a:xfrm>
            <a:off x="7571740" y="3134360"/>
            <a:ext cx="1285875" cy="1990725"/>
          </a:xfrm>
          <a:prstGeom prst="rect">
            <a:avLst/>
          </a:prstGeom>
        </p:spPr>
      </p:pic>
      <p:pic>
        <p:nvPicPr>
          <p:cNvPr id="13" name="图片 12"/>
          <p:cNvPicPr>
            <a:picLocks noChangeAspect="1"/>
          </p:cNvPicPr>
          <p:nvPr/>
        </p:nvPicPr>
        <p:blipFill>
          <a:blip r:embed="rId6"/>
          <a:stretch>
            <a:fillRect/>
          </a:stretch>
        </p:blipFill>
        <p:spPr>
          <a:xfrm>
            <a:off x="9283065" y="3170555"/>
            <a:ext cx="1304925" cy="1954530"/>
          </a:xfrm>
          <a:prstGeom prst="rect">
            <a:avLst/>
          </a:prstGeom>
        </p:spPr>
      </p:pic>
      <p:sp>
        <p:nvSpPr>
          <p:cNvPr id="14" name="文本框 13"/>
          <p:cNvSpPr txBox="1"/>
          <p:nvPr/>
        </p:nvSpPr>
        <p:spPr>
          <a:xfrm>
            <a:off x="6214745" y="5535930"/>
            <a:ext cx="868680" cy="368300"/>
          </a:xfrm>
          <a:prstGeom prst="rect">
            <a:avLst/>
          </a:prstGeom>
          <a:noFill/>
        </p:spPr>
        <p:txBody>
          <a:bodyPr wrap="none" rtlCol="0" anchor="t">
            <a:spAutoFit/>
          </a:bodyPr>
          <a:p>
            <a:r>
              <a:rPr dirty="0">
                <a:latin typeface="华文楷体" panose="02010600040101010101" pitchFamily="2" charset="-122"/>
                <a:ea typeface="华文楷体" panose="02010600040101010101" pitchFamily="2" charset="-122"/>
                <a:sym typeface="+mn-ea"/>
              </a:rPr>
              <a:t>遗忘门</a:t>
            </a:r>
            <a:endParaRPr lang="zh-CN" altLang="en-US"/>
          </a:p>
        </p:txBody>
      </p:sp>
      <p:sp>
        <p:nvSpPr>
          <p:cNvPr id="15" name="文本框 14"/>
          <p:cNvSpPr txBox="1"/>
          <p:nvPr/>
        </p:nvSpPr>
        <p:spPr>
          <a:xfrm>
            <a:off x="7571740" y="5535930"/>
            <a:ext cx="1325880" cy="368300"/>
          </a:xfrm>
          <a:prstGeom prst="rect">
            <a:avLst/>
          </a:prstGeom>
          <a:noFill/>
        </p:spPr>
        <p:txBody>
          <a:bodyPr wrap="none" rtlCol="0" anchor="t">
            <a:spAutoFit/>
          </a:bodyPr>
          <a:p>
            <a:r>
              <a:rPr dirty="0">
                <a:latin typeface="华文楷体" panose="02010600040101010101" pitchFamily="2" charset="-122"/>
                <a:ea typeface="华文楷体" panose="02010600040101010101" pitchFamily="2" charset="-122"/>
                <a:sym typeface="+mn-ea"/>
              </a:rPr>
              <a:t>信息增加门</a:t>
            </a:r>
            <a:endParaRPr lang="zh-CN" altLang="en-US"/>
          </a:p>
        </p:txBody>
      </p:sp>
      <p:sp>
        <p:nvSpPr>
          <p:cNvPr id="16" name="文本框 15"/>
          <p:cNvSpPr txBox="1"/>
          <p:nvPr/>
        </p:nvSpPr>
        <p:spPr>
          <a:xfrm>
            <a:off x="9500870" y="5535930"/>
            <a:ext cx="868680" cy="368300"/>
          </a:xfrm>
          <a:prstGeom prst="rect">
            <a:avLst/>
          </a:prstGeom>
          <a:noFill/>
        </p:spPr>
        <p:txBody>
          <a:bodyPr wrap="none" rtlCol="0" anchor="t">
            <a:spAutoFit/>
          </a:bodyPr>
          <a:p>
            <a:r>
              <a:rPr dirty="0">
                <a:latin typeface="华文楷体" panose="02010600040101010101" pitchFamily="2" charset="-122"/>
                <a:ea typeface="华文楷体" panose="02010600040101010101" pitchFamily="2" charset="-122"/>
                <a:sym typeface="+mn-ea"/>
              </a:rPr>
              <a:t>输出门</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60436" y="511715"/>
            <a:ext cx="1712426"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latin typeface="FZZhengHeiS-DB-GB" panose="02000000000000000000" pitchFamily="2" charset="0"/>
                <a:ea typeface="FZZhengHeiS-DB-GB" panose="02000000000000000000" pitchFamily="2" charset="0"/>
              </a:rPr>
              <a:t>模型介绍</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pic>
        <p:nvPicPr>
          <p:cNvPr id="25" name="图片 24" descr="C:\Users\Administrator\Desktop\视觉识别系统\logo.jpg"/>
          <p:cNvPicPr/>
          <p:nvPr/>
        </p:nvPicPr>
        <p:blipFill rotWithShape="1">
          <a:blip r:embed="rId2">
            <a:extLst>
              <a:ext uri="{28A0092B-C50C-407E-A947-70E740481C1C}">
                <a14:useLocalDpi xmlns:a14="http://schemas.microsoft.com/office/drawing/2010/main" val="0"/>
              </a:ext>
            </a:extLst>
          </a:blip>
          <a:srcRect r="72176"/>
          <a:stretch>
            <a:fillRect/>
          </a:stretch>
        </p:blipFill>
        <p:spPr>
          <a:xfrm>
            <a:off x="10742281" y="303871"/>
            <a:ext cx="1036605" cy="1036320"/>
          </a:xfrm>
          <a:prstGeom prst="rect">
            <a:avLst/>
          </a:prstGeom>
          <a:noFill/>
          <a:ln>
            <a:noFill/>
          </a:ln>
        </p:spPr>
      </p:pic>
      <p:sp>
        <p:nvSpPr>
          <p:cNvPr id="8" name="文本框 7"/>
          <p:cNvSpPr txBox="1"/>
          <p:nvPr/>
        </p:nvSpPr>
        <p:spPr>
          <a:xfrm>
            <a:off x="796413" y="1264200"/>
            <a:ext cx="8929522" cy="829945"/>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 一步步的拆解LSTM</a:t>
            </a:r>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遗忘门</a:t>
            </a:r>
            <a:endParaRPr lang="zh-CN" altLang="en-US" sz="2400" dirty="0">
              <a:latin typeface="华文楷体" panose="02010600040101010101" pitchFamily="2" charset="-122"/>
              <a:ea typeface="华文楷体" panose="02010600040101010101" pitchFamily="2" charset="-122"/>
            </a:endParaRPr>
          </a:p>
        </p:txBody>
      </p:sp>
      <p:sp>
        <p:nvSpPr>
          <p:cNvPr id="5" name="AutoShape 2" descr="data:image/png;base64,iVBORw0KGgoAAAANSUhEUgAAAagAAADQCAYAAABStPXYAAAAOXRFWHRTb2Z0d2FyZQBNYXRwbG90bGliIHZlcnNpb24zLjMuMiwgaHR0cHM6Ly9tYXRwbG90bGliLm9yZy8vihELAAAACXBIWXMAAAsTAAALEwEAmpwYAAAQ5klEQVR4nO3dfaxkdX3H8fcHUDQ+VCgLxWU3S3XTAhbRLmihJVjSutpWtAosbXRNsNAUqlZrRE2jrSGxiY9pqwWEQInyoEIBa32iVDQqiNQCK6VsBeGyG1jAFtI20IVv/5iz7nC5u3vZvTPnd2fer2Qyc35zzpnvPfs7+ez85jykqpAkqTW79V2AJElzMaAkSU0yoCRJTTKgJElNMqAkSU0yoCRJTTKgtEuS7JnkkiTrk1yXZEXfNUnjkuToJDcm2ZzkDX3XM2kMKO2qk4GfVNULgY8Bf9lzPdI43QW8Gfhsz3VMJANqiiT5YJK3DU2fmeStu7ja44ALutefB45Nkl1cp7TgRtH/q+rOqroJeHyXC9ST7NF3ARqrc4HLgE8k2Q1YAxwxe6Yk3wSeM8fyf1pVX5/VthS4G6CqNif5L+BngfsXsnBpAYyi/2uEDKgpUlV3JnkgyUuA/YB/qaoH5pjv157Cauf6tuT1s9ScEfV/jZABNX0+zWDM/OeA8+aa4Sn+D3IGWAbMJNkD+BngwQWrVlpYC93/NULxYrHTJcnTgZuBpwErq+qxXVzfacAvVdUfJlkD/G5VnbAApUoLbqH7/9B6zwe+WFWfX4j1acBvUFOmqh5Ncg3wnwu0c54LXJhkPYNvTmsWYJ3SSCx0/09yOHA5sBfwO0n+vKoO2dX1asBvUFOm+3H4RuD4qrq973qkcbL/Ly4eZj5FkhwMrAeudufUtLH/Lz5+g5IkNclvUJKkJhlQkqQmLeqAWr16dTE4KdSHj8X82GnuAz4m5DGnRR1Q99/v1XQ03dwHNMkWdUBJkiaXASVJapIBJUlqkgElSWqSASVJapIBJak3S5ctJ0nTj6XLlve9maaWVzOX1JsNM3dz4lnf7ruM7brk1CP7LmFq+Q1KktQkA0qS1CQDSpLUJANKktQkA0qS1KSRBVSSZUmuSXJrknVJ3ta1753ka0lu7573GlrmPUnWJ7ktyStHVZskqX2j/Aa1GXhnVR0EvBw4rbvl8hkMbrm8Eri6m95yO+Y1wCHAauCTSXYfYX1NaP08EM8BkdSXkZ0HVVUbgY3d64eT3AosBY4DjulmuwD4Z+DdXfvFVfUIcEeS9cARwHdGVWMLWj8PxHNAJPVlLL9BJVkBvAS4DtivC68tIbZvN9tS4O6hxWa6ttnrOiXJDUlu2LRp00jrllrkPqBpMfKASvJs4AvA26vqoe3NOkfbk+60WFVnV9Wqqlq1ZMmShSpTWjTcBzQtRhpQSZ7GIJw+U1WXdc33Jtm/e39/4L6ufQZYNrT4AcCGUdYnSWrXKI/iC3AucGtVfXTorSuBtd3rtcAVQ+1rkuyZ5EBgJXD9qOqTJLVtlBeLPQp4I3Bzkh90be8FPgRcmuRk4C7geICqWpfkUuCHDI4APK2qHhthfZKkho3yKL5vMffvSgDHbmOZM4EzR1WTJGnx8EoSkqQmGVCSpCYZUJKkJhlQkqQmGVCSpCYZUJKkJhlQkqQmGVCSpCYZUJKkJhlQkqQmGVCSpCYZUJKkJhlQkqQmGVCSpCYZUJKkJhlQkqQmGVCSpCaN8pbvvVu6bDkbZu7uuwypN+4DWswmOqA2zNzNiWd9u+8ytuuSU4/suwRNsNb3Afu/tschPklSkwwoSVKTDChJUpMMKElSkwwoSVKTRhZQSc5Lcl+SW4baPpDkniQ/6B6vHnrvPUnWJ7ktyStHVZckaXEY5Teo84HVc7R/rKoO6x5fAkhyMLAGOKRb5pNJdh9hbZKkxo0soKrqWuDBec5+HHBxVT1SVXcA64EjRlWbJKl9ffwGdXqSm7ohwL26tqXA8OnuM13bkyQ5JckNSW7YtGnTqGuVmuM+oGkx7oD6FPAC4DBgI/CRrj1zzFtzraCqzq6qVVW1asmSJSMpUmqZ+4CmxVgDqqrurarHqupx4By2DuPNAMuGZj0A2DDO2iRJbRlrQCXZf2jydcCWI/yuBNYk2TPJgcBK4Ppx1iZJasvILhab5CLgGGCfJDPA+4FjkhzGYPjuTuBUgKpal+RS4IfAZuC0qnpsVLVJkto3soCqqpPmaD53O/OfCZw5qnokSYvLRN9uQ5J22W57kMx1HFcbnn/AMu65+66+yxgJA0qStufxzd5Tqydei0+S1CQDSpLUJANKktQkA0qS1KR5BVSSo+bTJknSQpnvN6i/mmebJEkLYruHmSf5FeBIYEmSdwy99VzA+zVJkkZmR+dBPR14djffc4baHwLeMKqi1JDGT1KEyT5RUZpm2w2oqvoG8I0k51fVj8dUk1rS+EmKMNknKkrTbL5XktgzydnAiuFlqurXR1GUJEnzDajPAX8LfBrwKuOSpJGbb0BtrqpPjbQSSZKGzPcw86uS/FGS/ZPsveUx0sokSVNtvt+g1nbP7xpqK+DnF7YcSZIG5hVQVXXgqAuRJGnYvAIqyZvmaq+qv1vYciRJGpjvEN/hQ6+fARwL3AgYUJKkkZjvEN8fD08n+RngwpFUJEkSO3+7jf8BVi5kIZIkDZvvb1BXMThqDwYXiT0IuHRURUmSNN/foD489Hoz8OOqmhlBPZIkAfMc4usuGvtvDK5ovhfw6CiLkiRpvnfUPQG4HjgeOAG4Lsl2b7eR5Lwk9yW5Zaht7yRfS3J797zX0HvvSbI+yW1JXrlzf44kaVLM9yCJ9wGHV9XaqnoTcATwZztY5nxg9ay2M4Crq2olcHU3TZKDgTXAId0yn0ziDRElaYrNN6B2q6r7hqYf2NGyVXUt8OCs5uOAC7rXFwCvHWq/uKoeqao7gPUMQlCSNKXme5DEl5N8Bbiomz4R+NJOfN5+VbURoKo2Jtm3a18KfHdovpmu7UmSnAKcArB8+fKdKEFa3NwHNC22+y0oyQuTHFVV7wLOAg4FXgx8Bzh7AeuY657iNUcbVXV2Va2qqlVLlixZwBKkxcF9QNNiR0N8HwceBqiqy6rqHVX1Jwy+PX18Jz7v3iT7A3TPW4YNZ4BlQ/MdAGzYifVLkibEjgJqRVXdNLuxqm5gcPv3p+pKtt66Yy1wxVD7miR7JjmQwVUqrt+J9UuSJsSOfoN6xnbee+b2FkxyEXAMsE+SGeD9wIeAS5OcDNzF4LB1qmpdkkuBHzI4Efi0qvLW8pI0xXYUUN9L8gdVdc5wYxcw39/eglV10jbeOnYb858JnLmDeiRJU2JHAfV24PIkv8/WQFoFPB143QjrkiRNue0GVFXdCxyZ5BXAi7rmf6iqfxp5ZZKkqTbf+0FdA1wz4lokSfqpnb0flCRJI2VASZKaZEBJkppkQEmSmmRASZKaZEBJkppkQEmSmmRASZKaZEBJkppkQEmSmmRASZKaZEBJkppkQEmSmmRASZKaZEBJkppkQEmSmmRASZKaZEBJkppkQEmSmmRASZKaZEBJkpq0Rx8fmuRO4GHgMWBzVa1KsjdwCbACuBM4oap+0kd9kqT+9fkN6hVVdVhVreqmzwCurqqVwNXdtCRpSrU0xHcccEH3+gLgtf2VIknqW18BVcBXk3w/ySld235VtRGge953rgWTnJLkhiQ3bNq0aUzlSu1wH9C06CugjqqqlwKvAk5LcvR8F6yqs6tqVVWtWrJkyegqlBrlPqBp0UtAVdWG7vk+4HLgCODeJPsDdM/39VGbJKkNYw+oJM9K8pwtr4HfBG4BrgTWdrOtBa4Yd22SpHb0cZj5fsDlSbZ8/mer6stJvgdcmuRk4C7g+B5qkyQ1YuwBVVU/Al48R/sDwLHjrkeS1KaWDjOXJOmnermShLSgdtuDbsi4Sc8/YBn33H1X32VIi44BpcXv8c2ceNa3+65imy459ci+S5AWJYf4JElNMqAkSU0yoCRJTTKgJElNMqAkSU0yoCRJTTKgJElN8jwoSVrMGj9RHXb+ZHUDSpIWs8ZPVIedP1ndIT5JUpMMKElSkwwoSVKTDChJUpMMKElSkwwoSVKTDChJUpMMKElSkwwoSVKTDChJUpMMKElSkwwoSVKTmguoJKuT3JZkfZIz+q5HktSPpgIqye7A3wCvAg4GTkpycL9VSZL60FRAAUcA66vqR1X1KHAxcFzPNUmSepCq6ruGn0ryBmB1Vb2lm34j8LKqOn1onlOAU7rJXwBuG1N5+wD3j+mzWue2eKJd3R73V9Xq+c7c0z7gv/kTuT22WohtMec+0NoNC+e6LeQTErSqzgbOHk85WyW5oapWjftzW+S2eKJxb48+9gH/zZ/I7bHVKLdFa0N8M8CyoekDgA091SJJ6lFrAfU9YGWSA5M8HVgDXNlzTZKkHjQ1xFdVm5OcDnwF2B04r6rW9VzWFmMfVmyY2+KJpmF7TMPf+FS4PbYa2bZo6iAJSZK2aG2IT5IkwICSJDXKgJpDkvOS3JfklqG2vZN8Lcnt3fNefdY4LtvYFh9Ick+SH3SPV/dZ47gkWZbkmiS3JlmX5G1d+0T1Dfv/Vvb/rfro/wbU3M4HZp80dgZwdVWtBK7upqfB+Tx5WwB8rKoO6x5fGnNNfdkMvLOqDgJeDpzWXYpr0vrG+dj/tzgf+/8WY+//BtQcqupa4MFZzccBF3SvLwBeO86a+rKNbTGVqmpjVd3YvX4YuBVYyoT1Dfv/Vvb/rfro/wbU/O1XVRth8A8F7NtzPX07PclN3RDIVAz3DEuyAngJcB3T0Tem4W98Kuz/Y+j/BpR2xqeAFwCHARuBj/RazZgleTbwBeDtVfVQ3/Vo7Oz/Y+r/BtT83Ztkf4Du+b6e6+lNVd1bVY9V1ePAOQyuQj8VkjyNwc75maq6rGuehr4xDX/jvNj/x9f/Daj5uxJY271eC1zRYy292tIZO68DbtnWvJMkSYBzgVur6qNDb01D35iGv3Fe7P/j6/9eSWIOSS4CjmFwGfl7gfcDfw9cCiwH7gKOr6qJ//F0G9viGAbDGwXcCZy6ZQx6kiX5VeCbwM3A413zexmMw09M37D/b2X/36qP/m9ASZKa5BCfJKlJBpQkqUkGlCSpSQaUJKlJBpQkqUkGlCSpSQbUhElSSS4cmt4jyaYkX5w13xVJvjOP9b25W37LrQXe0rWv6D7rg0Pz7pPk/5L89ax1/Gt3Pok0Uvb/yWJATZ7/Bl6U5Jnd9G8A9wzPkOR5wEuB5yU5cB7rvGTo1gKfHmr/EfDbQ9PHA+tmfdZBDPrZ0Ume9ZT+Eumps/9PEANqMv0j8Fvd65OA2f97ez1wFXAxsGYXPud/gVuTrOqmT2RwRvmw3wMuBL4KvGYXPkuaL/v/hDCgJtPFwJokzwAOZXApkmFbdtqLutc78vru1gKfT7JsG591APAYsGHW+ycClzyFz5J2lf1/QhhQE6iqbgJWMNghnnC3zyT7AS8EvlVV/w5sTvKi7azuKmBFVR0KfJ2tNybb4ssMhlFOYrAjDn/W4cCmqvoxgzttvnQa752j8bL/Tw4DanJdCXyYJw9vnAjsBdyR5E4GO/I2hzmq6oGqeqSbPAf45VnvPwp8H3gng8vwDzsJ+MXuc/4DeC6D4RVp1Oz/E8CAmlznAX9RVTfPaj8JWF1VK6pqBYMdbps76KxbC7yGwW2eZ/sI8O6qemBoud0Y/Gh86NBnHYfDHBoP+/8E2KPvAjQaVTUDfGK4rbtN83Lgu0Pz3ZHkoSQvq6rZY/UAb03yGmAz8CDw5jk+ax2zjl4CjgbuqarhI6iuBQ5Osv803J5A/bH/TwZvtyFJapJDfJKkJjnEJwCSvI/BmPmwz1XVmX3UI42T/b9NDvFJkprkEJ8kqUkGlCSpSQaUJKlJBpQkqUn/D4/LeijNMb7PAAAAAElFTkSuQmCC"/>
          <p:cNvSpPr>
            <a:spLocks noChangeAspect="1" noChangeArrowheads="1"/>
          </p:cNvSpPr>
          <p:nvPr/>
        </p:nvSpPr>
        <p:spPr bwMode="auto">
          <a:xfrm>
            <a:off x="4221138" y="4526011"/>
            <a:ext cx="1377804" cy="13778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3"/>
          <a:stretch>
            <a:fillRect/>
          </a:stretch>
        </p:blipFill>
        <p:spPr>
          <a:xfrm>
            <a:off x="1023620" y="2396490"/>
            <a:ext cx="7772400" cy="2526030"/>
          </a:xfrm>
          <a:prstGeom prst="rect">
            <a:avLst/>
          </a:prstGeom>
        </p:spPr>
      </p:pic>
      <p:sp>
        <p:nvSpPr>
          <p:cNvPr id="10" name="文本框 9"/>
          <p:cNvSpPr txBox="1"/>
          <p:nvPr/>
        </p:nvSpPr>
        <p:spPr>
          <a:xfrm>
            <a:off x="1021080" y="5302885"/>
            <a:ext cx="8896350" cy="645160"/>
          </a:xfrm>
          <a:prstGeom prst="rect">
            <a:avLst/>
          </a:prstGeom>
          <a:noFill/>
        </p:spPr>
        <p:txBody>
          <a:bodyPr wrap="square" rtlCol="0" anchor="t">
            <a:spAutoFit/>
          </a:bodyPr>
          <a:p>
            <a:r>
              <a:rPr lang="zh-CN" altLang="en-US"/>
              <a:t>ht-1（前一个输出</a:t>
            </a:r>
            <a:r>
              <a:rPr lang="en-US" altLang="zh-CN"/>
              <a:t>	</a:t>
            </a:r>
            <a:r>
              <a:rPr lang="zh-CN" altLang="en-US"/>
              <a:t>）</a:t>
            </a:r>
            <a:r>
              <a:rPr lang="en-US" altLang="zh-CN"/>
              <a:t>	Ct-1</a:t>
            </a:r>
            <a:r>
              <a:rPr lang="zh-CN" altLang="en-US"/>
              <a:t>（前一个状态）</a:t>
            </a:r>
            <a:r>
              <a:rPr lang="en-US" altLang="zh-CN"/>
              <a:t>	</a:t>
            </a:r>
            <a:r>
              <a:rPr lang="zh-CN" altLang="en-US">
                <a:sym typeface="+mn-ea"/>
              </a:rPr>
              <a:t>xt（当前输入）</a:t>
            </a:r>
            <a:endParaRPr lang="zh-CN" altLang="en-US">
              <a:sym typeface="+mn-ea"/>
            </a:endParaRPr>
          </a:p>
          <a:p>
            <a:r>
              <a:rPr lang="zh-CN" altLang="en-US">
                <a:sym typeface="+mn-ea"/>
              </a:rPr>
              <a:t>ht（当前输出</a:t>
            </a:r>
            <a:r>
              <a:rPr lang="en-US" altLang="zh-CN">
                <a:sym typeface="+mn-ea"/>
              </a:rPr>
              <a:t>	</a:t>
            </a:r>
            <a:r>
              <a:rPr lang="zh-CN" altLang="en-US">
                <a:sym typeface="+mn-ea"/>
              </a:rPr>
              <a:t>）</a:t>
            </a:r>
            <a:r>
              <a:rPr lang="en-US" altLang="zh-CN">
                <a:sym typeface="+mn-ea"/>
              </a:rPr>
              <a:t>	Ct-1</a:t>
            </a:r>
            <a:r>
              <a:rPr lang="zh-CN" altLang="en-US">
                <a:sym typeface="+mn-ea"/>
              </a:rPr>
              <a:t>（当前状态</a:t>
            </a:r>
            <a:r>
              <a:rPr lang="zh-CN" altLang="en-US">
                <a:sym typeface="+mn-ea"/>
              </a:rPr>
              <a:t>）</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60436" y="511715"/>
            <a:ext cx="1712426"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latin typeface="FZZhengHeiS-DB-GB" panose="02000000000000000000" pitchFamily="2" charset="0"/>
                <a:ea typeface="FZZhengHeiS-DB-GB" panose="02000000000000000000" pitchFamily="2" charset="0"/>
              </a:rPr>
              <a:t>模型介绍</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pic>
        <p:nvPicPr>
          <p:cNvPr id="25" name="图片 24" descr="C:\Users\Administrator\Desktop\视觉识别系统\logo.jpg"/>
          <p:cNvPicPr/>
          <p:nvPr/>
        </p:nvPicPr>
        <p:blipFill rotWithShape="1">
          <a:blip r:embed="rId2">
            <a:extLst>
              <a:ext uri="{28A0092B-C50C-407E-A947-70E740481C1C}">
                <a14:useLocalDpi xmlns:a14="http://schemas.microsoft.com/office/drawing/2010/main" val="0"/>
              </a:ext>
            </a:extLst>
          </a:blip>
          <a:srcRect r="72176"/>
          <a:stretch>
            <a:fillRect/>
          </a:stretch>
        </p:blipFill>
        <p:spPr>
          <a:xfrm>
            <a:off x="10742281" y="303871"/>
            <a:ext cx="1036605" cy="1036320"/>
          </a:xfrm>
          <a:prstGeom prst="rect">
            <a:avLst/>
          </a:prstGeom>
          <a:noFill/>
          <a:ln>
            <a:noFill/>
          </a:ln>
        </p:spPr>
      </p:pic>
      <p:sp>
        <p:nvSpPr>
          <p:cNvPr id="8" name="文本框 7"/>
          <p:cNvSpPr txBox="1"/>
          <p:nvPr/>
        </p:nvSpPr>
        <p:spPr>
          <a:xfrm>
            <a:off x="796413" y="1264200"/>
            <a:ext cx="8929522" cy="829945"/>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 一步步的拆解LSTM</a:t>
            </a:r>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信息增加门</a:t>
            </a:r>
            <a:endParaRPr lang="zh-CN" altLang="en-US" sz="2400" dirty="0">
              <a:latin typeface="华文楷体" panose="02010600040101010101" pitchFamily="2" charset="-122"/>
              <a:ea typeface="华文楷体" panose="02010600040101010101" pitchFamily="2" charset="-122"/>
            </a:endParaRPr>
          </a:p>
        </p:txBody>
      </p:sp>
      <p:sp>
        <p:nvSpPr>
          <p:cNvPr id="5" name="AutoShape 2" descr="data:image/png;base64,iVBORw0KGgoAAAANSUhEUgAAAagAAADQCAYAAABStPXYAAAAOXRFWHRTb2Z0d2FyZQBNYXRwbG90bGliIHZlcnNpb24zLjMuMiwgaHR0cHM6Ly9tYXRwbG90bGliLm9yZy8vihELAAAACXBIWXMAAAsTAAALEwEAmpwYAAAQ5klEQVR4nO3dfaxkdX3H8fcHUDQ+VCgLxWU3S3XTAhbRLmihJVjSutpWtAosbXRNsNAUqlZrRE2jrSGxiY9pqwWEQInyoEIBa32iVDQqiNQCK6VsBeGyG1jAFtI20IVv/5iz7nC5u3vZvTPnd2fer2Qyc35zzpnvPfs7+ez85jykqpAkqTW79V2AJElzMaAkSU0yoCRJTTKgJElNMqAkSU0yoCRJTTKgtEuS7JnkkiTrk1yXZEXfNUnjkuToJDcm2ZzkDX3XM2kMKO2qk4GfVNULgY8Bf9lzPdI43QW8Gfhsz3VMJANqiiT5YJK3DU2fmeStu7ja44ALutefB45Nkl1cp7TgRtH/q+rOqroJeHyXC9ST7NF3ARqrc4HLgE8k2Q1YAxwxe6Yk3wSeM8fyf1pVX5/VthS4G6CqNif5L+BngfsXsnBpAYyi/2uEDKgpUlV3JnkgyUuA/YB/qaoH5pjv157Cauf6tuT1s9ScEfV/jZABNX0+zWDM/OeA8+aa4Sn+D3IGWAbMJNkD+BngwQWrVlpYC93/NULxYrHTJcnTgZuBpwErq+qxXVzfacAvVdUfJlkD/G5VnbAApUoLbqH7/9B6zwe+WFWfX4j1acBvUFOmqh5Ncg3wnwu0c54LXJhkPYNvTmsWYJ3SSCx0/09yOHA5sBfwO0n+vKoO2dX1asBvUFOm+3H4RuD4qrq973qkcbL/Ly4eZj5FkhwMrAeudufUtLH/Lz5+g5IkNclvUJKkJhlQkqQmLeqAWr16dTE4KdSHj8X82GnuAz4m5DGnRR1Q99/v1XQ03dwHNMkWdUBJkiaXASVJapIBJUlqkgElSWqSASVJapIBJak3S5ctJ0nTj6XLlve9maaWVzOX1JsNM3dz4lnf7ruM7brk1CP7LmFq+Q1KktQkA0qS1CQDSpLUJANKktQkA0qS1KSRBVSSZUmuSXJrknVJ3ta1753ka0lu7573GlrmPUnWJ7ktyStHVZskqX2j/Aa1GXhnVR0EvBw4rbvl8hkMbrm8Eri6m95yO+Y1wCHAauCTSXYfYX1NaP08EM8BkdSXkZ0HVVUbgY3d64eT3AosBY4DjulmuwD4Z+DdXfvFVfUIcEeS9cARwHdGVWMLWj8PxHNAJPVlLL9BJVkBvAS4DtivC68tIbZvN9tS4O6hxWa6ttnrOiXJDUlu2LRp00jrllrkPqBpMfKASvJs4AvA26vqoe3NOkfbk+60WFVnV9Wqqlq1ZMmShSpTWjTcBzQtRhpQSZ7GIJw+U1WXdc33Jtm/e39/4L6ufQZYNrT4AcCGUdYnSWrXKI/iC3AucGtVfXTorSuBtd3rtcAVQ+1rkuyZ5EBgJXD9qOqTJLVtlBeLPQp4I3Bzkh90be8FPgRcmuRk4C7geICqWpfkUuCHDI4APK2qHhthfZKkho3yKL5vMffvSgDHbmOZM4EzR1WTJGnx8EoSkqQmGVCSpCYZUJKkJhlQkqQmGVCSpCYZUJKkJhlQkqQmGVCSpCYZUJKkJhlQkqQmGVCSpCYZUJKkJhlQkqQmGVCSpCYZUJKkJhlQkqQmGVCSpCaN8pbvvVu6bDkbZu7uuwypN+4DWswmOqA2zNzNiWd9u+8ytuuSU4/suwRNsNb3Afu/tschPklSkwwoSVKTDChJUpMMKElSkwwoSVKTRhZQSc5Lcl+SW4baPpDkniQ/6B6vHnrvPUnWJ7ktyStHVZckaXEY5Teo84HVc7R/rKoO6x5fAkhyMLAGOKRb5pNJdh9hbZKkxo0soKrqWuDBec5+HHBxVT1SVXcA64EjRlWbJKl9ffwGdXqSm7ohwL26tqXA8OnuM13bkyQ5JckNSW7YtGnTqGuVmuM+oGkx7oD6FPAC4DBgI/CRrj1zzFtzraCqzq6qVVW1asmSJSMpUmqZ+4CmxVgDqqrurarHqupx4By2DuPNAMuGZj0A2DDO2iRJbRlrQCXZf2jydcCWI/yuBNYk2TPJgcBK4Ppx1iZJasvILhab5CLgGGCfJDPA+4FjkhzGYPjuTuBUgKpal+RS4IfAZuC0qnpsVLVJkto3soCqqpPmaD53O/OfCZw5qnokSYvLRN9uQ5J22W57kMx1HFcbnn/AMu65+66+yxgJA0qStufxzd5Tqydei0+S1CQDSpLUJANKktQkA0qS1KR5BVSSo+bTJknSQpnvN6i/mmebJEkLYruHmSf5FeBIYEmSdwy99VzA+zVJkkZmR+dBPR14djffc4baHwLeMKqi1JDGT1KEyT5RUZpm2w2oqvoG8I0k51fVj8dUk1rS+EmKMNknKkrTbL5XktgzydnAiuFlqurXR1GUJEnzDajPAX8LfBrwKuOSpJGbb0BtrqpPjbQSSZKGzPcw86uS/FGS/ZPsveUx0sokSVNtvt+g1nbP7xpqK+DnF7YcSZIG5hVQVXXgqAuRJGnYvAIqyZvmaq+qv1vYciRJGpjvEN/hQ6+fARwL3AgYUJKkkZjvEN8fD08n+RngwpFUJEkSO3+7jf8BVi5kIZIkDZvvb1BXMThqDwYXiT0IuHRURUmSNN/foD489Hoz8OOqmhlBPZIkAfMc4usuGvtvDK5ovhfw6CiLkiRpvnfUPQG4HjgeOAG4Lsl2b7eR5Lwk9yW5Zaht7yRfS3J797zX0HvvSbI+yW1JXrlzf44kaVLM9yCJ9wGHV9XaqnoTcATwZztY5nxg9ay2M4Crq2olcHU3TZKDgTXAId0yn0ziDRElaYrNN6B2q6r7hqYf2NGyVXUt8OCs5uOAC7rXFwCvHWq/uKoeqao7gPUMQlCSNKXme5DEl5N8Bbiomz4R+NJOfN5+VbURoKo2Jtm3a18KfHdovpmu7UmSnAKcArB8+fKdKEFa3NwHNC22+y0oyQuTHFVV7wLOAg4FXgx8Bzh7AeuY657iNUcbVXV2Va2qqlVLlixZwBKkxcF9QNNiR0N8HwceBqiqy6rqHVX1Jwy+PX18Jz7v3iT7A3TPW4YNZ4BlQ/MdAGzYifVLkibEjgJqRVXdNLuxqm5gcPv3p+pKtt66Yy1wxVD7miR7JjmQwVUqrt+J9UuSJsSOfoN6xnbee+b2FkxyEXAMsE+SGeD9wIeAS5OcDNzF4LB1qmpdkkuBHzI4Efi0qvLW8pI0xXYUUN9L8gdVdc5wYxcw39/eglV10jbeOnYb858JnLmDeiRJU2JHAfV24PIkv8/WQFoFPB143QjrkiRNue0GVFXdCxyZ5BXAi7rmf6iqfxp5ZZKkqTbf+0FdA1wz4lokSfqpnb0flCRJI2VASZKaZEBJkppkQEmSmmRASZKaZEBJkppkQEmSmmRASZKaZEBJkppkQEmSmmRASZKaZEBJkppkQEmSmmRASZKaZEBJkppkQEmSmmRASZKaZEBJkppkQEmSmmRASZKaZEBJkpq0Rx8fmuRO4GHgMWBzVa1KsjdwCbACuBM4oap+0kd9kqT+9fkN6hVVdVhVreqmzwCurqqVwNXdtCRpSrU0xHcccEH3+gLgtf2VIknqW18BVcBXk3w/ySld235VtRGge953rgWTnJLkhiQ3bNq0aUzlSu1wH9C06CugjqqqlwKvAk5LcvR8F6yqs6tqVVWtWrJkyegqlBrlPqBp0UtAVdWG7vk+4HLgCODeJPsDdM/39VGbJKkNYw+oJM9K8pwtr4HfBG4BrgTWdrOtBa4Yd22SpHb0cZj5fsDlSbZ8/mer6stJvgdcmuRk4C7g+B5qkyQ1YuwBVVU/Al48R/sDwLHjrkeS1KaWDjOXJOmnermShLSgdtuDbsi4Sc8/YBn33H1X32VIi44BpcXv8c2ceNa3+65imy459ci+S5AWJYf4JElNMqAkSU0yoCRJTTKgJElNMqAkSU0yoCRJTTKgJElN8jwoSVrMGj9RHXb+ZHUDSpIWs8ZPVIedP1ndIT5JUpMMKElSkwwoSVKTDChJUpMMKElSkwwoSVKTDChJUpMMKElSkwwoSVKTDChJUpMMKElSkwwoSVKTmguoJKuT3JZkfZIz+q5HktSPpgIqye7A3wCvAg4GTkpycL9VSZL60FRAAUcA66vqR1X1KHAxcFzPNUmSepCq6ruGn0ryBmB1Vb2lm34j8LKqOn1onlOAU7rJXwBuG1N5+wD3j+mzWue2eKJd3R73V9Xq+c7c0z7gv/kTuT22WohtMec+0NoNC+e6LeQTErSqzgbOHk85WyW5oapWjftzW+S2eKJxb48+9gH/zZ/I7bHVKLdFa0N8M8CyoekDgA091SJJ6lFrAfU9YGWSA5M8HVgDXNlzTZKkHjQ1xFdVm5OcDnwF2B04r6rW9VzWFmMfVmyY2+KJpmF7TMPf+FS4PbYa2bZo6iAJSZK2aG2IT5IkwICSJDXKgJpDkvOS3JfklqG2vZN8Lcnt3fNefdY4LtvYFh9Ick+SH3SPV/dZ47gkWZbkmiS3JlmX5G1d+0T1Dfv/Vvb/rfro/wbU3M4HZp80dgZwdVWtBK7upqfB+Tx5WwB8rKoO6x5fGnNNfdkMvLOqDgJeDpzWXYpr0vrG+dj/tzgf+/8WY+//BtQcqupa4MFZzccBF3SvLwBeO86a+rKNbTGVqmpjVd3YvX4YuBVYyoT1Dfv/Vvb/rfro/wbU/O1XVRth8A8F7NtzPX07PclN3RDIVAz3DEuyAngJcB3T0Tem4W98Kuz/Y+j/BpR2xqeAFwCHARuBj/RazZgleTbwBeDtVfVQ3/Vo7Oz/Y+r/BtT83Ztkf4Du+b6e6+lNVd1bVY9V1ePAOQyuQj8VkjyNwc75maq6rGuehr4xDX/jvNj/x9f/Daj5uxJY271eC1zRYy292tIZO68DbtnWvJMkSYBzgVur6qNDb01D35iGv3Fe7P/j6/9eSWIOSS4CjmFwGfl7gfcDfw9cCiwH7gKOr6qJ//F0G9viGAbDGwXcCZy6ZQx6kiX5VeCbwM3A413zexmMw09M37D/b2X/36qP/m9ASZKa5BCfJKlJBpQkqUkGlCSpSQaUJKlJBpQkqUkGlCSpSQbUhElSSS4cmt4jyaYkX5w13xVJvjOP9b25W37LrQXe0rWv6D7rg0Pz7pPk/5L89ax1/Gt3Pok0Uvb/yWJATZ7/Bl6U5Jnd9G8A9wzPkOR5wEuB5yU5cB7rvGTo1gKfHmr/EfDbQ9PHA+tmfdZBDPrZ0Ume9ZT+Eumps/9PEANqMv0j8Fvd65OA2f97ez1wFXAxsGYXPud/gVuTrOqmT2RwRvmw3wMuBL4KvGYXPkuaL/v/hDCgJtPFwJokzwAOZXApkmFbdtqLutc78vru1gKfT7JsG591APAYsGHW+ycClzyFz5J2lf1/QhhQE6iqbgJWMNghnnC3zyT7AS8EvlVV/w5sTvKi7azuKmBFVR0KfJ2tNybb4ssMhlFOYrAjDn/W4cCmqvoxgzttvnQa752j8bL/Tw4DanJdCXyYJw9vnAjsBdyR5E4GO/I2hzmq6oGqeqSbPAf45VnvPwp8H3gng8vwDzsJ+MXuc/4DeC6D4RVp1Oz/E8CAmlznAX9RVTfPaj8JWF1VK6pqBYMdbps76KxbC7yGwW2eZ/sI8O6qemBoud0Y/Gh86NBnHYfDHBoP+/8E2KPvAjQaVTUDfGK4rbtN83Lgu0Pz3ZHkoSQvq6rZY/UAb03yGmAz8CDw5jk+ax2zjl4CjgbuqarhI6iuBQ5Osv803J5A/bH/TwZvtyFJapJDfJKkJjnEJwCSvI/BmPmwz1XVmX3UI42T/b9NDvFJkprkEJ8kqUkGlCSpSQaUJKlJBpQkqUn/D4/LeijNMb7PAAAAAElFTkSuQmCC"/>
          <p:cNvSpPr>
            <a:spLocks noChangeAspect="1" noChangeArrowheads="1"/>
          </p:cNvSpPr>
          <p:nvPr/>
        </p:nvSpPr>
        <p:spPr bwMode="auto">
          <a:xfrm>
            <a:off x="4221138" y="4526011"/>
            <a:ext cx="1377804" cy="13778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文本框 9"/>
          <p:cNvSpPr txBox="1"/>
          <p:nvPr/>
        </p:nvSpPr>
        <p:spPr>
          <a:xfrm>
            <a:off x="1021080" y="5302885"/>
            <a:ext cx="8896350" cy="645160"/>
          </a:xfrm>
          <a:prstGeom prst="rect">
            <a:avLst/>
          </a:prstGeom>
          <a:noFill/>
        </p:spPr>
        <p:txBody>
          <a:bodyPr wrap="square" rtlCol="0" anchor="t">
            <a:spAutoFit/>
          </a:bodyPr>
          <a:p>
            <a:r>
              <a:rPr lang="zh-CN" altLang="en-US"/>
              <a:t>ht-1（前一个输出</a:t>
            </a:r>
            <a:r>
              <a:rPr lang="en-US" altLang="zh-CN"/>
              <a:t>	</a:t>
            </a:r>
            <a:r>
              <a:rPr lang="zh-CN" altLang="en-US"/>
              <a:t>）</a:t>
            </a:r>
            <a:r>
              <a:rPr lang="en-US" altLang="zh-CN"/>
              <a:t>	Ct-1</a:t>
            </a:r>
            <a:r>
              <a:rPr lang="zh-CN" altLang="en-US"/>
              <a:t>（前一个状态）</a:t>
            </a:r>
            <a:r>
              <a:rPr lang="en-US" altLang="zh-CN"/>
              <a:t>	</a:t>
            </a:r>
            <a:r>
              <a:rPr lang="zh-CN" altLang="en-US">
                <a:sym typeface="+mn-ea"/>
              </a:rPr>
              <a:t>xt（当前输入）</a:t>
            </a:r>
            <a:endParaRPr lang="zh-CN" altLang="en-US">
              <a:sym typeface="+mn-ea"/>
            </a:endParaRPr>
          </a:p>
          <a:p>
            <a:r>
              <a:rPr lang="zh-CN" altLang="en-US">
                <a:sym typeface="+mn-ea"/>
              </a:rPr>
              <a:t>ht（当前输出</a:t>
            </a:r>
            <a:r>
              <a:rPr lang="en-US" altLang="zh-CN">
                <a:sym typeface="+mn-ea"/>
              </a:rPr>
              <a:t>	</a:t>
            </a:r>
            <a:r>
              <a:rPr lang="zh-CN" altLang="en-US">
                <a:sym typeface="+mn-ea"/>
              </a:rPr>
              <a:t>）</a:t>
            </a:r>
            <a:r>
              <a:rPr lang="en-US" altLang="zh-CN">
                <a:sym typeface="+mn-ea"/>
              </a:rPr>
              <a:t>	Ct-1</a:t>
            </a:r>
            <a:r>
              <a:rPr lang="zh-CN" altLang="en-US">
                <a:sym typeface="+mn-ea"/>
              </a:rPr>
              <a:t>（当前状态</a:t>
            </a:r>
            <a:r>
              <a:rPr lang="zh-CN" altLang="en-US">
                <a:sym typeface="+mn-ea"/>
              </a:rPr>
              <a:t>）</a:t>
            </a:r>
            <a:endParaRPr lang="en-US" altLang="zh-CN"/>
          </a:p>
        </p:txBody>
      </p:sp>
      <p:pic>
        <p:nvPicPr>
          <p:cNvPr id="2" name="图片 1"/>
          <p:cNvPicPr>
            <a:picLocks noChangeAspect="1"/>
          </p:cNvPicPr>
          <p:nvPr/>
        </p:nvPicPr>
        <p:blipFill>
          <a:blip r:embed="rId3"/>
          <a:stretch>
            <a:fillRect/>
          </a:stretch>
        </p:blipFill>
        <p:spPr>
          <a:xfrm>
            <a:off x="650240" y="1981200"/>
            <a:ext cx="9411335" cy="28949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60436" y="511715"/>
            <a:ext cx="1712426"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latin typeface="FZZhengHeiS-DB-GB" panose="02000000000000000000" pitchFamily="2" charset="0"/>
                <a:ea typeface="FZZhengHeiS-DB-GB" panose="02000000000000000000" pitchFamily="2" charset="0"/>
              </a:rPr>
              <a:t>模型介绍</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pic>
        <p:nvPicPr>
          <p:cNvPr id="25" name="图片 24" descr="C:\Users\Administrator\Desktop\视觉识别系统\logo.jpg"/>
          <p:cNvPicPr/>
          <p:nvPr/>
        </p:nvPicPr>
        <p:blipFill rotWithShape="1">
          <a:blip r:embed="rId2">
            <a:extLst>
              <a:ext uri="{28A0092B-C50C-407E-A947-70E740481C1C}">
                <a14:useLocalDpi xmlns:a14="http://schemas.microsoft.com/office/drawing/2010/main" val="0"/>
              </a:ext>
            </a:extLst>
          </a:blip>
          <a:srcRect r="72176"/>
          <a:stretch>
            <a:fillRect/>
          </a:stretch>
        </p:blipFill>
        <p:spPr>
          <a:xfrm>
            <a:off x="10742281" y="303871"/>
            <a:ext cx="1036605" cy="1036320"/>
          </a:xfrm>
          <a:prstGeom prst="rect">
            <a:avLst/>
          </a:prstGeom>
          <a:noFill/>
          <a:ln>
            <a:noFill/>
          </a:ln>
        </p:spPr>
      </p:pic>
      <p:sp>
        <p:nvSpPr>
          <p:cNvPr id="8" name="文本框 7"/>
          <p:cNvSpPr txBox="1"/>
          <p:nvPr/>
        </p:nvSpPr>
        <p:spPr>
          <a:xfrm>
            <a:off x="796413" y="1264200"/>
            <a:ext cx="8929522" cy="829945"/>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 一步步的拆解LSTM</a:t>
            </a:r>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输出</a:t>
            </a:r>
            <a:r>
              <a:rPr lang="zh-CN" altLang="en-US" sz="2400" dirty="0">
                <a:latin typeface="华文楷体" panose="02010600040101010101" pitchFamily="2" charset="-122"/>
                <a:ea typeface="华文楷体" panose="02010600040101010101" pitchFamily="2" charset="-122"/>
              </a:rPr>
              <a:t>门</a:t>
            </a:r>
            <a:endParaRPr lang="zh-CN" altLang="en-US" sz="2400" dirty="0">
              <a:latin typeface="华文楷体" panose="02010600040101010101" pitchFamily="2" charset="-122"/>
              <a:ea typeface="华文楷体" panose="02010600040101010101" pitchFamily="2" charset="-122"/>
            </a:endParaRPr>
          </a:p>
        </p:txBody>
      </p:sp>
      <p:sp>
        <p:nvSpPr>
          <p:cNvPr id="5" name="AutoShape 2" descr="data:image/png;base64,iVBORw0KGgoAAAANSUhEUgAAAagAAADQCAYAAABStPXYAAAAOXRFWHRTb2Z0d2FyZQBNYXRwbG90bGliIHZlcnNpb24zLjMuMiwgaHR0cHM6Ly9tYXRwbG90bGliLm9yZy8vihELAAAACXBIWXMAAAsTAAALEwEAmpwYAAAQ5klEQVR4nO3dfaxkdX3H8fcHUDQ+VCgLxWU3S3XTAhbRLmihJVjSutpWtAosbXRNsNAUqlZrRE2jrSGxiY9pqwWEQInyoEIBa32iVDQqiNQCK6VsBeGyG1jAFtI20IVv/5iz7nC5u3vZvTPnd2fer2Qyc35zzpnvPfs7+ez85jykqpAkqTW79V2AJElzMaAkSU0yoCRJTTKgJElNMqAkSU0yoCRJTTKgtEuS7JnkkiTrk1yXZEXfNUnjkuToJDcm2ZzkDX3XM2kMKO2qk4GfVNULgY8Bf9lzPdI43QW8Gfhsz3VMJANqiiT5YJK3DU2fmeStu7ja44ALutefB45Nkl1cp7TgRtH/q+rOqroJeHyXC9ST7NF3ARqrc4HLgE8k2Q1YAxwxe6Yk3wSeM8fyf1pVX5/VthS4G6CqNif5L+BngfsXsnBpAYyi/2uEDKgpUlV3JnkgyUuA/YB/qaoH5pjv157Cauf6tuT1s9ScEfV/jZABNX0+zWDM/OeA8+aa4Sn+D3IGWAbMJNkD+BngwQWrVlpYC93/NULxYrHTJcnTgZuBpwErq+qxXVzfacAvVdUfJlkD/G5VnbAApUoLbqH7/9B6zwe+WFWfX4j1acBvUFOmqh5Ncg3wnwu0c54LXJhkPYNvTmsWYJ3SSCx0/09yOHA5sBfwO0n+vKoO2dX1asBvUFOm+3H4RuD4qrq973qkcbL/Ly4eZj5FkhwMrAeudufUtLH/Lz5+g5IkNclvUJKkJhlQkqQmLeqAWr16dTE4KdSHj8X82GnuAz4m5DGnRR1Q99/v1XQ03dwHNMkWdUBJkiaXASVJapIBJUlqkgElSWqSASVJapIBJak3S5ctJ0nTj6XLlve9maaWVzOX1JsNM3dz4lnf7ruM7brk1CP7LmFq+Q1KktQkA0qS1CQDSpLUJANKktQkA0qS1KSRBVSSZUmuSXJrknVJ3ta1753ka0lu7573GlrmPUnWJ7ktyStHVZskqX2j/Aa1GXhnVR0EvBw4rbvl8hkMbrm8Eri6m95yO+Y1wCHAauCTSXYfYX1NaP08EM8BkdSXkZ0HVVUbgY3d64eT3AosBY4DjulmuwD4Z+DdXfvFVfUIcEeS9cARwHdGVWMLWj8PxHNAJPVlLL9BJVkBvAS4DtivC68tIbZvN9tS4O6hxWa6ttnrOiXJDUlu2LRp00jrllrkPqBpMfKASvJs4AvA26vqoe3NOkfbk+60WFVnV9Wqqlq1ZMmShSpTWjTcBzQtRhpQSZ7GIJw+U1WXdc33Jtm/e39/4L6ufQZYNrT4AcCGUdYnSWrXKI/iC3AucGtVfXTorSuBtd3rtcAVQ+1rkuyZ5EBgJXD9qOqTJLVtlBeLPQp4I3Bzkh90be8FPgRcmuRk4C7geICqWpfkUuCHDI4APK2qHhthfZKkho3yKL5vMffvSgDHbmOZM4EzR1WTJGnx8EoSkqQmGVCSpCYZUJKkJhlQkqQmGVCSpCYZUJKkJhlQkqQmGVCSpCYZUJKkJhlQkqQmGVCSpCYZUJKkJhlQkqQmGVCSpCYZUJKkJhlQkqQmGVCSpCaN8pbvvVu6bDkbZu7uuwypN+4DWswmOqA2zNzNiWd9u+8ytuuSU4/suwRNsNb3Afu/tschPklSkwwoSVKTDChJUpMMKElSkwwoSVKTRhZQSc5Lcl+SW4baPpDkniQ/6B6vHnrvPUnWJ7ktyStHVZckaXEY5Teo84HVc7R/rKoO6x5fAkhyMLAGOKRb5pNJdh9hbZKkxo0soKrqWuDBec5+HHBxVT1SVXcA64EjRlWbJKl9ffwGdXqSm7ohwL26tqXA8OnuM13bkyQ5JckNSW7YtGnTqGuVmuM+oGkx7oD6FPAC4DBgI/CRrj1zzFtzraCqzq6qVVW1asmSJSMpUmqZ+4CmxVgDqqrurarHqupx4By2DuPNAMuGZj0A2DDO2iRJbRlrQCXZf2jydcCWI/yuBNYk2TPJgcBK4Ppx1iZJasvILhab5CLgGGCfJDPA+4FjkhzGYPjuTuBUgKpal+RS4IfAZuC0qnpsVLVJkto3soCqqpPmaD53O/OfCZw5qnokSYvLRN9uQ5J22W57kMx1HFcbnn/AMu65+66+yxgJA0qStufxzd5Tqydei0+S1CQDSpLUJANKktQkA0qS1KR5BVSSo+bTJknSQpnvN6i/mmebJEkLYruHmSf5FeBIYEmSdwy99VzA+zVJkkZmR+dBPR14djffc4baHwLeMKqi1JDGT1KEyT5RUZpm2w2oqvoG8I0k51fVj8dUk1rS+EmKMNknKkrTbL5XktgzydnAiuFlqurXR1GUJEnzDajPAX8LfBrwKuOSpJGbb0BtrqpPjbQSSZKGzPcw86uS/FGS/ZPsveUx0sokSVNtvt+g1nbP7xpqK+DnF7YcSZIG5hVQVXXgqAuRJGnYvAIqyZvmaq+qv1vYciRJGpjvEN/hQ6+fARwL3AgYUJKkkZjvEN8fD08n+RngwpFUJEkSO3+7jf8BVi5kIZIkDZvvb1BXMThqDwYXiT0IuHRURUmSNN/foD489Hoz8OOqmhlBPZIkAfMc4usuGvtvDK5ovhfw6CiLkiRpvnfUPQG4HjgeOAG4Lsl2b7eR5Lwk9yW5Zaht7yRfS3J797zX0HvvSbI+yW1JXrlzf44kaVLM9yCJ9wGHV9XaqnoTcATwZztY5nxg9ay2M4Crq2olcHU3TZKDgTXAId0yn0ziDRElaYrNN6B2q6r7hqYf2NGyVXUt8OCs5uOAC7rXFwCvHWq/uKoeqao7gPUMQlCSNKXme5DEl5N8Bbiomz4R+NJOfN5+VbURoKo2Jtm3a18KfHdovpmu7UmSnAKcArB8+fKdKEFa3NwHNC22+y0oyQuTHFVV7wLOAg4FXgx8Bzh7AeuY657iNUcbVXV2Va2qqlVLlixZwBKkxcF9QNNiR0N8HwceBqiqy6rqHVX1Jwy+PX18Jz7v3iT7A3TPW4YNZ4BlQ/MdAGzYifVLkibEjgJqRVXdNLuxqm5gcPv3p+pKtt66Yy1wxVD7miR7JjmQwVUqrt+J9UuSJsSOfoN6xnbee+b2FkxyEXAMsE+SGeD9wIeAS5OcDNzF4LB1qmpdkkuBHzI4Efi0qvLW8pI0xXYUUN9L8gdVdc5wYxcw39/eglV10jbeOnYb858JnLmDeiRJU2JHAfV24PIkv8/WQFoFPB143QjrkiRNue0GVFXdCxyZ5BXAi7rmf6iqfxp5ZZKkqTbf+0FdA1wz4lokSfqpnb0flCRJI2VASZKaZEBJkppkQEmSmmRASZKaZEBJkppkQEmSmmRASZKaZEBJkppkQEmSmmRASZKaZEBJkppkQEmSmmRASZKaZEBJkppkQEmSmmRASZKaZEBJkppkQEmSmmRASZKaZEBJkpq0Rx8fmuRO4GHgMWBzVa1KsjdwCbACuBM4oap+0kd9kqT+9fkN6hVVdVhVreqmzwCurqqVwNXdtCRpSrU0xHcccEH3+gLgtf2VIknqW18BVcBXk3w/ySld235VtRGge953rgWTnJLkhiQ3bNq0aUzlSu1wH9C06CugjqqqlwKvAk5LcvR8F6yqs6tqVVWtWrJkyegqlBrlPqBp0UtAVdWG7vk+4HLgCODeJPsDdM/39VGbJKkNYw+oJM9K8pwtr4HfBG4BrgTWdrOtBa4Yd22SpHb0cZj5fsDlSbZ8/mer6stJvgdcmuRk4C7g+B5qkyQ1YuwBVVU/Al48R/sDwLHjrkeS1KaWDjOXJOmnermShLSgdtuDbsi4Sc8/YBn33H1X32VIi44BpcXv8c2ceNa3+65imy459ci+S5AWJYf4JElNMqAkSU0yoCRJTTKgJElNMqAkSU0yoCRJTTKgJElN8jwoSVrMGj9RHXb+ZHUDSpIWs8ZPVIedP1ndIT5JUpMMKElSkwwoSVKTDChJUpMMKElSkwwoSVKTDChJUpMMKElSkwwoSVKTDChJUpMMKElSkwwoSVKTmguoJKuT3JZkfZIz+q5HktSPpgIqye7A3wCvAg4GTkpycL9VSZL60FRAAUcA66vqR1X1KHAxcFzPNUmSepCq6ruGn0ryBmB1Vb2lm34j8LKqOn1onlOAU7rJXwBuG1N5+wD3j+mzWue2eKJd3R73V9Xq+c7c0z7gv/kTuT22WohtMec+0NoNC+e6LeQTErSqzgbOHk85WyW5oapWjftzW+S2eKJxb48+9gH/zZ/I7bHVKLdFa0N8M8CyoekDgA091SJJ6lFrAfU9YGWSA5M8HVgDXNlzTZKkHjQ1xFdVm5OcDnwF2B04r6rW9VzWFmMfVmyY2+KJpmF7TMPf+FS4PbYa2bZo6iAJSZK2aG2IT5IkwICSJDXKgJpDkvOS3JfklqG2vZN8Lcnt3fNefdY4LtvYFh9Ick+SH3SPV/dZ47gkWZbkmiS3JlmX5G1d+0T1Dfv/Vvb/rfro/wbU3M4HZp80dgZwdVWtBK7upqfB+Tx5WwB8rKoO6x5fGnNNfdkMvLOqDgJeDpzWXYpr0vrG+dj/tzgf+/8WY+//BtQcqupa4MFZzccBF3SvLwBeO86a+rKNbTGVqmpjVd3YvX4YuBVYyoT1Dfv/Vvb/rfro/wbU/O1XVRth8A8F7NtzPX07PclN3RDIVAz3DEuyAngJcB3T0Tem4W98Kuz/Y+j/BpR2xqeAFwCHARuBj/RazZgleTbwBeDtVfVQ3/Vo7Oz/Y+r/BtT83Ztkf4Du+b6e6+lNVd1bVY9V1ePAOQyuQj8VkjyNwc75maq6rGuehr4xDX/jvNj/x9f/Daj5uxJY271eC1zRYy292tIZO68DbtnWvJMkSYBzgVur6qNDb01D35iGv3Fe7P/j6/9eSWIOSS4CjmFwGfl7gfcDfw9cCiwH7gKOr6qJ//F0G9viGAbDGwXcCZy6ZQx6kiX5VeCbwM3A413zexmMw09M37D/b2X/36qP/m9ASZKa5BCfJKlJBpQkqUkGlCSpSQaUJKlJBpQkqUkGlCSpSQbUhElSSS4cmt4jyaYkX5w13xVJvjOP9b25W37LrQXe0rWv6D7rg0Pz7pPk/5L89ax1/Gt3Pok0Uvb/yWJATZ7/Bl6U5Jnd9G8A9wzPkOR5wEuB5yU5cB7rvGTo1gKfHmr/EfDbQ9PHA+tmfdZBDPrZ0Ume9ZT+Eumps/9PEANqMv0j8Fvd65OA2f97ez1wFXAxsGYXPud/gVuTrOqmT2RwRvmw3wMuBL4KvGYXPkuaL/v/hDCgJtPFwJokzwAOZXApkmFbdtqLutc78vru1gKfT7JsG591APAYsGHW+ycClzyFz5J2lf1/QhhQE6iqbgJWMNghnnC3zyT7AS8EvlVV/w5sTvKi7azuKmBFVR0KfJ2tNybb4ssMhlFOYrAjDn/W4cCmqvoxgzttvnQa752j8bL/Tw4DanJdCXyYJw9vnAjsBdyR5E4GO/I2hzmq6oGqeqSbPAf45VnvPwp8H3gng8vwDzsJ+MXuc/4DeC6D4RVp1Oz/E8CAmlznAX9RVTfPaj8JWF1VK6pqBYMdbps76KxbC7yGwW2eZ/sI8O6qemBoud0Y/Gh86NBnHYfDHBoP+/8E2KPvAjQaVTUDfGK4rbtN83Lgu0Pz3ZHkoSQvq6rZY/UAb03yGmAz8CDw5jk+ax2zjl4CjgbuqarhI6iuBQ5Osv803J5A/bH/TwZvtyFJapJDfJKkJjnEJwCSvI/BmPmwz1XVmX3UI42T/b9NDvFJkprkEJ8kqUkGlCSpSQaUJKlJBpQkqUn/D4/LeijNMb7PAAAAAElFTkSuQmCC"/>
          <p:cNvSpPr>
            <a:spLocks noChangeAspect="1" noChangeArrowheads="1"/>
          </p:cNvSpPr>
          <p:nvPr/>
        </p:nvSpPr>
        <p:spPr bwMode="auto">
          <a:xfrm>
            <a:off x="4221138" y="4526011"/>
            <a:ext cx="1377804" cy="13778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文本框 9"/>
          <p:cNvSpPr txBox="1"/>
          <p:nvPr/>
        </p:nvSpPr>
        <p:spPr>
          <a:xfrm>
            <a:off x="1029970" y="5259070"/>
            <a:ext cx="8896350" cy="645160"/>
          </a:xfrm>
          <a:prstGeom prst="rect">
            <a:avLst/>
          </a:prstGeom>
          <a:noFill/>
        </p:spPr>
        <p:txBody>
          <a:bodyPr wrap="square" rtlCol="0" anchor="t">
            <a:spAutoFit/>
          </a:bodyPr>
          <a:p>
            <a:r>
              <a:rPr lang="zh-CN" altLang="en-US"/>
              <a:t>ht-1（前一个输出</a:t>
            </a:r>
            <a:r>
              <a:rPr lang="en-US" altLang="zh-CN"/>
              <a:t>	</a:t>
            </a:r>
            <a:r>
              <a:rPr lang="zh-CN" altLang="en-US"/>
              <a:t>）</a:t>
            </a:r>
            <a:r>
              <a:rPr lang="en-US" altLang="zh-CN"/>
              <a:t>	Ct-1</a:t>
            </a:r>
            <a:r>
              <a:rPr lang="zh-CN" altLang="en-US"/>
              <a:t>（前一个状态）</a:t>
            </a:r>
            <a:r>
              <a:rPr lang="en-US" altLang="zh-CN"/>
              <a:t>	</a:t>
            </a:r>
            <a:r>
              <a:rPr lang="zh-CN" altLang="en-US">
                <a:sym typeface="+mn-ea"/>
              </a:rPr>
              <a:t>xt（当前输入）</a:t>
            </a:r>
            <a:endParaRPr lang="zh-CN" altLang="en-US">
              <a:sym typeface="+mn-ea"/>
            </a:endParaRPr>
          </a:p>
          <a:p>
            <a:r>
              <a:rPr lang="zh-CN" altLang="en-US">
                <a:sym typeface="+mn-ea"/>
              </a:rPr>
              <a:t>ht（当前输出</a:t>
            </a:r>
            <a:r>
              <a:rPr lang="en-US" altLang="zh-CN">
                <a:sym typeface="+mn-ea"/>
              </a:rPr>
              <a:t>	</a:t>
            </a:r>
            <a:r>
              <a:rPr lang="zh-CN" altLang="en-US">
                <a:sym typeface="+mn-ea"/>
              </a:rPr>
              <a:t>）</a:t>
            </a:r>
            <a:r>
              <a:rPr lang="en-US" altLang="zh-CN">
                <a:sym typeface="+mn-ea"/>
              </a:rPr>
              <a:t>	Ct-1</a:t>
            </a:r>
            <a:r>
              <a:rPr lang="zh-CN" altLang="en-US">
                <a:sym typeface="+mn-ea"/>
              </a:rPr>
              <a:t>（当前状态</a:t>
            </a:r>
            <a:r>
              <a:rPr lang="zh-CN" altLang="en-US">
                <a:sym typeface="+mn-ea"/>
              </a:rPr>
              <a:t>）</a:t>
            </a:r>
            <a:endParaRPr lang="en-US" altLang="zh-CN"/>
          </a:p>
        </p:txBody>
      </p:sp>
      <p:pic>
        <p:nvPicPr>
          <p:cNvPr id="2" name="图片 1"/>
          <p:cNvPicPr>
            <a:picLocks noChangeAspect="1"/>
          </p:cNvPicPr>
          <p:nvPr/>
        </p:nvPicPr>
        <p:blipFill>
          <a:blip r:embed="rId3"/>
          <a:stretch>
            <a:fillRect/>
          </a:stretch>
        </p:blipFill>
        <p:spPr>
          <a:xfrm>
            <a:off x="5914390" y="2439035"/>
            <a:ext cx="5238750" cy="1761490"/>
          </a:xfrm>
          <a:prstGeom prst="rect">
            <a:avLst/>
          </a:prstGeom>
        </p:spPr>
      </p:pic>
      <p:pic>
        <p:nvPicPr>
          <p:cNvPr id="9" name="图片 8"/>
          <p:cNvPicPr>
            <a:picLocks noChangeAspect="1"/>
          </p:cNvPicPr>
          <p:nvPr/>
        </p:nvPicPr>
        <p:blipFill>
          <a:blip r:embed="rId4"/>
          <a:stretch>
            <a:fillRect/>
          </a:stretch>
        </p:blipFill>
        <p:spPr>
          <a:xfrm>
            <a:off x="151765" y="2439035"/>
            <a:ext cx="5628640" cy="18770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3</a:t>
            </a:r>
            <a:endParaRPr lang="zh-CN" altLang="en-US" sz="13800" b="1" dirty="0">
              <a:solidFill>
                <a:schemeClr val="bg1"/>
              </a:solidFill>
              <a:latin typeface="FuturaBookC" charset="-52"/>
            </a:endParaRPr>
          </a:p>
        </p:txBody>
      </p:sp>
      <p:sp>
        <p:nvSpPr>
          <p:cNvPr id="8" name="文本框 7"/>
          <p:cNvSpPr txBox="1"/>
          <p:nvPr/>
        </p:nvSpPr>
        <p:spPr>
          <a:xfrm>
            <a:off x="4476985" y="2659558"/>
            <a:ext cx="3302449" cy="769441"/>
          </a:xfrm>
          <a:prstGeom prst="rect">
            <a:avLst/>
          </a:prstGeom>
          <a:noFill/>
        </p:spPr>
        <p:txBody>
          <a:bodyPr wrap="square" rtlCol="0">
            <a:spAutoFit/>
          </a:bodyPr>
          <a:lstStyle/>
          <a:p>
            <a:pPr algn="dist"/>
            <a:r>
              <a:rPr lang="zh-CN" altLang="en-US" sz="4400" dirty="0" smtClean="0">
                <a:solidFill>
                  <a:srgbClr val="1C4885"/>
                </a:solidFill>
                <a:latin typeface="FZZhengHeiS-DB-GB" panose="02000000000000000000" pitchFamily="2" charset="0"/>
                <a:ea typeface="FZZhengHeiS-DB-GB" panose="02000000000000000000" pitchFamily="2" charset="0"/>
              </a:rPr>
              <a:t>实验部分</a:t>
            </a:r>
            <a:endParaRPr lang="zh-CN" altLang="en-US" sz="4400" dirty="0">
              <a:solidFill>
                <a:srgbClr val="1C4885"/>
              </a:solidFill>
              <a:latin typeface="FZZhengHeiS-DB-GB" panose="02000000000000000000" pitchFamily="2" charset="0"/>
              <a:ea typeface="FZZhengHeiS-DB-GB" panose="02000000000000000000" pitchFamily="2" charset="0"/>
            </a:endParaRPr>
          </a:p>
        </p:txBody>
      </p:sp>
      <p:cxnSp>
        <p:nvCxnSpPr>
          <p:cNvPr id="9" name="直接连接符 8"/>
          <p:cNvCxnSpPr/>
          <p:nvPr/>
        </p:nvCxnSpPr>
        <p:spPr>
          <a:xfrm>
            <a:off x="4476985" y="3765883"/>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57385" y="734960"/>
            <a:ext cx="816082" cy="816080"/>
          </a:xfrm>
          <a:prstGeom prst="rect">
            <a:avLst/>
          </a:prstGeom>
        </p:spPr>
      </p:pic>
      <p:pic>
        <p:nvPicPr>
          <p:cNvPr id="10" name="图片 9" descr="C:\Users\Administrator\Desktop\视觉识别系统\logo.jpg"/>
          <p:cNvPicPr/>
          <p:nvPr/>
        </p:nvPicPr>
        <p:blipFill rotWithShape="1">
          <a:blip r:embed="rId2">
            <a:extLst>
              <a:ext uri="{28A0092B-C50C-407E-A947-70E740481C1C}">
                <a14:useLocalDpi xmlns:a14="http://schemas.microsoft.com/office/drawing/2010/main" val="0"/>
              </a:ext>
            </a:extLst>
          </a:blip>
          <a:srcRect r="72176"/>
          <a:stretch>
            <a:fillRect/>
          </a:stretch>
        </p:blipFill>
        <p:spPr>
          <a:xfrm>
            <a:off x="10479980" y="707922"/>
            <a:ext cx="1036605" cy="10363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目录</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latin typeface="FuturaBookC" charset="-52"/>
                <a:ea typeface="微软雅黑" panose="020B0503020204020204" pitchFamily="34" charset="-122"/>
              </a:rPr>
              <a:t>CONTENT</a:t>
            </a:r>
            <a:endParaRPr lang="zh-CN" altLang="en-US" sz="2000" dirty="0">
              <a:solidFill>
                <a:srgbClr val="1C4885"/>
              </a:solidFill>
              <a:latin typeface="FuturaBookC" charset="-52"/>
              <a:ea typeface="微软雅黑" panose="020B0503020204020204" pitchFamily="34" charset="-122"/>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01</a:t>
            </a:r>
            <a:endParaRPr lang="zh-CN" altLang="en-US" sz="1200" b="1" dirty="0">
              <a:solidFill>
                <a:schemeClr val="bg1"/>
              </a:solidFill>
              <a:latin typeface="FuturaBookC" charset="-52"/>
            </a:endParaRPr>
          </a:p>
        </p:txBody>
      </p:sp>
      <p:sp>
        <p:nvSpPr>
          <p:cNvPr id="10" name="文本框 9"/>
          <p:cNvSpPr txBox="1"/>
          <p:nvPr/>
        </p:nvSpPr>
        <p:spPr>
          <a:xfrm>
            <a:off x="2672779" y="3198166"/>
            <a:ext cx="3701845" cy="461665"/>
          </a:xfrm>
          <a:prstGeom prst="rect">
            <a:avLst/>
          </a:prstGeom>
          <a:noFill/>
        </p:spPr>
        <p:txBody>
          <a:bodyPr wrap="square" rtlCol="0">
            <a:spAutoFit/>
          </a:bodyPr>
          <a:lstStyle/>
          <a:p>
            <a:pPr algn="just"/>
            <a:r>
              <a:rPr lang="zh-CN" altLang="en-US" sz="2400" dirty="0" smtClean="0">
                <a:latin typeface="FZZhengHeiS-DB-GB" panose="02000000000000000000" pitchFamily="2" charset="0"/>
                <a:ea typeface="FZZhengHeiS-DB-GB" panose="02000000000000000000" pitchFamily="2" charset="0"/>
              </a:rPr>
              <a:t>数据采集与处理</a:t>
            </a:r>
            <a:endParaRPr lang="zh-CN" altLang="en-US" sz="2400" dirty="0">
              <a:latin typeface="FZZhengHeiS-DB-GB" panose="02000000000000000000" pitchFamily="2" charset="0"/>
              <a:ea typeface="FZZhengHeiS-DB-GB" panose="02000000000000000000" pitchFamily="2" charset="0"/>
            </a:endParaRPr>
          </a:p>
        </p:txBody>
      </p:sp>
      <p:sp>
        <p:nvSpPr>
          <p:cNvPr id="12" name="椭圆 11"/>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02</a:t>
            </a:r>
            <a:endParaRPr lang="zh-CN" altLang="en-US" sz="1200" b="1" dirty="0">
              <a:solidFill>
                <a:schemeClr val="bg1"/>
              </a:solidFill>
              <a:latin typeface="FuturaBookC" charset="-52"/>
            </a:endParaRP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03</a:t>
            </a:r>
            <a:endParaRPr lang="zh-CN" altLang="en-US" sz="1200" b="1" dirty="0">
              <a:solidFill>
                <a:schemeClr val="bg1"/>
              </a:solidFill>
              <a:latin typeface="FuturaBookC" charset="-52"/>
            </a:endParaRPr>
          </a:p>
        </p:txBody>
      </p:sp>
      <p:sp>
        <p:nvSpPr>
          <p:cNvPr id="16" name="文本框 15"/>
          <p:cNvSpPr txBox="1"/>
          <p:nvPr/>
        </p:nvSpPr>
        <p:spPr>
          <a:xfrm>
            <a:off x="2636184" y="4493702"/>
            <a:ext cx="2456321" cy="461665"/>
          </a:xfrm>
          <a:prstGeom prst="rect">
            <a:avLst/>
          </a:prstGeom>
          <a:noFill/>
        </p:spPr>
        <p:txBody>
          <a:bodyPr wrap="square" rtlCol="0">
            <a:spAutoFit/>
          </a:bodyPr>
          <a:lstStyle/>
          <a:p>
            <a:pPr algn="just"/>
            <a:r>
              <a:rPr lang="zh-CN" altLang="en-US" sz="2400" dirty="0" smtClean="0">
                <a:latin typeface="FZZhengHeiS-DB-GB" panose="02000000000000000000" pitchFamily="2" charset="0"/>
                <a:ea typeface="FZZhengHeiS-DB-GB" panose="02000000000000000000" pitchFamily="2" charset="0"/>
              </a:rPr>
              <a:t>实验部分</a:t>
            </a:r>
            <a:endParaRPr lang="zh-CN" altLang="en-US" sz="2400" dirty="0">
              <a:latin typeface="FZZhengHeiS-DB-GB" panose="02000000000000000000" pitchFamily="2" charset="0"/>
              <a:ea typeface="FZZhengHeiS-DB-GB" panose="02000000000000000000" pitchFamily="2" charset="0"/>
            </a:endParaRPr>
          </a:p>
        </p:txBody>
      </p:sp>
      <p:sp>
        <p:nvSpPr>
          <p:cNvPr id="18" name="椭圆 17"/>
          <p:cNvSpPr/>
          <p:nvPr/>
        </p:nvSpPr>
        <p:spPr>
          <a:xfrm>
            <a:off x="6495346"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04</a:t>
            </a:r>
            <a:endParaRPr lang="zh-CN" altLang="en-US" sz="1200" b="1" dirty="0">
              <a:solidFill>
                <a:schemeClr val="bg1"/>
              </a:solidFill>
              <a:latin typeface="FuturaBookC" charset="-52"/>
            </a:endParaRPr>
          </a:p>
        </p:txBody>
      </p:sp>
      <p:sp>
        <p:nvSpPr>
          <p:cNvPr id="20" name="文本框 19"/>
          <p:cNvSpPr txBox="1"/>
          <p:nvPr/>
        </p:nvSpPr>
        <p:spPr>
          <a:xfrm>
            <a:off x="7263581" y="4447688"/>
            <a:ext cx="1781945" cy="461665"/>
          </a:xfrm>
          <a:prstGeom prst="rect">
            <a:avLst/>
          </a:prstGeom>
          <a:noFill/>
        </p:spPr>
        <p:txBody>
          <a:bodyPr wrap="square" rtlCol="0">
            <a:spAutoFit/>
          </a:bodyPr>
          <a:lstStyle/>
          <a:p>
            <a:pPr algn="just"/>
            <a:r>
              <a:rPr lang="zh-CN" altLang="en-US" sz="2400" dirty="0" smtClean="0">
                <a:latin typeface="FZZhengHeiS-DB-GB" panose="02000000000000000000" pitchFamily="2" charset="0"/>
                <a:ea typeface="FZZhengHeiS-DB-GB" panose="02000000000000000000" pitchFamily="2" charset="0"/>
              </a:rPr>
              <a:t>总结</a:t>
            </a:r>
            <a:endParaRPr lang="zh-CN" altLang="en-US" sz="2400" dirty="0">
              <a:latin typeface="FZZhengHeiS-DB-GB" panose="02000000000000000000" pitchFamily="2" charset="0"/>
              <a:ea typeface="FZZhengHeiS-DB-GB" panose="02000000000000000000" pitchFamily="2" charset="0"/>
            </a:endParaRPr>
          </a:p>
        </p:txBody>
      </p:sp>
      <p:pic>
        <p:nvPicPr>
          <p:cNvPr id="17" name="图片 16" descr="C:\Users\Administrator\Desktop\视觉识别系统\logo.jpg"/>
          <p:cNvPicPr/>
          <p:nvPr/>
        </p:nvPicPr>
        <p:blipFill rotWithShape="1">
          <a:blip r:embed="rId1">
            <a:extLst>
              <a:ext uri="{28A0092B-C50C-407E-A947-70E740481C1C}">
                <a14:useLocalDpi xmlns:a14="http://schemas.microsoft.com/office/drawing/2010/main" val="0"/>
              </a:ext>
            </a:extLst>
          </a:blip>
          <a:srcRect r="72176"/>
          <a:stretch>
            <a:fillRect/>
          </a:stretch>
        </p:blipFill>
        <p:spPr>
          <a:xfrm>
            <a:off x="10479980" y="707922"/>
            <a:ext cx="1036605" cy="1036320"/>
          </a:xfrm>
          <a:prstGeom prst="rect">
            <a:avLst/>
          </a:prstGeom>
          <a:noFill/>
          <a:ln>
            <a:noFill/>
          </a:ln>
        </p:spPr>
      </p:pic>
      <p:sp>
        <p:nvSpPr>
          <p:cNvPr id="19" name="文本框 18"/>
          <p:cNvSpPr txBox="1"/>
          <p:nvPr/>
        </p:nvSpPr>
        <p:spPr>
          <a:xfrm>
            <a:off x="7296437" y="3198166"/>
            <a:ext cx="3701845" cy="461665"/>
          </a:xfrm>
          <a:prstGeom prst="rect">
            <a:avLst/>
          </a:prstGeom>
          <a:noFill/>
        </p:spPr>
        <p:txBody>
          <a:bodyPr wrap="square" rtlCol="0">
            <a:spAutoFit/>
          </a:bodyPr>
          <a:lstStyle/>
          <a:p>
            <a:pPr algn="just"/>
            <a:r>
              <a:rPr lang="zh-CN" altLang="en-US" sz="2400" dirty="0" smtClean="0">
                <a:latin typeface="FZZhengHeiS-DB-GB" panose="02000000000000000000" pitchFamily="2" charset="0"/>
                <a:ea typeface="FZZhengHeiS-DB-GB" panose="02000000000000000000" pitchFamily="2" charset="0"/>
              </a:rPr>
              <a:t>模型介绍</a:t>
            </a:r>
            <a:endParaRPr lang="zh-CN" altLang="en-US" sz="2400" dirty="0">
              <a:latin typeface="FZZhengHeiS-DB-GB" panose="02000000000000000000" pitchFamily="2" charset="0"/>
              <a:ea typeface="FZZhengHeiS-DB-GB"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6676" y="511715"/>
            <a:ext cx="2716857" cy="523220"/>
          </a:xfrm>
          <a:prstGeom prst="rect">
            <a:avLst/>
          </a:prstGeom>
          <a:noFill/>
        </p:spPr>
        <p:txBody>
          <a:bodyPr wrap="square" rtlCol="0">
            <a:spAutoFit/>
          </a:bodyPr>
          <a:lstStyle/>
          <a:p>
            <a:r>
              <a:rPr lang="zh-CN" altLang="en-US" sz="2800" dirty="0" smtClean="0">
                <a:solidFill>
                  <a:schemeClr val="tx1">
                    <a:lumMod val="85000"/>
                    <a:lumOff val="15000"/>
                  </a:schemeClr>
                </a:solidFill>
                <a:latin typeface="FZZhengHeiS-DB-GB" panose="02000000000000000000" pitchFamily="2" charset="0"/>
                <a:ea typeface="FZZhengHeiS-DB-GB" panose="02000000000000000000" pitchFamily="2" charset="0"/>
              </a:rPr>
              <a:t>实验部分</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12" name="文本框 11"/>
          <p:cNvSpPr txBox="1"/>
          <p:nvPr/>
        </p:nvSpPr>
        <p:spPr>
          <a:xfrm>
            <a:off x="2211040" y="2150603"/>
            <a:ext cx="2865120" cy="523220"/>
          </a:xfrm>
          <a:prstGeom prst="rect">
            <a:avLst/>
          </a:prstGeom>
          <a:noFill/>
        </p:spPr>
        <p:txBody>
          <a:bodyPr wrap="square" rtlCol="0">
            <a:spAutoFit/>
          </a:bodyPr>
          <a:lstStyle/>
          <a:p>
            <a:pPr algn="r"/>
            <a:r>
              <a:rPr lang="zh-CN" altLang="en-US" sz="1400" dirty="0">
                <a:solidFill>
                  <a:schemeClr val="bg1"/>
                </a:solidFill>
                <a:latin typeface="FZZhengHeiS-DB-GB" panose="02000000000000000000" pitchFamily="2" charset="0"/>
                <a:ea typeface="FZZhengHeiS-DB-GB" panose="02000000000000000000" pitchFamily="2" charset="0"/>
              </a:rPr>
              <a:t>微信由于</a:t>
            </a:r>
            <a:r>
              <a:rPr lang="en-US" altLang="zh-CN" sz="1400" dirty="0">
                <a:solidFill>
                  <a:schemeClr val="bg1"/>
                </a:solidFill>
                <a:latin typeface="FZZhengHeiS-DB-GB" panose="02000000000000000000" pitchFamily="2" charset="0"/>
                <a:ea typeface="FZZhengHeiS-DB-GB" panose="02000000000000000000" pitchFamily="2" charset="0"/>
              </a:rPr>
              <a:t>2010</a:t>
            </a:r>
            <a:r>
              <a:rPr lang="zh-CN" altLang="en-US" sz="1400" dirty="0">
                <a:solidFill>
                  <a:schemeClr val="bg1"/>
                </a:solidFill>
                <a:latin typeface="FZZhengHeiS-DB-GB" panose="02000000000000000000" pitchFamily="2" charset="0"/>
                <a:ea typeface="FZZhengHeiS-DB-GB" panose="02000000000000000000" pitchFamily="2" charset="0"/>
              </a:rPr>
              <a:t>年</a:t>
            </a:r>
            <a:r>
              <a:rPr lang="en-US" altLang="zh-CN" sz="1400" dirty="0">
                <a:solidFill>
                  <a:schemeClr val="bg1"/>
                </a:solidFill>
                <a:latin typeface="FZZhengHeiS-DB-GB" panose="02000000000000000000" pitchFamily="2" charset="0"/>
                <a:ea typeface="FZZhengHeiS-DB-GB" panose="02000000000000000000" pitchFamily="2" charset="0"/>
              </a:rPr>
              <a:t>10</a:t>
            </a:r>
            <a:r>
              <a:rPr lang="zh-CN" altLang="en-US" sz="14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bg1"/>
              </a:solidFill>
              <a:latin typeface="FZZhengHeiS-DB-GB" panose="02000000000000000000" pitchFamily="2" charset="0"/>
              <a:ea typeface="FZZhengHeiS-DB-GB" panose="02000000000000000000" pitchFamily="2" charset="0"/>
            </a:endParaRPr>
          </a:p>
        </p:txBody>
      </p:sp>
      <p:sp>
        <p:nvSpPr>
          <p:cNvPr id="2" name="矩形 1"/>
          <p:cNvSpPr/>
          <p:nvPr/>
        </p:nvSpPr>
        <p:spPr>
          <a:xfrm>
            <a:off x="906676" y="1158774"/>
            <a:ext cx="9428605" cy="461665"/>
          </a:xfrm>
          <a:prstGeom prst="rect">
            <a:avLst/>
          </a:prstGeom>
        </p:spPr>
        <p:txBody>
          <a:bodyPr wrap="square">
            <a:spAutoFit/>
          </a:bodyPr>
          <a:lstStyle/>
          <a:p>
            <a:r>
              <a:rPr lang="zh-CN" altLang="en-US" sz="2000" dirty="0" smtClean="0">
                <a:latin typeface="楷体" panose="02010609060101010101" pitchFamily="49" charset="-122"/>
                <a:ea typeface="楷体" panose="02010609060101010101" pitchFamily="49" charset="-122"/>
                <a:cs typeface="Times New Roman" panose="02020603050405020304" pitchFamily="18" charset="0"/>
              </a:rPr>
              <a:t>    </a:t>
            </a:r>
            <a:r>
              <a:rPr lang="zh-CN" altLang="en-US" sz="2400" dirty="0" smtClean="0">
                <a:latin typeface="华文楷体" panose="02010600040101010101" pitchFamily="2" charset="-122"/>
                <a:ea typeface="华文楷体" panose="02010600040101010101" pitchFamily="2" charset="-122"/>
              </a:rPr>
              <a:t>流程示意图：</a:t>
            </a:r>
            <a:endParaRPr lang="zh-CN" altLang="en-US" sz="2400" dirty="0">
              <a:latin typeface="华文楷体" panose="02010600040101010101" pitchFamily="2" charset="-122"/>
              <a:ea typeface="华文楷体" panose="02010600040101010101" pitchFamily="2" charset="-122"/>
            </a:endParaRPr>
          </a:p>
        </p:txBody>
      </p:sp>
      <p:pic>
        <p:nvPicPr>
          <p:cNvPr id="11" name="图片 10" descr="C:\Users\Administrator\Desktop\视觉识别系统\logo.jpg"/>
          <p:cNvPicPr/>
          <p:nvPr/>
        </p:nvPicPr>
        <p:blipFill rotWithShape="1">
          <a:blip r:embed="rId2">
            <a:extLst>
              <a:ext uri="{28A0092B-C50C-407E-A947-70E740481C1C}">
                <a14:useLocalDpi xmlns:a14="http://schemas.microsoft.com/office/drawing/2010/main" val="0"/>
              </a:ext>
            </a:extLst>
          </a:blip>
          <a:srcRect r="72176"/>
          <a:stretch>
            <a:fillRect/>
          </a:stretch>
        </p:blipFill>
        <p:spPr>
          <a:xfrm>
            <a:off x="10675723" y="153377"/>
            <a:ext cx="1036605" cy="1036320"/>
          </a:xfrm>
          <a:prstGeom prst="rect">
            <a:avLst/>
          </a:prstGeom>
          <a:noFill/>
          <a:ln>
            <a:noFill/>
          </a:ln>
        </p:spPr>
      </p:pic>
      <p:sp>
        <p:nvSpPr>
          <p:cNvPr id="16" name="流程图: 过程 15"/>
          <p:cNvSpPr/>
          <p:nvPr/>
        </p:nvSpPr>
        <p:spPr>
          <a:xfrm>
            <a:off x="906780" y="1949450"/>
            <a:ext cx="2022475" cy="92519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b="1">
                <a:latin typeface="微软雅黑 Light" panose="020B0502040204020203" charset="-122"/>
                <a:ea typeface="微软雅黑 Light" panose="020B0502040204020203" charset="-122"/>
                <a:cs typeface="微软雅黑 Light" panose="020B0502040204020203" charset="-122"/>
              </a:rPr>
              <a:t>1.</a:t>
            </a:r>
            <a:r>
              <a:rPr lang="zh-CN" altLang="en-US" sz="1200" b="1">
                <a:latin typeface="微软雅黑 Light" panose="020B0502040204020203" charset="-122"/>
                <a:ea typeface="微软雅黑 Light" panose="020B0502040204020203" charset="-122"/>
                <a:cs typeface="微软雅黑 Light" panose="020B0502040204020203" charset="-122"/>
              </a:rPr>
              <a:t>原始文本</a:t>
            </a:r>
            <a:endParaRPr lang="zh-CN" altLang="en-US" sz="1200" b="1">
              <a:latin typeface="微软雅黑 Light" panose="020B0502040204020203" charset="-122"/>
              <a:ea typeface="微软雅黑 Light" panose="020B0502040204020203" charset="-122"/>
              <a:cs typeface="微软雅黑 Light" panose="020B0502040204020203" charset="-122"/>
            </a:endParaRPr>
          </a:p>
          <a:p>
            <a:pPr algn="ctr"/>
            <a:endParaRPr lang="zh-CN" altLang="en-US" sz="1200" b="1">
              <a:latin typeface="微软雅黑 Light" panose="020B0502040204020203" charset="-122"/>
              <a:ea typeface="微软雅黑 Light" panose="020B0502040204020203" charset="-122"/>
              <a:cs typeface="微软雅黑 Light" panose="020B0502040204020203" charset="-122"/>
            </a:endParaRPr>
          </a:p>
          <a:p>
            <a:pPr algn="ctr"/>
            <a:r>
              <a:rPr lang="zh-CN" altLang="en-US" sz="1200" b="1">
                <a:latin typeface="微软雅黑 Light" panose="020B0502040204020203" charset="-122"/>
                <a:ea typeface="微软雅黑 Light" panose="020B0502040204020203" charset="-122"/>
                <a:cs typeface="微软雅黑 Light" panose="020B0502040204020203" charset="-122"/>
              </a:rPr>
              <a:t>我喜欢这家酒店</a:t>
            </a:r>
            <a:endParaRPr lang="zh-CN" altLang="en-US" sz="1200" b="1">
              <a:latin typeface="微软雅黑 Light" panose="020B0502040204020203" charset="-122"/>
              <a:ea typeface="微软雅黑 Light" panose="020B0502040204020203" charset="-122"/>
              <a:cs typeface="微软雅黑 Light" panose="020B0502040204020203" charset="-122"/>
            </a:endParaRPr>
          </a:p>
        </p:txBody>
      </p:sp>
      <p:sp>
        <p:nvSpPr>
          <p:cNvPr id="17" name="流程图: 过程 16"/>
          <p:cNvSpPr/>
          <p:nvPr/>
        </p:nvSpPr>
        <p:spPr>
          <a:xfrm>
            <a:off x="3837940" y="1949450"/>
            <a:ext cx="2071370" cy="925830"/>
          </a:xfrm>
          <a:prstGeom prst="flowChartProcess">
            <a:avLst/>
          </a:prstGeom>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r>
              <a:rPr lang="en-US" altLang="zh-CN" sz="1200" b="1">
                <a:latin typeface="微软雅黑 Light" panose="020B0502040204020203" charset="-122"/>
                <a:ea typeface="微软雅黑 Light" panose="020B0502040204020203" charset="-122"/>
                <a:cs typeface="微软雅黑 Light" panose="020B0502040204020203" charset="-122"/>
                <a:sym typeface="+mn-ea"/>
              </a:rPr>
              <a:t>2.分词</a:t>
            </a:r>
            <a:endParaRPr lang="en-US" altLang="zh-CN" sz="1200" b="1">
              <a:latin typeface="微软雅黑 Light" panose="020B0502040204020203" charset="-122"/>
              <a:ea typeface="微软雅黑 Light" panose="020B0502040204020203" charset="-122"/>
              <a:cs typeface="微软雅黑 Light" panose="020B0502040204020203" charset="-122"/>
              <a:sym typeface="+mn-ea"/>
            </a:endParaRPr>
          </a:p>
          <a:p>
            <a:pPr lvl="0" algn="ctr">
              <a:buClrTx/>
              <a:buSzTx/>
              <a:buFontTx/>
            </a:pPr>
            <a:endParaRPr lang="en-US" altLang="zh-CN" sz="1200" b="1">
              <a:latin typeface="微软雅黑 Light" panose="020B0502040204020203" charset="-122"/>
              <a:ea typeface="微软雅黑 Light" panose="020B0502040204020203" charset="-122"/>
              <a:cs typeface="微软雅黑 Light" panose="020B0502040204020203" charset="-122"/>
              <a:sym typeface="+mn-ea"/>
            </a:endParaRPr>
          </a:p>
          <a:p>
            <a:pPr lvl="0" algn="ctr">
              <a:buClrTx/>
              <a:buSzTx/>
              <a:buFontTx/>
            </a:pPr>
            <a:r>
              <a:rPr lang="en-US" altLang="zh-CN" sz="1200" b="1">
                <a:latin typeface="微软雅黑 Light" panose="020B0502040204020203" charset="-122"/>
                <a:ea typeface="微软雅黑 Light" panose="020B0502040204020203" charset="-122"/>
                <a:cs typeface="微软雅黑 Light" panose="020B0502040204020203" charset="-122"/>
                <a:sym typeface="+mn-ea"/>
              </a:rPr>
              <a:t>我，喜欢，这家，酒店</a:t>
            </a:r>
            <a:endParaRPr lang="en-US" altLang="zh-CN" sz="1200" b="1">
              <a:latin typeface="微软雅黑 Light" panose="020B0502040204020203" charset="-122"/>
              <a:ea typeface="微软雅黑 Light" panose="020B0502040204020203" charset="-122"/>
              <a:cs typeface="微软雅黑 Light" panose="020B0502040204020203" charset="-122"/>
              <a:sym typeface="+mn-ea"/>
            </a:endParaRPr>
          </a:p>
        </p:txBody>
      </p:sp>
      <p:sp>
        <p:nvSpPr>
          <p:cNvPr id="18" name="流程图: 过程 17"/>
          <p:cNvSpPr/>
          <p:nvPr/>
        </p:nvSpPr>
        <p:spPr>
          <a:xfrm>
            <a:off x="907415" y="3544570"/>
            <a:ext cx="2021840" cy="9207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buClrTx/>
              <a:buSzTx/>
              <a:buNone/>
            </a:pPr>
            <a:r>
              <a:rPr lang="en-US" altLang="zh-CN" sz="1200" b="1">
                <a:latin typeface="微软雅黑 Light" panose="020B0502040204020203" charset="-122"/>
                <a:ea typeface="微软雅黑 Light" panose="020B0502040204020203" charset="-122"/>
                <a:cs typeface="微软雅黑 Light" panose="020B0502040204020203" charset="-122"/>
              </a:rPr>
              <a:t>3.</a:t>
            </a:r>
            <a:r>
              <a:rPr lang="zh-CN" altLang="en-US" sz="1200" b="1">
                <a:latin typeface="微软雅黑 Light" panose="020B0502040204020203" charset="-122"/>
                <a:ea typeface="微软雅黑 Light" panose="020B0502040204020203" charset="-122"/>
                <a:cs typeface="微软雅黑 Light" panose="020B0502040204020203" charset="-122"/>
              </a:rPr>
              <a:t>索引化</a:t>
            </a:r>
            <a:endParaRPr lang="zh-CN" altLang="en-US" sz="1200" b="1">
              <a:latin typeface="微软雅黑 Light" panose="020B0502040204020203" charset="-122"/>
              <a:ea typeface="微软雅黑 Light" panose="020B0502040204020203" charset="-122"/>
              <a:cs typeface="微软雅黑 Light" panose="020B0502040204020203" charset="-122"/>
            </a:endParaRPr>
          </a:p>
          <a:p>
            <a:pPr algn="ctr">
              <a:buClrTx/>
              <a:buSzTx/>
              <a:buNone/>
            </a:pPr>
            <a:endParaRPr lang="en-US" altLang="zh-CN" sz="1200" b="1">
              <a:latin typeface="微软雅黑 Light" panose="020B0502040204020203" charset="-122"/>
              <a:ea typeface="微软雅黑 Light" panose="020B0502040204020203" charset="-122"/>
              <a:cs typeface="微软雅黑 Light" panose="020B0502040204020203" charset="-122"/>
            </a:endParaRPr>
          </a:p>
          <a:p>
            <a:pPr algn="ctr">
              <a:buClrTx/>
              <a:buSzTx/>
              <a:buNone/>
            </a:pPr>
            <a:r>
              <a:rPr lang="en-US" altLang="zh-CN" sz="1200" b="1">
                <a:latin typeface="微软雅黑 Light" panose="020B0502040204020203" charset="-122"/>
                <a:ea typeface="微软雅黑 Light" panose="020B0502040204020203" charset="-122"/>
                <a:cs typeface="微软雅黑 Light" panose="020B0502040204020203" charset="-122"/>
              </a:rPr>
              <a:t>2，345，6262，1567</a:t>
            </a:r>
            <a:endParaRPr lang="en-US" altLang="zh-CN" sz="1200" b="1">
              <a:latin typeface="微软雅黑 Light" panose="020B0502040204020203" charset="-122"/>
              <a:ea typeface="微软雅黑 Light" panose="020B0502040204020203" charset="-122"/>
              <a:cs typeface="微软雅黑 Light" panose="020B0502040204020203" charset="-122"/>
            </a:endParaRPr>
          </a:p>
        </p:txBody>
      </p:sp>
      <p:sp>
        <p:nvSpPr>
          <p:cNvPr id="19" name="流程图: 过程 18"/>
          <p:cNvSpPr/>
          <p:nvPr/>
        </p:nvSpPr>
        <p:spPr>
          <a:xfrm>
            <a:off x="3838575" y="3544570"/>
            <a:ext cx="2070735" cy="9207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buClrTx/>
              <a:buSzTx/>
              <a:buNone/>
            </a:pPr>
            <a:r>
              <a:rPr lang="en-US" altLang="zh-CN" sz="1200" b="1">
                <a:latin typeface="微软雅黑 Light" panose="020B0502040204020203" charset="-122"/>
                <a:ea typeface="微软雅黑 Light" panose="020B0502040204020203" charset="-122"/>
                <a:cs typeface="微软雅黑 Light" panose="020B0502040204020203" charset="-122"/>
              </a:rPr>
              <a:t>4.</a:t>
            </a:r>
            <a:r>
              <a:rPr lang="en-US" sz="1200" b="1">
                <a:latin typeface="微软雅黑 Light" panose="020B0502040204020203" charset="-122"/>
                <a:ea typeface="微软雅黑 Light" panose="020B0502040204020203" charset="-122"/>
                <a:cs typeface="微软雅黑 Light" panose="020B0502040204020203" charset="-122"/>
              </a:rPr>
              <a:t>Embedding(</a:t>
            </a:r>
            <a:r>
              <a:rPr lang="zh-CN" altLang="en-US" sz="1200" b="1">
                <a:latin typeface="微软雅黑 Light" panose="020B0502040204020203" charset="-122"/>
                <a:ea typeface="微软雅黑 Light" panose="020B0502040204020203" charset="-122"/>
                <a:cs typeface="微软雅黑 Light" panose="020B0502040204020203" charset="-122"/>
              </a:rPr>
              <a:t>词向量化</a:t>
            </a:r>
            <a:r>
              <a:rPr lang="en-US" sz="1200" b="1">
                <a:latin typeface="微软雅黑 Light" panose="020B0502040204020203" charset="-122"/>
                <a:ea typeface="微软雅黑 Light" panose="020B0502040204020203" charset="-122"/>
                <a:cs typeface="微软雅黑 Light" panose="020B0502040204020203" charset="-122"/>
              </a:rPr>
              <a:t>)</a:t>
            </a:r>
            <a:endParaRPr lang="en-US" sz="1200" b="1">
              <a:latin typeface="微软雅黑 Light" panose="020B0502040204020203" charset="-122"/>
              <a:ea typeface="微软雅黑 Light" panose="020B0502040204020203" charset="-122"/>
              <a:cs typeface="微软雅黑 Light" panose="020B0502040204020203" charset="-122"/>
            </a:endParaRPr>
          </a:p>
          <a:p>
            <a:pPr algn="ctr">
              <a:buClrTx/>
              <a:buSzTx/>
              <a:buNone/>
            </a:pPr>
            <a:endParaRPr lang="en-US" sz="1200" b="1">
              <a:latin typeface="微软雅黑 Light" panose="020B0502040204020203" charset="-122"/>
              <a:ea typeface="微软雅黑 Light" panose="020B0502040204020203" charset="-122"/>
              <a:cs typeface="微软雅黑 Light" panose="020B0502040204020203" charset="-122"/>
            </a:endParaRPr>
          </a:p>
          <a:p>
            <a:pPr algn="ctr">
              <a:buClrTx/>
              <a:buSzTx/>
              <a:buNone/>
            </a:pPr>
            <a:r>
              <a:rPr lang="zh-CN" altLang="en-US" sz="1200" b="1">
                <a:latin typeface="微软雅黑 Light" panose="020B0502040204020203" charset="-122"/>
                <a:ea typeface="微软雅黑 Light" panose="020B0502040204020203" charset="-122"/>
                <a:cs typeface="微软雅黑 Light" panose="020B0502040204020203" charset="-122"/>
              </a:rPr>
              <a:t>（</a:t>
            </a:r>
            <a:r>
              <a:rPr lang="en-US" altLang="zh-CN" sz="1200" b="1">
                <a:latin typeface="微软雅黑 Light" panose="020B0502040204020203" charset="-122"/>
                <a:ea typeface="微软雅黑 Light" panose="020B0502040204020203" charset="-122"/>
                <a:cs typeface="微软雅黑 Light" panose="020B0502040204020203" charset="-122"/>
              </a:rPr>
              <a:t>4</a:t>
            </a:r>
            <a:r>
              <a:rPr lang="zh-CN" altLang="en-US" sz="1200" b="1">
                <a:latin typeface="微软雅黑 Light" panose="020B0502040204020203" charset="-122"/>
                <a:ea typeface="微软雅黑 Light" panose="020B0502040204020203" charset="-122"/>
                <a:cs typeface="微软雅黑 Light" panose="020B0502040204020203" charset="-122"/>
              </a:rPr>
              <a:t>，</a:t>
            </a:r>
            <a:r>
              <a:rPr lang="en-US" altLang="zh-CN" sz="1200" b="1">
                <a:latin typeface="微软雅黑 Light" panose="020B0502040204020203" charset="-122"/>
                <a:ea typeface="微软雅黑 Light" panose="020B0502040204020203" charset="-122"/>
                <a:cs typeface="微软雅黑 Light" panose="020B0502040204020203" charset="-122"/>
              </a:rPr>
              <a:t>300</a:t>
            </a:r>
            <a:r>
              <a:rPr lang="zh-CN" altLang="en-US" sz="1200" b="1">
                <a:latin typeface="微软雅黑 Light" panose="020B0502040204020203" charset="-122"/>
                <a:ea typeface="微软雅黑 Light" panose="020B0502040204020203" charset="-122"/>
                <a:cs typeface="微软雅黑 Light" panose="020B0502040204020203" charset="-122"/>
              </a:rPr>
              <a:t>）的矩阵</a:t>
            </a:r>
            <a:endParaRPr lang="zh-CN" altLang="en-US" sz="1200" b="1">
              <a:latin typeface="微软雅黑 Light" panose="020B0502040204020203" charset="-122"/>
              <a:ea typeface="微软雅黑 Light" panose="020B0502040204020203" charset="-122"/>
              <a:cs typeface="微软雅黑 Light" panose="020B0502040204020203" charset="-122"/>
            </a:endParaRPr>
          </a:p>
        </p:txBody>
      </p:sp>
      <p:sp>
        <p:nvSpPr>
          <p:cNvPr id="20" name="流程图: 过程 19"/>
          <p:cNvSpPr/>
          <p:nvPr/>
        </p:nvSpPr>
        <p:spPr>
          <a:xfrm>
            <a:off x="907415" y="5117465"/>
            <a:ext cx="2021840" cy="9207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buClrTx/>
              <a:buSzTx/>
              <a:buNone/>
            </a:pPr>
            <a:r>
              <a:rPr lang="en-US" altLang="zh-CN" sz="1200" b="1">
                <a:latin typeface="微软雅黑 Light" panose="020B0502040204020203" charset="-122"/>
                <a:ea typeface="微软雅黑 Light" panose="020B0502040204020203" charset="-122"/>
                <a:cs typeface="微软雅黑 Light" panose="020B0502040204020203" charset="-122"/>
              </a:rPr>
              <a:t>5.</a:t>
            </a:r>
            <a:r>
              <a:rPr lang="zh-CN" altLang="en-US" sz="1200" b="1">
                <a:latin typeface="微软雅黑 Light" panose="020B0502040204020203" charset="-122"/>
                <a:ea typeface="微软雅黑 Light" panose="020B0502040204020203" charset="-122"/>
                <a:cs typeface="微软雅黑 Light" panose="020B0502040204020203" charset="-122"/>
              </a:rPr>
              <a:t>模型训练</a:t>
            </a:r>
            <a:endParaRPr lang="zh-CN" altLang="en-US" sz="1200" b="1">
              <a:latin typeface="微软雅黑 Light" panose="020B0502040204020203" charset="-122"/>
              <a:ea typeface="微软雅黑 Light" panose="020B0502040204020203" charset="-122"/>
              <a:cs typeface="微软雅黑 Light" panose="020B0502040204020203" charset="-122"/>
            </a:endParaRPr>
          </a:p>
          <a:p>
            <a:pPr algn="ctr">
              <a:buClrTx/>
              <a:buSzTx/>
              <a:buNone/>
            </a:pPr>
            <a:endParaRPr lang="en-US" altLang="zh-CN" sz="1200" b="1">
              <a:latin typeface="微软雅黑 Light" panose="020B0502040204020203" charset="-122"/>
              <a:ea typeface="微软雅黑 Light" panose="020B0502040204020203" charset="-122"/>
              <a:cs typeface="微软雅黑 Light" panose="020B0502040204020203" charset="-122"/>
            </a:endParaRPr>
          </a:p>
          <a:p>
            <a:pPr algn="ctr">
              <a:buClrTx/>
              <a:buSzTx/>
              <a:buNone/>
            </a:pPr>
            <a:r>
              <a:rPr lang="en-US" altLang="zh-CN" sz="1200" b="1">
                <a:latin typeface="微软雅黑 Light" panose="020B0502040204020203" charset="-122"/>
                <a:ea typeface="微软雅黑 Light" panose="020B0502040204020203" charset="-122"/>
                <a:cs typeface="微软雅黑 Light" panose="020B0502040204020203" charset="-122"/>
              </a:rPr>
              <a:t>MLP</a:t>
            </a:r>
            <a:r>
              <a:rPr lang="zh-CN" altLang="en-US" sz="1200" b="1">
                <a:latin typeface="微软雅黑 Light" panose="020B0502040204020203" charset="-122"/>
                <a:ea typeface="微软雅黑 Light" panose="020B0502040204020203" charset="-122"/>
                <a:cs typeface="微软雅黑 Light" panose="020B0502040204020203" charset="-122"/>
              </a:rPr>
              <a:t>、</a:t>
            </a:r>
            <a:r>
              <a:rPr lang="en-US" altLang="zh-CN" sz="1200" b="1">
                <a:latin typeface="微软雅黑 Light" panose="020B0502040204020203" charset="-122"/>
                <a:ea typeface="微软雅黑 Light" panose="020B0502040204020203" charset="-122"/>
                <a:cs typeface="微软雅黑 Light" panose="020B0502040204020203" charset="-122"/>
              </a:rPr>
              <a:t>SIMPLERNN</a:t>
            </a:r>
            <a:r>
              <a:rPr lang="zh-CN" altLang="en-US" sz="1200" b="1">
                <a:latin typeface="微软雅黑 Light" panose="020B0502040204020203" charset="-122"/>
                <a:ea typeface="微软雅黑 Light" panose="020B0502040204020203" charset="-122"/>
                <a:cs typeface="微软雅黑 Light" panose="020B0502040204020203" charset="-122"/>
              </a:rPr>
              <a:t>、</a:t>
            </a:r>
            <a:r>
              <a:rPr lang="en-US" altLang="zh-CN" sz="1200" b="1">
                <a:latin typeface="微软雅黑 Light" panose="020B0502040204020203" charset="-122"/>
                <a:ea typeface="微软雅黑 Light" panose="020B0502040204020203" charset="-122"/>
                <a:cs typeface="微软雅黑 Light" panose="020B0502040204020203" charset="-122"/>
              </a:rPr>
              <a:t>LSTM</a:t>
            </a:r>
            <a:endParaRPr lang="en-US" altLang="zh-CN" sz="1200" b="1">
              <a:latin typeface="微软雅黑 Light" panose="020B0502040204020203" charset="-122"/>
              <a:ea typeface="微软雅黑 Light" panose="020B0502040204020203" charset="-122"/>
              <a:cs typeface="微软雅黑 Light" panose="020B0502040204020203" charset="-122"/>
            </a:endParaRPr>
          </a:p>
        </p:txBody>
      </p:sp>
      <p:sp>
        <p:nvSpPr>
          <p:cNvPr id="21" name="流程图: 过程 20"/>
          <p:cNvSpPr/>
          <p:nvPr/>
        </p:nvSpPr>
        <p:spPr>
          <a:xfrm>
            <a:off x="3837940" y="5117465"/>
            <a:ext cx="2070735" cy="9207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buClrTx/>
              <a:buSzTx/>
              <a:buNone/>
            </a:pPr>
            <a:r>
              <a:rPr lang="en-US" altLang="zh-CN" sz="1200" b="1">
                <a:latin typeface="微软雅黑 Light" panose="020B0502040204020203" charset="-122"/>
                <a:ea typeface="微软雅黑 Light" panose="020B0502040204020203" charset="-122"/>
                <a:cs typeface="微软雅黑 Light" panose="020B0502040204020203" charset="-122"/>
              </a:rPr>
              <a:t>6.</a:t>
            </a:r>
            <a:r>
              <a:rPr lang="zh-CN" altLang="en-US" sz="1200" b="1">
                <a:latin typeface="微软雅黑 Light" panose="020B0502040204020203" charset="-122"/>
                <a:ea typeface="微软雅黑 Light" panose="020B0502040204020203" charset="-122"/>
                <a:cs typeface="微软雅黑 Light" panose="020B0502040204020203" charset="-122"/>
              </a:rPr>
              <a:t>激活函数输出分类</a:t>
            </a:r>
            <a:endParaRPr lang="zh-CN" altLang="en-US" sz="1200" b="1">
              <a:latin typeface="微软雅黑 Light" panose="020B0502040204020203" charset="-122"/>
              <a:ea typeface="微软雅黑 Light" panose="020B0502040204020203" charset="-122"/>
              <a:cs typeface="微软雅黑 Light" panose="020B0502040204020203" charset="-122"/>
            </a:endParaRPr>
          </a:p>
          <a:p>
            <a:pPr algn="ctr">
              <a:buClrTx/>
              <a:buSzTx/>
              <a:buNone/>
            </a:pPr>
            <a:endParaRPr lang="en-US" altLang="zh-CN" sz="1200" b="1">
              <a:latin typeface="微软雅黑 Light" panose="020B0502040204020203" charset="-122"/>
              <a:ea typeface="微软雅黑 Light" panose="020B0502040204020203" charset="-122"/>
              <a:cs typeface="微软雅黑 Light" panose="020B0502040204020203" charset="-122"/>
            </a:endParaRPr>
          </a:p>
          <a:p>
            <a:pPr algn="ctr">
              <a:buClrTx/>
              <a:buSzTx/>
              <a:buNone/>
            </a:pPr>
            <a:r>
              <a:rPr lang="en-US" altLang="zh-CN" sz="1200" b="1">
                <a:latin typeface="微软雅黑 Light" panose="020B0502040204020203" charset="-122"/>
                <a:ea typeface="微软雅黑 Light" panose="020B0502040204020203" charset="-122"/>
                <a:cs typeface="微软雅黑 Light" panose="020B0502040204020203" charset="-122"/>
              </a:rPr>
              <a:t>sigmod</a:t>
            </a:r>
            <a:r>
              <a:rPr lang="zh-CN" altLang="en-US" sz="1200" b="1">
                <a:latin typeface="微软雅黑 Light" panose="020B0502040204020203" charset="-122"/>
                <a:ea typeface="微软雅黑 Light" panose="020B0502040204020203" charset="-122"/>
                <a:cs typeface="微软雅黑 Light" panose="020B0502040204020203" charset="-122"/>
              </a:rPr>
              <a:t>，输出</a:t>
            </a:r>
            <a:r>
              <a:rPr lang="en-US" altLang="zh-CN" sz="1200" b="1">
                <a:latin typeface="微软雅黑 Light" panose="020B0502040204020203" charset="-122"/>
                <a:ea typeface="微软雅黑 Light" panose="020B0502040204020203" charset="-122"/>
                <a:cs typeface="微软雅黑 Light" panose="020B0502040204020203" charset="-122"/>
              </a:rPr>
              <a:t>0-1</a:t>
            </a:r>
            <a:endParaRPr lang="en-US" altLang="zh-CN" sz="1200" b="1">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6676" y="511715"/>
            <a:ext cx="2244487" cy="523220"/>
          </a:xfrm>
          <a:prstGeom prst="rect">
            <a:avLst/>
          </a:prstGeom>
          <a:noFill/>
        </p:spPr>
        <p:txBody>
          <a:bodyPr wrap="square" rtlCol="0">
            <a:spAutoFit/>
          </a:bodyPr>
          <a:lstStyle/>
          <a:p>
            <a:r>
              <a:rPr lang="zh-CN" altLang="en-US" sz="2800" dirty="0" smtClean="0">
                <a:solidFill>
                  <a:schemeClr val="tx1">
                    <a:lumMod val="85000"/>
                    <a:lumOff val="15000"/>
                  </a:schemeClr>
                </a:solidFill>
                <a:latin typeface="FZZhengHeiS-DB-GB" panose="02000000000000000000" pitchFamily="2" charset="0"/>
                <a:ea typeface="FZZhengHeiS-DB-GB" panose="02000000000000000000" pitchFamily="2" charset="0"/>
              </a:rPr>
              <a:t>实验部分</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12" name="文本框 11"/>
          <p:cNvSpPr txBox="1"/>
          <p:nvPr/>
        </p:nvSpPr>
        <p:spPr>
          <a:xfrm>
            <a:off x="2211040" y="2150603"/>
            <a:ext cx="2865120" cy="523220"/>
          </a:xfrm>
          <a:prstGeom prst="rect">
            <a:avLst/>
          </a:prstGeom>
          <a:noFill/>
        </p:spPr>
        <p:txBody>
          <a:bodyPr wrap="square" rtlCol="0">
            <a:spAutoFit/>
          </a:bodyPr>
          <a:lstStyle/>
          <a:p>
            <a:pPr algn="r"/>
            <a:r>
              <a:rPr lang="zh-CN" altLang="en-US" sz="1400" dirty="0">
                <a:solidFill>
                  <a:schemeClr val="bg1"/>
                </a:solidFill>
                <a:latin typeface="FZZhengHeiS-DB-GB" panose="02000000000000000000" pitchFamily="2" charset="0"/>
                <a:ea typeface="FZZhengHeiS-DB-GB" panose="02000000000000000000" pitchFamily="2" charset="0"/>
              </a:rPr>
              <a:t>微信由于</a:t>
            </a:r>
            <a:r>
              <a:rPr lang="en-US" altLang="zh-CN" sz="1400" dirty="0">
                <a:solidFill>
                  <a:schemeClr val="bg1"/>
                </a:solidFill>
                <a:latin typeface="FZZhengHeiS-DB-GB" panose="02000000000000000000" pitchFamily="2" charset="0"/>
                <a:ea typeface="FZZhengHeiS-DB-GB" panose="02000000000000000000" pitchFamily="2" charset="0"/>
              </a:rPr>
              <a:t>2010</a:t>
            </a:r>
            <a:r>
              <a:rPr lang="zh-CN" altLang="en-US" sz="1400" dirty="0">
                <a:solidFill>
                  <a:schemeClr val="bg1"/>
                </a:solidFill>
                <a:latin typeface="FZZhengHeiS-DB-GB" panose="02000000000000000000" pitchFamily="2" charset="0"/>
                <a:ea typeface="FZZhengHeiS-DB-GB" panose="02000000000000000000" pitchFamily="2" charset="0"/>
              </a:rPr>
              <a:t>年</a:t>
            </a:r>
            <a:r>
              <a:rPr lang="en-US" altLang="zh-CN" sz="1400" dirty="0">
                <a:solidFill>
                  <a:schemeClr val="bg1"/>
                </a:solidFill>
                <a:latin typeface="FZZhengHeiS-DB-GB" panose="02000000000000000000" pitchFamily="2" charset="0"/>
                <a:ea typeface="FZZhengHeiS-DB-GB" panose="02000000000000000000" pitchFamily="2" charset="0"/>
              </a:rPr>
              <a:t>10</a:t>
            </a:r>
            <a:r>
              <a:rPr lang="zh-CN" altLang="en-US" sz="14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bg1"/>
              </a:solidFill>
              <a:latin typeface="FZZhengHeiS-DB-GB" panose="02000000000000000000" pitchFamily="2" charset="0"/>
              <a:ea typeface="FZZhengHeiS-DB-GB" panose="02000000000000000000" pitchFamily="2" charset="0"/>
            </a:endParaRPr>
          </a:p>
        </p:txBody>
      </p:sp>
      <p:sp>
        <p:nvSpPr>
          <p:cNvPr id="13" name="文本框 12"/>
          <p:cNvSpPr txBox="1"/>
          <p:nvPr/>
        </p:nvSpPr>
        <p:spPr>
          <a:xfrm>
            <a:off x="6985670" y="3743592"/>
            <a:ext cx="2865120" cy="523220"/>
          </a:xfrm>
          <a:prstGeom prst="rect">
            <a:avLst/>
          </a:prstGeom>
          <a:noFill/>
        </p:spPr>
        <p:txBody>
          <a:bodyPr wrap="square" rtlCol="0">
            <a:spAutoFit/>
          </a:bodyPr>
          <a:lstStyle/>
          <a:p>
            <a:pPr algn="r"/>
            <a:r>
              <a:rPr lang="zh-CN" altLang="en-US" sz="1400" dirty="0">
                <a:solidFill>
                  <a:schemeClr val="bg1"/>
                </a:solidFill>
                <a:latin typeface="FZZhengHeiS-DB-GB" panose="02000000000000000000" pitchFamily="2" charset="0"/>
                <a:ea typeface="FZZhengHeiS-DB-GB" panose="02000000000000000000" pitchFamily="2" charset="0"/>
              </a:rPr>
              <a:t>微信由于</a:t>
            </a:r>
            <a:r>
              <a:rPr lang="en-US" altLang="zh-CN" sz="1400" dirty="0">
                <a:solidFill>
                  <a:schemeClr val="bg1"/>
                </a:solidFill>
                <a:latin typeface="FZZhengHeiS-DB-GB" panose="02000000000000000000" pitchFamily="2" charset="0"/>
                <a:ea typeface="FZZhengHeiS-DB-GB" panose="02000000000000000000" pitchFamily="2" charset="0"/>
              </a:rPr>
              <a:t>2010</a:t>
            </a:r>
            <a:r>
              <a:rPr lang="zh-CN" altLang="en-US" sz="1400" dirty="0">
                <a:solidFill>
                  <a:schemeClr val="bg1"/>
                </a:solidFill>
                <a:latin typeface="FZZhengHeiS-DB-GB" panose="02000000000000000000" pitchFamily="2" charset="0"/>
                <a:ea typeface="FZZhengHeiS-DB-GB" panose="02000000000000000000" pitchFamily="2" charset="0"/>
              </a:rPr>
              <a:t>年</a:t>
            </a:r>
            <a:r>
              <a:rPr lang="en-US" altLang="zh-CN" sz="1400" dirty="0">
                <a:solidFill>
                  <a:schemeClr val="bg1"/>
                </a:solidFill>
                <a:latin typeface="FZZhengHeiS-DB-GB" panose="02000000000000000000" pitchFamily="2" charset="0"/>
                <a:ea typeface="FZZhengHeiS-DB-GB" panose="02000000000000000000" pitchFamily="2" charset="0"/>
              </a:rPr>
              <a:t>10</a:t>
            </a:r>
            <a:r>
              <a:rPr lang="zh-CN" altLang="en-US" sz="14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bg1"/>
              </a:solidFill>
              <a:latin typeface="FZZhengHeiS-DB-GB" panose="02000000000000000000" pitchFamily="2" charset="0"/>
              <a:ea typeface="FZZhengHeiS-DB-GB" panose="02000000000000000000" pitchFamily="2" charset="0"/>
            </a:endParaRPr>
          </a:p>
        </p:txBody>
      </p:sp>
      <p:pic>
        <p:nvPicPr>
          <p:cNvPr id="11" name="图片 10" descr="C:\Users\Administrator\Desktop\视觉识别系统\logo.jpg"/>
          <p:cNvPicPr/>
          <p:nvPr/>
        </p:nvPicPr>
        <p:blipFill rotWithShape="1">
          <a:blip r:embed="rId2">
            <a:extLst>
              <a:ext uri="{28A0092B-C50C-407E-A947-70E740481C1C}">
                <a14:useLocalDpi xmlns:a14="http://schemas.microsoft.com/office/drawing/2010/main" val="0"/>
              </a:ext>
            </a:extLst>
          </a:blip>
          <a:srcRect r="72176"/>
          <a:stretch>
            <a:fillRect/>
          </a:stretch>
        </p:blipFill>
        <p:spPr>
          <a:xfrm>
            <a:off x="10675723" y="153377"/>
            <a:ext cx="1036605" cy="1036320"/>
          </a:xfrm>
          <a:prstGeom prst="rect">
            <a:avLst/>
          </a:prstGeom>
          <a:noFill/>
          <a:ln>
            <a:noFill/>
          </a:ln>
        </p:spPr>
      </p:pic>
      <p:sp>
        <p:nvSpPr>
          <p:cNvPr id="10" name="矩形 9"/>
          <p:cNvSpPr/>
          <p:nvPr/>
        </p:nvSpPr>
        <p:spPr>
          <a:xfrm>
            <a:off x="906676" y="1158774"/>
            <a:ext cx="9428605" cy="1938020"/>
          </a:xfrm>
          <a:prstGeom prst="rect">
            <a:avLst/>
          </a:prstGeom>
        </p:spPr>
        <p:txBody>
          <a:bodyPr wrap="square">
            <a:spAutoFit/>
          </a:bodyPr>
          <a:lstStyle/>
          <a:p>
            <a:r>
              <a:rPr lang="zh-CN" altLang="en-US" sz="2400" dirty="0" smtClean="0">
                <a:latin typeface="华文楷体" panose="02010600040101010101" pitchFamily="2" charset="-122"/>
                <a:ea typeface="华文楷体" panose="02010600040101010101" pitchFamily="2" charset="-122"/>
              </a:rPr>
              <a:t>       实验使用了深度学习库</a:t>
            </a:r>
            <a:r>
              <a:rPr lang="en-US" altLang="zh-CN" sz="2400" dirty="0" smtClean="0">
                <a:latin typeface="华文楷体" panose="02010600040101010101" pitchFamily="2" charset="-122"/>
                <a:ea typeface="华文楷体" panose="02010600040101010101" pitchFamily="2" charset="-122"/>
              </a:rPr>
              <a:t>keras</a:t>
            </a:r>
            <a:r>
              <a:rPr lang="zh-CN" altLang="en-US" sz="2400" dirty="0" smtClean="0">
                <a:latin typeface="华文楷体" panose="02010600040101010101" pitchFamily="2" charset="-122"/>
                <a:ea typeface="华文楷体" panose="02010600040101010101" pitchFamily="2" charset="-122"/>
              </a:rPr>
              <a:t>，使用者可以通过神经网络API实现机器学习任务中的常见操作，包括人工神经网络的构建、编译、学习、评估、测试等</a:t>
            </a:r>
            <a:endParaRPr lang="zh-CN" altLang="en-US"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实验中为保证</a:t>
            </a:r>
            <a:r>
              <a:rPr lang="en-US" altLang="zh-CN" sz="2400" dirty="0" smtClean="0">
                <a:latin typeface="华文楷体" panose="02010600040101010101" pitchFamily="2" charset="-122"/>
                <a:ea typeface="华文楷体" panose="02010600040101010101" pitchFamily="2" charset="-122"/>
              </a:rPr>
              <a:t>Embedding</a:t>
            </a:r>
            <a:r>
              <a:rPr lang="zh-CN" altLang="en-US" sz="2400" dirty="0" smtClean="0">
                <a:latin typeface="华文楷体" panose="02010600040101010101" pitchFamily="2" charset="-122"/>
                <a:ea typeface="华文楷体" panose="02010600040101010101" pitchFamily="2" charset="-122"/>
              </a:rPr>
              <a:t>输入的向量矩阵行列数</a:t>
            </a:r>
            <a:r>
              <a:rPr lang="zh-CN" altLang="en-US" sz="2400" dirty="0" smtClean="0">
                <a:latin typeface="华文楷体" panose="02010600040101010101" pitchFamily="2" charset="-122"/>
                <a:ea typeface="华文楷体" panose="02010600040101010101" pitchFamily="2" charset="-122"/>
              </a:rPr>
              <a:t>相同，考虑整个数据中文本分词后</a:t>
            </a:r>
            <a:r>
              <a:rPr lang="en-US" altLang="zh-CN" sz="2400" dirty="0" smtClean="0">
                <a:latin typeface="华文楷体" panose="02010600040101010101" pitchFamily="2" charset="-122"/>
                <a:ea typeface="华文楷体" panose="02010600040101010101" pitchFamily="2" charset="-122"/>
              </a:rPr>
              <a:t>(tokens)</a:t>
            </a:r>
            <a:r>
              <a:rPr lang="zh-CN" altLang="en-US" sz="2400" dirty="0" smtClean="0">
                <a:latin typeface="华文楷体" panose="02010600040101010101" pitchFamily="2" charset="-122"/>
                <a:ea typeface="华文楷体" panose="02010600040101010101" pitchFamily="2" charset="-122"/>
              </a:rPr>
              <a:t>的长度分布</a:t>
            </a:r>
            <a:r>
              <a:rPr lang="zh-CN" altLang="en-US" sz="2400" dirty="0" smtClean="0">
                <a:latin typeface="华文楷体" panose="02010600040101010101" pitchFamily="2" charset="-122"/>
                <a:ea typeface="华文楷体" panose="02010600040101010101" pitchFamily="2" charset="-122"/>
              </a:rPr>
              <a:t>：</a:t>
            </a:r>
            <a:endParaRPr lang="zh-CN" altLang="en-US" sz="2400" dirty="0" smtClean="0">
              <a:latin typeface="华文楷体" panose="02010600040101010101" pitchFamily="2" charset="-122"/>
              <a:ea typeface="华文楷体" panose="02010600040101010101" pitchFamily="2" charset="-122"/>
            </a:endParaRPr>
          </a:p>
        </p:txBody>
      </p:sp>
      <p:pic>
        <p:nvPicPr>
          <p:cNvPr id="8" name="图片 7" descr="下载 (1)"/>
          <p:cNvPicPr>
            <a:picLocks noChangeAspect="1"/>
          </p:cNvPicPr>
          <p:nvPr/>
        </p:nvPicPr>
        <p:blipFill>
          <a:blip r:embed="rId3"/>
          <a:stretch>
            <a:fillRect/>
          </a:stretch>
        </p:blipFill>
        <p:spPr>
          <a:xfrm>
            <a:off x="5535930" y="2820670"/>
            <a:ext cx="5016500" cy="3530600"/>
          </a:xfrm>
          <a:prstGeom prst="rect">
            <a:avLst/>
          </a:prstGeom>
        </p:spPr>
      </p:pic>
      <p:sp>
        <p:nvSpPr>
          <p:cNvPr id="9" name="文本框 8"/>
          <p:cNvSpPr txBox="1"/>
          <p:nvPr/>
        </p:nvSpPr>
        <p:spPr>
          <a:xfrm>
            <a:off x="906780" y="3436620"/>
            <a:ext cx="3721735" cy="2676525"/>
          </a:xfrm>
          <a:prstGeom prst="rect">
            <a:avLst/>
          </a:prstGeom>
          <a:noFill/>
        </p:spPr>
        <p:txBody>
          <a:bodyPr wrap="square" rtlCol="0">
            <a:spAutoFit/>
          </a:bodyPr>
          <a:p>
            <a:r>
              <a:rPr lang="zh-CN" altLang="en-US" sz="2400" dirty="0" smtClean="0">
                <a:latin typeface="华文楷体" panose="02010600040101010101" pitchFamily="2" charset="-122"/>
                <a:ea typeface="华文楷体" panose="02010600040101010101" pitchFamily="2" charset="-122"/>
              </a:rPr>
              <a:t>如右图，可以假设tokens的长度服从正态分布</a:t>
            </a:r>
            <a:endParaRPr lang="zh-CN" altLang="en-US" sz="2400" dirty="0" smtClean="0">
              <a:latin typeface="华文楷体" panose="02010600040101010101" pitchFamily="2" charset="-122"/>
              <a:ea typeface="华文楷体" panose="02010600040101010101" pitchFamily="2" charset="-122"/>
            </a:endParaRPr>
          </a:p>
          <a:p>
            <a:pPr algn="l">
              <a:buClrTx/>
              <a:buSzTx/>
              <a:buFontTx/>
            </a:pPr>
            <a:r>
              <a:rPr lang="zh-CN" altLang="en-US" sz="2400" dirty="0" smtClean="0">
                <a:latin typeface="华文楷体" panose="02010600040101010101" pitchFamily="2" charset="-122"/>
                <a:ea typeface="华文楷体" panose="02010600040101010101" pitchFamily="2" charset="-122"/>
                <a:sym typeface="+mn-ea"/>
              </a:rPr>
              <a:t>所有样本tokens的长度可以</a:t>
            </a:r>
            <a:r>
              <a:rPr lang="zh-CN" altLang="en-US" sz="2400" dirty="0" smtClean="0">
                <a:latin typeface="华文楷体" panose="02010600040101010101" pitchFamily="2" charset="-122"/>
                <a:ea typeface="华文楷体" panose="02010600040101010101" pitchFamily="2" charset="-122"/>
              </a:rPr>
              <a:t>取tokens平均值并加上两个tokens的标准差（该长度可以覆盖</a:t>
            </a:r>
            <a:r>
              <a:rPr lang="en-US" altLang="zh-CN" sz="2400" dirty="0" smtClean="0">
                <a:latin typeface="华文楷体" panose="02010600040101010101" pitchFamily="2" charset="-122"/>
                <a:ea typeface="华文楷体" panose="02010600040101010101" pitchFamily="2" charset="-122"/>
              </a:rPr>
              <a:t>95%</a:t>
            </a:r>
            <a:r>
              <a:rPr lang="zh-CN" altLang="en-US" sz="2400" dirty="0" smtClean="0">
                <a:latin typeface="华文楷体" panose="02010600040101010101" pitchFamily="2" charset="-122"/>
                <a:ea typeface="华文楷体" panose="02010600040101010101" pitchFamily="2" charset="-122"/>
              </a:rPr>
              <a:t>的样本</a:t>
            </a:r>
            <a:r>
              <a:rPr lang="zh-CN" altLang="en-US" sz="2400" dirty="0" smtClean="0">
                <a:latin typeface="华文楷体" panose="02010600040101010101" pitchFamily="2" charset="-122"/>
                <a:ea typeface="华文楷体" panose="02010600040101010101" pitchFamily="2" charset="-122"/>
              </a:rPr>
              <a:t>）</a:t>
            </a:r>
            <a:endParaRPr lang="zh-CN" altLang="en-US" sz="2400" dirty="0" smtClean="0">
              <a:latin typeface="华文楷体" panose="02010600040101010101" pitchFamily="2" charset="-122"/>
              <a:ea typeface="华文楷体" panose="02010600040101010101" pitchFamily="2" charset="-122"/>
            </a:endParaRPr>
          </a:p>
          <a:p>
            <a:pPr algn="l">
              <a:buClrTx/>
              <a:buSzTx/>
              <a:buFontTx/>
            </a:pPr>
            <a:r>
              <a:rPr lang="zh-CN" altLang="en-US" sz="2400" dirty="0" smtClean="0">
                <a:latin typeface="华文楷体" panose="02010600040101010101" pitchFamily="2" charset="-122"/>
                <a:ea typeface="华文楷体" panose="02010600040101010101" pitchFamily="2" charset="-122"/>
              </a:rPr>
              <a:t>长度小于</a:t>
            </a:r>
            <a:r>
              <a:rPr lang="en-US" altLang="zh-CN" sz="2400" dirty="0" smtClean="0">
                <a:latin typeface="华文楷体" panose="02010600040101010101" pitchFamily="2" charset="-122"/>
                <a:ea typeface="华文楷体" panose="02010600040101010101" pitchFamily="2" charset="-122"/>
              </a:rPr>
              <a:t>222</a:t>
            </a:r>
            <a:r>
              <a:rPr lang="zh-CN" altLang="en-US" sz="2400" dirty="0" smtClean="0">
                <a:latin typeface="华文楷体" panose="02010600040101010101" pitchFamily="2" charset="-122"/>
                <a:ea typeface="华文楷体" panose="02010600040101010101" pitchFamily="2" charset="-122"/>
              </a:rPr>
              <a:t>的加</a:t>
            </a:r>
            <a:r>
              <a:rPr lang="en-US" altLang="zh-CN" sz="2400" dirty="0" smtClean="0">
                <a:latin typeface="华文楷体" panose="02010600040101010101" pitchFamily="2" charset="-122"/>
                <a:ea typeface="华文楷体" panose="02010600040101010101" pitchFamily="2" charset="-122"/>
              </a:rPr>
              <a:t>0</a:t>
            </a:r>
            <a:endParaRPr lang="en-US" altLang="zh-CN" sz="2400" dirty="0" smtClean="0">
              <a:latin typeface="华文楷体" panose="02010600040101010101" pitchFamily="2" charset="-122"/>
              <a:ea typeface="华文楷体" panose="02010600040101010101" pitchFamily="2" charset="-122"/>
            </a:endParaRPr>
          </a:p>
        </p:txBody>
      </p:sp>
      <p:sp>
        <p:nvSpPr>
          <p:cNvPr id="19" name="流程图: 过程 18"/>
          <p:cNvSpPr/>
          <p:nvPr/>
        </p:nvSpPr>
        <p:spPr>
          <a:xfrm>
            <a:off x="3627755" y="5519420"/>
            <a:ext cx="2070735" cy="9207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buClrTx/>
              <a:buSzTx/>
              <a:buNone/>
            </a:pPr>
            <a:r>
              <a:rPr lang="en-US" altLang="zh-CN" sz="1200" b="1">
                <a:latin typeface="微软雅黑 Light" panose="020B0502040204020203" charset="-122"/>
                <a:ea typeface="微软雅黑 Light" panose="020B0502040204020203" charset="-122"/>
                <a:cs typeface="微软雅黑 Light" panose="020B0502040204020203" charset="-122"/>
              </a:rPr>
              <a:t>4.</a:t>
            </a:r>
            <a:r>
              <a:rPr lang="en-US" sz="1200" b="1">
                <a:latin typeface="微软雅黑 Light" panose="020B0502040204020203" charset="-122"/>
                <a:ea typeface="微软雅黑 Light" panose="020B0502040204020203" charset="-122"/>
                <a:cs typeface="微软雅黑 Light" panose="020B0502040204020203" charset="-122"/>
              </a:rPr>
              <a:t>Embedding(</a:t>
            </a:r>
            <a:r>
              <a:rPr lang="zh-CN" altLang="en-US" sz="1200" b="1">
                <a:latin typeface="微软雅黑 Light" panose="020B0502040204020203" charset="-122"/>
                <a:ea typeface="微软雅黑 Light" panose="020B0502040204020203" charset="-122"/>
                <a:cs typeface="微软雅黑 Light" panose="020B0502040204020203" charset="-122"/>
              </a:rPr>
              <a:t>词向量化</a:t>
            </a:r>
            <a:r>
              <a:rPr lang="en-US" sz="1200" b="1">
                <a:latin typeface="微软雅黑 Light" panose="020B0502040204020203" charset="-122"/>
                <a:ea typeface="微软雅黑 Light" panose="020B0502040204020203" charset="-122"/>
                <a:cs typeface="微软雅黑 Light" panose="020B0502040204020203" charset="-122"/>
              </a:rPr>
              <a:t>)</a:t>
            </a:r>
            <a:endParaRPr lang="en-US" sz="1200" b="1">
              <a:latin typeface="微软雅黑 Light" panose="020B0502040204020203" charset="-122"/>
              <a:ea typeface="微软雅黑 Light" panose="020B0502040204020203" charset="-122"/>
              <a:cs typeface="微软雅黑 Light" panose="020B0502040204020203" charset="-122"/>
            </a:endParaRPr>
          </a:p>
          <a:p>
            <a:pPr algn="ctr">
              <a:buClrTx/>
              <a:buSzTx/>
              <a:buNone/>
            </a:pPr>
            <a:endParaRPr lang="en-US" sz="1200" b="1">
              <a:latin typeface="微软雅黑 Light" panose="020B0502040204020203" charset="-122"/>
              <a:ea typeface="微软雅黑 Light" panose="020B0502040204020203" charset="-122"/>
              <a:cs typeface="微软雅黑 Light" panose="020B0502040204020203" charset="-122"/>
            </a:endParaRPr>
          </a:p>
          <a:p>
            <a:pPr algn="ctr">
              <a:buClrTx/>
              <a:buSzTx/>
              <a:buNone/>
            </a:pPr>
            <a:r>
              <a:rPr lang="zh-CN" altLang="en-US" sz="1200" b="1">
                <a:latin typeface="微软雅黑 Light" panose="020B0502040204020203" charset="-122"/>
                <a:ea typeface="微软雅黑 Light" panose="020B0502040204020203" charset="-122"/>
                <a:cs typeface="微软雅黑 Light" panose="020B0502040204020203" charset="-122"/>
              </a:rPr>
              <a:t>（</a:t>
            </a:r>
            <a:r>
              <a:rPr lang="en-US" altLang="zh-CN" sz="1200" b="1">
                <a:latin typeface="微软雅黑 Light" panose="020B0502040204020203" charset="-122"/>
                <a:ea typeface="微软雅黑 Light" panose="020B0502040204020203" charset="-122"/>
                <a:cs typeface="微软雅黑 Light" panose="020B0502040204020203" charset="-122"/>
              </a:rPr>
              <a:t>222</a:t>
            </a:r>
            <a:r>
              <a:rPr lang="zh-CN" altLang="en-US" sz="1200" b="1">
                <a:latin typeface="微软雅黑 Light" panose="020B0502040204020203" charset="-122"/>
                <a:ea typeface="微软雅黑 Light" panose="020B0502040204020203" charset="-122"/>
                <a:cs typeface="微软雅黑 Light" panose="020B0502040204020203" charset="-122"/>
              </a:rPr>
              <a:t>，</a:t>
            </a:r>
            <a:r>
              <a:rPr lang="en-US" altLang="zh-CN" sz="1200" b="1">
                <a:latin typeface="微软雅黑 Light" panose="020B0502040204020203" charset="-122"/>
                <a:ea typeface="微软雅黑 Light" panose="020B0502040204020203" charset="-122"/>
                <a:cs typeface="微软雅黑 Light" panose="020B0502040204020203" charset="-122"/>
              </a:rPr>
              <a:t>300</a:t>
            </a:r>
            <a:r>
              <a:rPr lang="zh-CN" altLang="en-US" sz="1200" b="1">
                <a:latin typeface="微软雅黑 Light" panose="020B0502040204020203" charset="-122"/>
                <a:ea typeface="微软雅黑 Light" panose="020B0502040204020203" charset="-122"/>
                <a:cs typeface="微软雅黑 Light" panose="020B0502040204020203" charset="-122"/>
              </a:rPr>
              <a:t>）的矩阵</a:t>
            </a:r>
            <a:endParaRPr lang="zh-CN" altLang="en-US" sz="1200" b="1">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6676" y="511715"/>
            <a:ext cx="2716857" cy="523220"/>
          </a:xfrm>
          <a:prstGeom prst="rect">
            <a:avLst/>
          </a:prstGeom>
          <a:noFill/>
        </p:spPr>
        <p:txBody>
          <a:bodyPr wrap="square" rtlCol="0">
            <a:spAutoFit/>
          </a:bodyPr>
          <a:lstStyle/>
          <a:p>
            <a:r>
              <a:rPr lang="zh-CN" altLang="en-US" sz="2800" dirty="0" smtClean="0">
                <a:solidFill>
                  <a:schemeClr val="tx1">
                    <a:lumMod val="85000"/>
                    <a:lumOff val="15000"/>
                  </a:schemeClr>
                </a:solidFill>
                <a:latin typeface="FZZhengHeiS-DB-GB" panose="02000000000000000000" pitchFamily="2" charset="0"/>
                <a:ea typeface="FZZhengHeiS-DB-GB" panose="02000000000000000000" pitchFamily="2" charset="0"/>
              </a:rPr>
              <a:t>实验部分</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12" name="文本框 11"/>
          <p:cNvSpPr txBox="1"/>
          <p:nvPr/>
        </p:nvSpPr>
        <p:spPr>
          <a:xfrm>
            <a:off x="2211040" y="2150603"/>
            <a:ext cx="2865120" cy="523220"/>
          </a:xfrm>
          <a:prstGeom prst="rect">
            <a:avLst/>
          </a:prstGeom>
          <a:noFill/>
        </p:spPr>
        <p:txBody>
          <a:bodyPr wrap="square" rtlCol="0">
            <a:spAutoFit/>
          </a:bodyPr>
          <a:lstStyle/>
          <a:p>
            <a:pPr algn="r"/>
            <a:r>
              <a:rPr lang="zh-CN" altLang="en-US" sz="1400" dirty="0">
                <a:solidFill>
                  <a:schemeClr val="bg1"/>
                </a:solidFill>
                <a:latin typeface="FZZhengHeiS-DB-GB" panose="02000000000000000000" pitchFamily="2" charset="0"/>
                <a:ea typeface="FZZhengHeiS-DB-GB" panose="02000000000000000000" pitchFamily="2" charset="0"/>
              </a:rPr>
              <a:t>微信由于</a:t>
            </a:r>
            <a:r>
              <a:rPr lang="en-US" altLang="zh-CN" sz="1400" dirty="0">
                <a:solidFill>
                  <a:schemeClr val="bg1"/>
                </a:solidFill>
                <a:latin typeface="FZZhengHeiS-DB-GB" panose="02000000000000000000" pitchFamily="2" charset="0"/>
                <a:ea typeface="FZZhengHeiS-DB-GB" panose="02000000000000000000" pitchFamily="2" charset="0"/>
              </a:rPr>
              <a:t>2010</a:t>
            </a:r>
            <a:r>
              <a:rPr lang="zh-CN" altLang="en-US" sz="1400" dirty="0">
                <a:solidFill>
                  <a:schemeClr val="bg1"/>
                </a:solidFill>
                <a:latin typeface="FZZhengHeiS-DB-GB" panose="02000000000000000000" pitchFamily="2" charset="0"/>
                <a:ea typeface="FZZhengHeiS-DB-GB" panose="02000000000000000000" pitchFamily="2" charset="0"/>
              </a:rPr>
              <a:t>年</a:t>
            </a:r>
            <a:r>
              <a:rPr lang="en-US" altLang="zh-CN" sz="1400" dirty="0">
                <a:solidFill>
                  <a:schemeClr val="bg1"/>
                </a:solidFill>
                <a:latin typeface="FZZhengHeiS-DB-GB" panose="02000000000000000000" pitchFamily="2" charset="0"/>
                <a:ea typeface="FZZhengHeiS-DB-GB" panose="02000000000000000000" pitchFamily="2" charset="0"/>
              </a:rPr>
              <a:t>10</a:t>
            </a:r>
            <a:r>
              <a:rPr lang="zh-CN" altLang="en-US" sz="14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bg1"/>
              </a:solidFill>
              <a:latin typeface="FZZhengHeiS-DB-GB" panose="02000000000000000000" pitchFamily="2" charset="0"/>
              <a:ea typeface="FZZhengHeiS-DB-GB" panose="02000000000000000000" pitchFamily="2" charset="0"/>
            </a:endParaRPr>
          </a:p>
        </p:txBody>
      </p:sp>
      <p:sp>
        <p:nvSpPr>
          <p:cNvPr id="13" name="文本框 12"/>
          <p:cNvSpPr txBox="1"/>
          <p:nvPr/>
        </p:nvSpPr>
        <p:spPr>
          <a:xfrm>
            <a:off x="6985670" y="3743592"/>
            <a:ext cx="2865120" cy="523220"/>
          </a:xfrm>
          <a:prstGeom prst="rect">
            <a:avLst/>
          </a:prstGeom>
          <a:noFill/>
        </p:spPr>
        <p:txBody>
          <a:bodyPr wrap="square" rtlCol="0">
            <a:spAutoFit/>
          </a:bodyPr>
          <a:lstStyle/>
          <a:p>
            <a:pPr algn="r"/>
            <a:r>
              <a:rPr lang="zh-CN" altLang="en-US" sz="1400" dirty="0">
                <a:solidFill>
                  <a:schemeClr val="bg1"/>
                </a:solidFill>
                <a:latin typeface="FZZhengHeiS-DB-GB" panose="02000000000000000000" pitchFamily="2" charset="0"/>
                <a:ea typeface="FZZhengHeiS-DB-GB" panose="02000000000000000000" pitchFamily="2" charset="0"/>
              </a:rPr>
              <a:t>微信由于</a:t>
            </a:r>
            <a:r>
              <a:rPr lang="en-US" altLang="zh-CN" sz="1400" dirty="0">
                <a:solidFill>
                  <a:schemeClr val="bg1"/>
                </a:solidFill>
                <a:latin typeface="FZZhengHeiS-DB-GB" panose="02000000000000000000" pitchFamily="2" charset="0"/>
                <a:ea typeface="FZZhengHeiS-DB-GB" panose="02000000000000000000" pitchFamily="2" charset="0"/>
              </a:rPr>
              <a:t>2010</a:t>
            </a:r>
            <a:r>
              <a:rPr lang="zh-CN" altLang="en-US" sz="1400" dirty="0">
                <a:solidFill>
                  <a:schemeClr val="bg1"/>
                </a:solidFill>
                <a:latin typeface="FZZhengHeiS-DB-GB" panose="02000000000000000000" pitchFamily="2" charset="0"/>
                <a:ea typeface="FZZhengHeiS-DB-GB" panose="02000000000000000000" pitchFamily="2" charset="0"/>
              </a:rPr>
              <a:t>年</a:t>
            </a:r>
            <a:r>
              <a:rPr lang="en-US" altLang="zh-CN" sz="1400" dirty="0">
                <a:solidFill>
                  <a:schemeClr val="bg1"/>
                </a:solidFill>
                <a:latin typeface="FZZhengHeiS-DB-GB" panose="02000000000000000000" pitchFamily="2" charset="0"/>
                <a:ea typeface="FZZhengHeiS-DB-GB" panose="02000000000000000000" pitchFamily="2" charset="0"/>
              </a:rPr>
              <a:t>10</a:t>
            </a:r>
            <a:r>
              <a:rPr lang="zh-CN" altLang="en-US" sz="14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bg1"/>
              </a:solidFill>
              <a:latin typeface="FZZhengHeiS-DB-GB" panose="02000000000000000000" pitchFamily="2" charset="0"/>
              <a:ea typeface="FZZhengHeiS-DB-GB" panose="02000000000000000000" pitchFamily="2" charset="0"/>
            </a:endParaRPr>
          </a:p>
        </p:txBody>
      </p:sp>
      <p:pic>
        <p:nvPicPr>
          <p:cNvPr id="11" name="图片 10" descr="C:\Users\Administrator\Desktop\视觉识别系统\logo.jpg"/>
          <p:cNvPicPr/>
          <p:nvPr/>
        </p:nvPicPr>
        <p:blipFill rotWithShape="1">
          <a:blip r:embed="rId2">
            <a:extLst>
              <a:ext uri="{28A0092B-C50C-407E-A947-70E740481C1C}">
                <a14:useLocalDpi xmlns:a14="http://schemas.microsoft.com/office/drawing/2010/main" val="0"/>
              </a:ext>
            </a:extLst>
          </a:blip>
          <a:srcRect r="72176"/>
          <a:stretch>
            <a:fillRect/>
          </a:stretch>
        </p:blipFill>
        <p:spPr>
          <a:xfrm>
            <a:off x="10675723" y="153377"/>
            <a:ext cx="1036605" cy="1036320"/>
          </a:xfrm>
          <a:prstGeom prst="rect">
            <a:avLst/>
          </a:prstGeom>
          <a:noFill/>
          <a:ln>
            <a:noFill/>
          </a:ln>
        </p:spPr>
      </p:pic>
      <p:sp>
        <p:nvSpPr>
          <p:cNvPr id="3" name="文本框 2"/>
          <p:cNvSpPr txBox="1"/>
          <p:nvPr/>
        </p:nvSpPr>
        <p:spPr>
          <a:xfrm>
            <a:off x="1567272" y="1408720"/>
            <a:ext cx="8589602" cy="1568450"/>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划分训练集、测试集比例为 </a:t>
            </a:r>
            <a:r>
              <a:rPr lang="en-US" altLang="zh-CN" sz="2400" dirty="0" smtClean="0">
                <a:latin typeface="华文楷体" panose="02010600040101010101" pitchFamily="2" charset="-122"/>
                <a:ea typeface="华文楷体" panose="02010600040101010101" pitchFamily="2" charset="-122"/>
              </a:rPr>
              <a:t>9</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    </a:t>
            </a:r>
            <a:endParaRPr lang="zh-CN" altLang="en-US"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最后分别使用</a:t>
            </a:r>
            <a:r>
              <a:rPr lang="en-US" altLang="zh-CN" sz="2400" dirty="0" smtClean="0">
                <a:latin typeface="华文楷体" panose="02010600040101010101" pitchFamily="2" charset="-122"/>
                <a:ea typeface="华文楷体" panose="02010600040101010101" pitchFamily="2" charset="-122"/>
              </a:rPr>
              <a:t>MLP</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simpleRNN</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LSTM</a:t>
            </a:r>
            <a:r>
              <a:rPr lang="zh-CN" altLang="en-US" sz="2400" dirty="0" smtClean="0">
                <a:latin typeface="华文楷体" panose="02010600040101010101" pitchFamily="2" charset="-122"/>
                <a:ea typeface="华文楷体" panose="02010600040101010101" pitchFamily="2" charset="-122"/>
              </a:rPr>
              <a:t>对数据进行训练。（Epoch</a:t>
            </a:r>
            <a:r>
              <a:rPr lang="en-US" altLang="zh-CN" sz="2400" dirty="0" smtClean="0">
                <a:latin typeface="华文楷体" panose="02010600040101010101" pitchFamily="2" charset="-122"/>
                <a:ea typeface="华文楷体" panose="02010600040101010101" pitchFamily="2" charset="-122"/>
              </a:rPr>
              <a:t>10</a:t>
            </a:r>
            <a:r>
              <a:rPr lang="zh-CN" altLang="en-US" sz="2400" dirty="0" smtClean="0">
                <a:latin typeface="华文楷体" panose="02010600040101010101" pitchFamily="2" charset="-122"/>
                <a:ea typeface="华文楷体" panose="02010600040101010101" pitchFamily="2" charset="-122"/>
              </a:rPr>
              <a:t>次）</a:t>
            </a:r>
            <a:endParaRPr lang="zh-CN" altLang="en-US"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得到准确率如下表：</a:t>
            </a:r>
            <a:endParaRPr lang="zh-CN" altLang="en-US" sz="2400" dirty="0" smtClean="0">
              <a:latin typeface="华文楷体" panose="02010600040101010101" pitchFamily="2" charset="-122"/>
              <a:ea typeface="华文楷体" panose="02010600040101010101" pitchFamily="2" charset="-122"/>
            </a:endParaRPr>
          </a:p>
        </p:txBody>
      </p:sp>
      <p:graphicFrame>
        <p:nvGraphicFramePr>
          <p:cNvPr id="2" name="表格 1"/>
          <p:cNvGraphicFramePr/>
          <p:nvPr>
            <p:custDataLst>
              <p:tags r:id="rId3"/>
            </p:custDataLst>
          </p:nvPr>
        </p:nvGraphicFramePr>
        <p:xfrm>
          <a:off x="1426210" y="3711575"/>
          <a:ext cx="8531225" cy="1524000"/>
        </p:xfrm>
        <a:graphic>
          <a:graphicData uri="http://schemas.openxmlformats.org/drawingml/2006/table">
            <a:tbl>
              <a:tblPr firstRow="1" bandRow="1">
                <a:tableStyleId>{5C22544A-7EE6-4342-B048-85BDC9FD1C3A}</a:tableStyleId>
              </a:tblPr>
              <a:tblGrid>
                <a:gridCol w="1706245"/>
                <a:gridCol w="1706245"/>
                <a:gridCol w="1706245"/>
                <a:gridCol w="1706245"/>
              </a:tblGrid>
              <a:tr h="381000">
                <a:tc>
                  <a:txBody>
                    <a:bodyPr/>
                    <a:p>
                      <a:pPr>
                        <a:buNone/>
                      </a:pPr>
                      <a:endParaRPr lang="zh-CN" altLang="en-US"/>
                    </a:p>
                  </a:txBody>
                  <a:tcPr/>
                </a:tc>
                <a:tc>
                  <a:txBody>
                    <a:bodyPr/>
                    <a:p>
                      <a:pPr>
                        <a:buNone/>
                      </a:pPr>
                      <a:r>
                        <a:rPr lang="en-US" altLang="zh-CN"/>
                        <a:t>MLP</a:t>
                      </a:r>
                      <a:endParaRPr lang="en-US" altLang="zh-CN"/>
                    </a:p>
                  </a:txBody>
                  <a:tcPr/>
                </a:tc>
                <a:tc>
                  <a:txBody>
                    <a:bodyPr/>
                    <a:p>
                      <a:pPr>
                        <a:buNone/>
                      </a:pPr>
                      <a:r>
                        <a:rPr lang="en-US" altLang="zh-CN"/>
                        <a:t>simpleRNN</a:t>
                      </a:r>
                      <a:endParaRPr lang="en-US" altLang="zh-CN"/>
                    </a:p>
                  </a:txBody>
                  <a:tcPr/>
                </a:tc>
                <a:tc>
                  <a:txBody>
                    <a:bodyPr/>
                    <a:p>
                      <a:pPr>
                        <a:buNone/>
                      </a:pPr>
                      <a:r>
                        <a:rPr lang="en-US" altLang="zh-CN"/>
                        <a:t>LSTM</a:t>
                      </a:r>
                      <a:endParaRPr lang="en-US" altLang="zh-CN"/>
                    </a:p>
                  </a:txBody>
                  <a:tcPr/>
                </a:tc>
              </a:tr>
              <a:tr h="381000">
                <a:tc>
                  <a:txBody>
                    <a:bodyPr/>
                    <a:p>
                      <a:pPr>
                        <a:buNone/>
                      </a:pPr>
                      <a:r>
                        <a:rPr lang="zh-CN" altLang="en-US"/>
                        <a:t>准确率</a:t>
                      </a:r>
                      <a:endParaRPr lang="zh-CN" altLang="en-US"/>
                    </a:p>
                  </a:txBody>
                  <a:tcPr/>
                </a:tc>
                <a:tc>
                  <a:txBody>
                    <a:bodyPr/>
                    <a:p>
                      <a:pPr>
                        <a:buNone/>
                      </a:pPr>
                      <a:r>
                        <a:rPr lang="en-US" altLang="zh-CN"/>
                        <a:t>68.15%</a:t>
                      </a:r>
                      <a:endParaRPr lang="en-US" altLang="zh-CN"/>
                    </a:p>
                  </a:txBody>
                  <a:tcPr/>
                </a:tc>
                <a:tc>
                  <a:txBody>
                    <a:bodyPr/>
                    <a:p>
                      <a:pPr>
                        <a:buNone/>
                      </a:pPr>
                      <a:r>
                        <a:rPr lang="zh-CN" altLang="en-US"/>
                        <a:t>81.34%</a:t>
                      </a:r>
                      <a:endParaRPr lang="zh-CN" altLang="en-US"/>
                    </a:p>
                  </a:txBody>
                  <a:tcPr/>
                </a:tc>
                <a:tc>
                  <a:txBody>
                    <a:bodyPr/>
                    <a:p>
                      <a:pPr>
                        <a:buNone/>
                      </a:pPr>
                      <a:r>
                        <a:rPr lang="zh-CN" altLang="en-US"/>
                        <a:t>86.23%</a:t>
                      </a:r>
                      <a:endParaRPr lang="zh-CN" altLang="en-US"/>
                    </a:p>
                  </a:txBody>
                  <a:tcPr/>
                </a:tc>
              </a:tr>
              <a:tr h="381000">
                <a:tc>
                  <a:txBody>
                    <a:bodyPr/>
                    <a:p>
                      <a:pPr>
                        <a:buNone/>
                      </a:pPr>
                      <a:r>
                        <a:rPr lang="zh-CN" altLang="en-US"/>
                        <a:t>训练</a:t>
                      </a:r>
                      <a:r>
                        <a:rPr lang="zh-CN" altLang="en-US"/>
                        <a:t>用时</a:t>
                      </a:r>
                      <a:endParaRPr lang="zh-CN" altLang="en-US"/>
                    </a:p>
                  </a:txBody>
                  <a:tcPr/>
                </a:tc>
                <a:tc>
                  <a:txBody>
                    <a:bodyPr/>
                    <a:p>
                      <a:pPr>
                        <a:buNone/>
                      </a:pPr>
                      <a:r>
                        <a:rPr lang="en-US" altLang="zh-CN"/>
                        <a:t>31s</a:t>
                      </a:r>
                      <a:endParaRPr lang="en-US" altLang="zh-CN"/>
                    </a:p>
                  </a:txBody>
                  <a:tcPr/>
                </a:tc>
                <a:tc>
                  <a:txBody>
                    <a:bodyPr/>
                    <a:p>
                      <a:pPr>
                        <a:buNone/>
                      </a:pPr>
                      <a:r>
                        <a:rPr lang="en-US" altLang="zh-CN"/>
                        <a:t>21s</a:t>
                      </a:r>
                      <a:endParaRPr lang="en-US" altLang="zh-CN"/>
                    </a:p>
                  </a:txBody>
                  <a:tcPr/>
                </a:tc>
                <a:tc>
                  <a:txBody>
                    <a:bodyPr/>
                    <a:p>
                      <a:pPr>
                        <a:buNone/>
                      </a:pPr>
                      <a:r>
                        <a:rPr lang="en-US" altLang="zh-CN"/>
                        <a:t>64s</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4</a:t>
            </a:r>
            <a:endParaRPr lang="zh-CN" altLang="en-US" sz="13800" b="1" dirty="0">
              <a:solidFill>
                <a:schemeClr val="bg1"/>
              </a:solidFill>
              <a:latin typeface="FuturaBookC" charset="-52"/>
            </a:endParaRPr>
          </a:p>
        </p:txBody>
      </p:sp>
      <p:sp>
        <p:nvSpPr>
          <p:cNvPr id="8" name="文本框 7"/>
          <p:cNvSpPr txBox="1"/>
          <p:nvPr/>
        </p:nvSpPr>
        <p:spPr>
          <a:xfrm>
            <a:off x="4440890" y="2659558"/>
            <a:ext cx="2308826" cy="769441"/>
          </a:xfrm>
          <a:prstGeom prst="rect">
            <a:avLst/>
          </a:prstGeom>
          <a:noFill/>
        </p:spPr>
        <p:txBody>
          <a:bodyPr wrap="square" rtlCol="0">
            <a:spAutoFit/>
          </a:bodyPr>
          <a:lstStyle/>
          <a:p>
            <a:pPr algn="dist"/>
            <a:r>
              <a:rPr lang="zh-CN" altLang="en-US" sz="4400" dirty="0" smtClean="0">
                <a:solidFill>
                  <a:srgbClr val="1C4885"/>
                </a:solidFill>
                <a:latin typeface="FZZhengHeiS-DB-GB" panose="02000000000000000000" pitchFamily="2" charset="0"/>
                <a:ea typeface="FZZhengHeiS-DB-GB" panose="02000000000000000000" pitchFamily="2" charset="0"/>
              </a:rPr>
              <a:t>总结</a:t>
            </a:r>
            <a:endParaRPr lang="zh-CN" altLang="en-US" sz="4400" dirty="0">
              <a:solidFill>
                <a:srgbClr val="1C4885"/>
              </a:solidFill>
              <a:latin typeface="FZZhengHeiS-DB-GB" panose="02000000000000000000" pitchFamily="2" charset="0"/>
              <a:ea typeface="FZZhengHeiS-DB-GB" panose="02000000000000000000" pitchFamily="2" charset="0"/>
            </a:endParaRPr>
          </a:p>
        </p:txBody>
      </p:sp>
      <p:cxnSp>
        <p:nvCxnSpPr>
          <p:cNvPr id="9" name="直接连接符 8"/>
          <p:cNvCxnSpPr/>
          <p:nvPr/>
        </p:nvCxnSpPr>
        <p:spPr>
          <a:xfrm>
            <a:off x="4627459" y="3669630"/>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57385" y="734960"/>
            <a:ext cx="816082" cy="816080"/>
          </a:xfrm>
          <a:prstGeom prst="rect">
            <a:avLst/>
          </a:prstGeom>
        </p:spPr>
      </p:pic>
      <p:pic>
        <p:nvPicPr>
          <p:cNvPr id="10" name="图片 9" descr="C:\Users\Administrator\Desktop\视觉识别系统\logo.jpg"/>
          <p:cNvPicPr/>
          <p:nvPr/>
        </p:nvPicPr>
        <p:blipFill rotWithShape="1">
          <a:blip r:embed="rId2">
            <a:extLst>
              <a:ext uri="{28A0092B-C50C-407E-A947-70E740481C1C}">
                <a14:useLocalDpi xmlns:a14="http://schemas.microsoft.com/office/drawing/2010/main" val="0"/>
              </a:ext>
            </a:extLst>
          </a:blip>
          <a:srcRect r="72176"/>
          <a:stretch>
            <a:fillRect/>
          </a:stretch>
        </p:blipFill>
        <p:spPr>
          <a:xfrm>
            <a:off x="10479980" y="707922"/>
            <a:ext cx="1036605" cy="10363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5776" y="566227"/>
            <a:ext cx="2538453" cy="523220"/>
          </a:xfrm>
          <a:prstGeom prst="rect">
            <a:avLst/>
          </a:prstGeom>
          <a:noFill/>
        </p:spPr>
        <p:txBody>
          <a:bodyPr wrap="square" rtlCol="0">
            <a:spAutoFit/>
          </a:bodyPr>
          <a:lstStyle/>
          <a:p>
            <a:r>
              <a:rPr lang="zh-CN" altLang="en-US" sz="2800" dirty="0" smtClean="0">
                <a:solidFill>
                  <a:schemeClr val="tx1">
                    <a:lumMod val="85000"/>
                    <a:lumOff val="15000"/>
                  </a:schemeClr>
                </a:solidFill>
                <a:latin typeface="FZZhengHeiS-DB-GB" panose="02000000000000000000" pitchFamily="2" charset="0"/>
                <a:ea typeface="FZZhengHeiS-DB-GB" panose="02000000000000000000" pitchFamily="2" charset="0"/>
              </a:rPr>
              <a:t>总结</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7752" y="4415028"/>
            <a:ext cx="392538" cy="392538"/>
          </a:xfrm>
          <a:prstGeom prst="rect">
            <a:avLst/>
          </a:prstGeom>
        </p:spPr>
      </p:pic>
      <p:pic>
        <p:nvPicPr>
          <p:cNvPr id="19" name="图片 18" descr="C:\Users\Administrator\Desktop\视觉识别系统\logo.jpg"/>
          <p:cNvPicPr/>
          <p:nvPr/>
        </p:nvPicPr>
        <p:blipFill rotWithShape="1">
          <a:blip r:embed="rId3">
            <a:extLst>
              <a:ext uri="{28A0092B-C50C-407E-A947-70E740481C1C}">
                <a14:useLocalDpi xmlns:a14="http://schemas.microsoft.com/office/drawing/2010/main" val="0"/>
              </a:ext>
            </a:extLst>
          </a:blip>
          <a:srcRect r="72176"/>
          <a:stretch>
            <a:fillRect/>
          </a:stretch>
        </p:blipFill>
        <p:spPr>
          <a:xfrm>
            <a:off x="10675723" y="255165"/>
            <a:ext cx="1036605" cy="1036320"/>
          </a:xfrm>
          <a:prstGeom prst="rect">
            <a:avLst/>
          </a:prstGeom>
          <a:noFill/>
          <a:ln>
            <a:noFill/>
          </a:ln>
        </p:spPr>
      </p:pic>
      <p:sp>
        <p:nvSpPr>
          <p:cNvPr id="3" name="文本框 2"/>
          <p:cNvSpPr txBox="1"/>
          <p:nvPr/>
        </p:nvSpPr>
        <p:spPr>
          <a:xfrm>
            <a:off x="1035083" y="1427380"/>
            <a:ext cx="9054041" cy="3415030"/>
          </a:xfrm>
          <a:prstGeom prst="rect">
            <a:avLst/>
          </a:prstGeom>
          <a:noFill/>
        </p:spPr>
        <p:txBody>
          <a:bodyPr wrap="square" rtlCol="0">
            <a:spAutoFit/>
          </a:bodyPr>
          <a:lstStyle/>
          <a:p>
            <a:r>
              <a:rPr lang="zh-CN" altLang="en-US" dirty="0" smtClean="0"/>
              <a:t>      </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、数据并非自己获取</a:t>
            </a:r>
            <a:endParaRPr lang="zh-CN" altLang="en-US" sz="2400" dirty="0">
              <a:latin typeface="华文楷体" panose="02010600040101010101" pitchFamily="2" charset="-122"/>
              <a:ea typeface="华文楷体" panose="02010600040101010101" pitchFamily="2" charset="-122"/>
            </a:endParaRPr>
          </a:p>
          <a:p>
            <a:r>
              <a:rPr lang="en-US" altLang="zh-CN" sz="2000" dirty="0">
                <a:latin typeface="楷体" panose="02010609060101010101" pitchFamily="49" charset="-122"/>
                <a:ea typeface="楷体" panose="02010609060101010101" pitchFamily="49" charset="-122"/>
              </a:rPr>
              <a:t> </a:t>
            </a:r>
            <a:r>
              <a:rPr lang="en-US" altLang="zh-CN" sz="2000" dirty="0" smtClean="0">
                <a:latin typeface="楷体" panose="02010609060101010101" pitchFamily="49" charset="-122"/>
                <a:ea typeface="楷体" panose="02010609060101010101" pitchFamily="49" charset="-122"/>
              </a:rPr>
              <a:t>  </a:t>
            </a:r>
            <a:r>
              <a:rPr lang="en-US" altLang="zh-CN" sz="2400" dirty="0" smtClean="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、极少数</a:t>
            </a:r>
            <a:r>
              <a:rPr lang="zh-CN" altLang="en-US" sz="2400" dirty="0">
                <a:latin typeface="华文楷体" panose="02010600040101010101" pitchFamily="2" charset="-122"/>
                <a:ea typeface="华文楷体" panose="02010600040101010101" pitchFamily="2" charset="-122"/>
              </a:rPr>
              <a:t>的词汇在</a:t>
            </a:r>
            <a:r>
              <a:rPr lang="zh-CN" altLang="en-US" sz="2400" dirty="0">
                <a:latin typeface="华文楷体" panose="02010600040101010101" pitchFamily="2" charset="-122"/>
                <a:ea typeface="华文楷体" panose="02010600040101010101" pitchFamily="2" charset="-122"/>
                <a:sym typeface="+mn-ea"/>
              </a:rPr>
              <a:t>预训练中文词向量模型中不存在</a:t>
            </a:r>
            <a:endParaRPr lang="en-US" altLang="zh-CN" sz="2400" dirty="0">
              <a:latin typeface="华文楷体" panose="02010600040101010101" pitchFamily="2" charset="-122"/>
              <a:ea typeface="华文楷体" panose="02010600040101010101" pitchFamily="2" charset="-122"/>
              <a:sym typeface="+mn-ea"/>
            </a:endParaRPr>
          </a:p>
          <a:p>
            <a:r>
              <a:rPr lang="en-US" altLang="zh-CN" sz="2400" dirty="0">
                <a:latin typeface="华文楷体" panose="02010600040101010101" pitchFamily="2" charset="-122"/>
                <a:ea typeface="华文楷体" panose="02010600040101010101" pitchFamily="2" charset="-122"/>
                <a:sym typeface="+mn-ea"/>
              </a:rPr>
              <a:t>     3</a:t>
            </a:r>
            <a:r>
              <a:rPr lang="zh-CN" altLang="en-US" sz="2400" dirty="0">
                <a:latin typeface="华文楷体" panose="02010600040101010101" pitchFamily="2" charset="-122"/>
                <a:ea typeface="华文楷体" panose="02010600040101010101" pitchFamily="2" charset="-122"/>
                <a:sym typeface="+mn-ea"/>
              </a:rPr>
              <a:t>、</a:t>
            </a:r>
            <a:r>
              <a:rPr lang="en-US" altLang="zh-CN" sz="2400" dirty="0">
                <a:latin typeface="华文楷体" panose="02010600040101010101" pitchFamily="2" charset="-122"/>
                <a:ea typeface="华文楷体" panose="02010600040101010101" pitchFamily="2" charset="-122"/>
                <a:sym typeface="+mn-ea"/>
              </a:rPr>
              <a:t>tokens</a:t>
            </a:r>
            <a:r>
              <a:rPr lang="zh-CN" altLang="en-US" sz="2400" dirty="0">
                <a:latin typeface="华文楷体" panose="02010600040101010101" pitchFamily="2" charset="-122"/>
                <a:ea typeface="华文楷体" panose="02010600040101010101" pitchFamily="2" charset="-122"/>
                <a:sym typeface="+mn-ea"/>
              </a:rPr>
              <a:t>的长度选择对模型训练存在影响</a:t>
            </a:r>
            <a:endParaRPr lang="zh-CN" altLang="en-US" sz="2400" dirty="0">
              <a:latin typeface="华文楷体" panose="02010600040101010101" pitchFamily="2" charset="-122"/>
              <a:ea typeface="华文楷体" panose="02010600040101010101" pitchFamily="2" charset="-122"/>
              <a:sym typeface="+mn-ea"/>
            </a:endParaRPr>
          </a:p>
          <a:p>
            <a:r>
              <a:rPr lang="en-US" altLang="zh-CN" sz="2400" dirty="0">
                <a:latin typeface="华文楷体" panose="02010600040101010101" pitchFamily="2" charset="-122"/>
                <a:ea typeface="华文楷体" panose="02010600040101010101" pitchFamily="2" charset="-122"/>
                <a:sym typeface="+mn-ea"/>
              </a:rPr>
              <a:t>     </a:t>
            </a:r>
            <a:r>
              <a:rPr lang="en-US" altLang="zh-CN" sz="2400" dirty="0">
                <a:latin typeface="华文楷体" panose="02010600040101010101" pitchFamily="2" charset="-122"/>
                <a:ea typeface="华文楷体" panose="02010600040101010101" pitchFamily="2" charset="-122"/>
                <a:sym typeface="+mn-ea"/>
              </a:rPr>
              <a:t>4</a:t>
            </a:r>
            <a:r>
              <a:rPr lang="zh-CN" altLang="en-US" sz="2400" dirty="0">
                <a:latin typeface="华文楷体" panose="02010600040101010101" pitchFamily="2" charset="-122"/>
                <a:ea typeface="华文楷体" panose="02010600040101010101" pitchFamily="2" charset="-122"/>
                <a:sym typeface="+mn-ea"/>
              </a:rPr>
              <a:t>、文本数据作为一种序列数据，词语之间的次序关系不可忽视。因此在情感二分类问题上</a:t>
            </a:r>
            <a:r>
              <a:rPr lang="en-US" altLang="zh-CN" sz="2400" dirty="0">
                <a:latin typeface="华文楷体" panose="02010600040101010101" pitchFamily="2" charset="-122"/>
                <a:ea typeface="华文楷体" panose="02010600040101010101" pitchFamily="2" charset="-122"/>
                <a:sym typeface="+mn-ea"/>
              </a:rPr>
              <a:t>RNN</a:t>
            </a:r>
            <a:r>
              <a:rPr lang="zh-CN" altLang="en-US" sz="2400" dirty="0">
                <a:latin typeface="华文楷体" panose="02010600040101010101" pitchFamily="2" charset="-122"/>
                <a:ea typeface="华文楷体" panose="02010600040101010101" pitchFamily="2" charset="-122"/>
                <a:sym typeface="+mn-ea"/>
              </a:rPr>
              <a:t>上的表现要远远高于</a:t>
            </a:r>
            <a:r>
              <a:rPr lang="en-US" altLang="zh-CN" sz="2400" dirty="0">
                <a:latin typeface="华文楷体" panose="02010600040101010101" pitchFamily="2" charset="-122"/>
                <a:ea typeface="华文楷体" panose="02010600040101010101" pitchFamily="2" charset="-122"/>
                <a:sym typeface="+mn-ea"/>
              </a:rPr>
              <a:t>MLP</a:t>
            </a:r>
            <a:endParaRPr lang="en-US" altLang="zh-CN" sz="2400" dirty="0">
              <a:latin typeface="华文楷体" panose="02010600040101010101" pitchFamily="2" charset="-122"/>
              <a:ea typeface="华文楷体" panose="02010600040101010101" pitchFamily="2" charset="-122"/>
              <a:sym typeface="+mn-ea"/>
            </a:endParaRPr>
          </a:p>
          <a:p>
            <a:r>
              <a:rPr lang="en-US" altLang="zh-CN" sz="2400" dirty="0">
                <a:latin typeface="华文楷体" panose="02010600040101010101" pitchFamily="2" charset="-122"/>
                <a:ea typeface="华文楷体" panose="02010600040101010101" pitchFamily="2" charset="-122"/>
                <a:sym typeface="+mn-ea"/>
              </a:rPr>
              <a:t>     5</a:t>
            </a:r>
            <a:r>
              <a:rPr lang="zh-CN" altLang="en-US" sz="2400" dirty="0">
                <a:latin typeface="华文楷体" panose="02010600040101010101" pitchFamily="2" charset="-122"/>
                <a:ea typeface="华文楷体" panose="02010600040101010101" pitchFamily="2" charset="-122"/>
                <a:sym typeface="+mn-ea"/>
              </a:rPr>
              <a:t>、</a:t>
            </a:r>
            <a:r>
              <a:rPr lang="en-US" altLang="zh-CN" sz="2400" dirty="0">
                <a:latin typeface="华文楷体" panose="02010600040101010101" pitchFamily="2" charset="-122"/>
                <a:ea typeface="华文楷体" panose="02010600040101010101" pitchFamily="2" charset="-122"/>
                <a:sym typeface="+mn-ea"/>
              </a:rPr>
              <a:t>LSTM</a:t>
            </a:r>
            <a:r>
              <a:rPr lang="zh-CN" altLang="en-US" sz="2400" dirty="0">
                <a:latin typeface="华文楷体" panose="02010600040101010101" pitchFamily="2" charset="-122"/>
                <a:ea typeface="华文楷体" panose="02010600040101010101" pitchFamily="2" charset="-122"/>
                <a:sym typeface="+mn-ea"/>
              </a:rPr>
              <a:t>作为</a:t>
            </a:r>
            <a:r>
              <a:rPr lang="en-US" altLang="zh-CN" sz="2400" dirty="0">
                <a:latin typeface="华文楷体" panose="02010600040101010101" pitchFamily="2" charset="-122"/>
                <a:ea typeface="华文楷体" panose="02010600040101010101" pitchFamily="2" charset="-122"/>
                <a:sym typeface="+mn-ea"/>
              </a:rPr>
              <a:t>RNN</a:t>
            </a:r>
            <a:r>
              <a:rPr lang="zh-CN" altLang="en-US" sz="2400" dirty="0">
                <a:latin typeface="华文楷体" panose="02010600040101010101" pitchFamily="2" charset="-122"/>
                <a:ea typeface="华文楷体" panose="02010600040101010101" pitchFamily="2" charset="-122"/>
                <a:sym typeface="+mn-ea"/>
              </a:rPr>
              <a:t>算法的一种改进，能够解决</a:t>
            </a:r>
            <a:r>
              <a:rPr lang="en-US" altLang="zh-CN" sz="2400" dirty="0">
                <a:latin typeface="华文楷体" panose="02010600040101010101" pitchFamily="2" charset="-122"/>
                <a:ea typeface="华文楷体" panose="02010600040101010101" pitchFamily="2" charset="-122"/>
                <a:sym typeface="+mn-ea"/>
              </a:rPr>
              <a:t>RNN</a:t>
            </a:r>
            <a:r>
              <a:rPr lang="zh-CN" altLang="en-US" sz="2400" dirty="0">
                <a:latin typeface="华文楷体" panose="02010600040101010101" pitchFamily="2" charset="-122"/>
                <a:ea typeface="华文楷体" panose="02010600040101010101" pitchFamily="2" charset="-122"/>
                <a:sym typeface="+mn-ea"/>
              </a:rPr>
              <a:t>中梯度消失和梯度爆炸的问题，因此准确率是最高的</a:t>
            </a:r>
            <a:endParaRPr lang="zh-CN" altLang="en-US"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zh-CN" altLang="en-US" sz="2400"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1</a:t>
            </a:r>
            <a:endParaRPr lang="zh-CN" altLang="en-US" sz="13800" b="1" dirty="0">
              <a:solidFill>
                <a:schemeClr val="bg1"/>
              </a:solidFill>
              <a:latin typeface="FuturaBookC" charset="-52"/>
            </a:endParaRPr>
          </a:p>
        </p:txBody>
      </p:sp>
      <p:sp>
        <p:nvSpPr>
          <p:cNvPr id="8" name="文本框 7"/>
          <p:cNvSpPr txBox="1"/>
          <p:nvPr/>
        </p:nvSpPr>
        <p:spPr>
          <a:xfrm>
            <a:off x="4392764" y="2832179"/>
            <a:ext cx="4343273" cy="769441"/>
          </a:xfrm>
          <a:prstGeom prst="rect">
            <a:avLst/>
          </a:prstGeom>
          <a:noFill/>
        </p:spPr>
        <p:txBody>
          <a:bodyPr wrap="square" rtlCol="0">
            <a:spAutoFit/>
          </a:bodyPr>
          <a:lstStyle/>
          <a:p>
            <a:pPr algn="dist"/>
            <a:r>
              <a:rPr lang="zh-CN" altLang="en-US" sz="4400" dirty="0" smtClean="0">
                <a:solidFill>
                  <a:srgbClr val="1C4885"/>
                </a:solidFill>
                <a:latin typeface="FZZhengHeiS-DB-GB" panose="02000000000000000000" pitchFamily="2" charset="0"/>
                <a:ea typeface="FZZhengHeiS-DB-GB" panose="02000000000000000000" pitchFamily="2" charset="0"/>
              </a:rPr>
              <a:t>数据采集与处理</a:t>
            </a:r>
            <a:endParaRPr lang="zh-CN" altLang="en-US" sz="4400" dirty="0">
              <a:solidFill>
                <a:srgbClr val="1C4885"/>
              </a:solidFill>
              <a:latin typeface="FZZhengHeiS-DB-GB" panose="02000000000000000000" pitchFamily="2" charset="0"/>
              <a:ea typeface="FZZhengHeiS-DB-GB" panose="02000000000000000000" pitchFamily="2" charset="0"/>
            </a:endParaRPr>
          </a:p>
        </p:txBody>
      </p:sp>
      <p:cxnSp>
        <p:nvCxnSpPr>
          <p:cNvPr id="9" name="直接连接符 8"/>
          <p:cNvCxnSpPr/>
          <p:nvPr/>
        </p:nvCxnSpPr>
        <p:spPr>
          <a:xfrm>
            <a:off x="4531206" y="3801978"/>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57385" y="734960"/>
            <a:ext cx="816082" cy="816080"/>
          </a:xfrm>
          <a:prstGeom prst="rect">
            <a:avLst/>
          </a:prstGeom>
        </p:spPr>
      </p:pic>
      <p:pic>
        <p:nvPicPr>
          <p:cNvPr id="10" name="图片 9" descr="C:\Users\Administrator\Desktop\视觉识别系统\logo.jpg"/>
          <p:cNvPicPr/>
          <p:nvPr/>
        </p:nvPicPr>
        <p:blipFill rotWithShape="1">
          <a:blip r:embed="rId2">
            <a:extLst>
              <a:ext uri="{28A0092B-C50C-407E-A947-70E740481C1C}">
                <a14:useLocalDpi xmlns:a14="http://schemas.microsoft.com/office/drawing/2010/main" val="0"/>
              </a:ext>
            </a:extLst>
          </a:blip>
          <a:srcRect r="72176"/>
          <a:stretch>
            <a:fillRect/>
          </a:stretch>
        </p:blipFill>
        <p:spPr>
          <a:xfrm>
            <a:off x="10479980" y="707922"/>
            <a:ext cx="1036605" cy="10363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0117" y="511715"/>
            <a:ext cx="1677999"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latin typeface="FZZhengHeiS-DB-GB" panose="02000000000000000000" pitchFamily="2" charset="0"/>
                <a:ea typeface="FZZhengHeiS-DB-GB" panose="02000000000000000000" pitchFamily="2" charset="0"/>
              </a:rPr>
              <a:t>数据采集</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pic>
        <p:nvPicPr>
          <p:cNvPr id="25" name="图片 24" descr="C:\Users\Administrator\Desktop\视觉识别系统\logo.jpg"/>
          <p:cNvPicPr/>
          <p:nvPr/>
        </p:nvPicPr>
        <p:blipFill rotWithShape="1">
          <a:blip r:embed="rId2">
            <a:extLst>
              <a:ext uri="{28A0092B-C50C-407E-A947-70E740481C1C}">
                <a14:useLocalDpi xmlns:a14="http://schemas.microsoft.com/office/drawing/2010/main" val="0"/>
              </a:ext>
            </a:extLst>
          </a:blip>
          <a:srcRect r="72176"/>
          <a:stretch>
            <a:fillRect/>
          </a:stretch>
        </p:blipFill>
        <p:spPr>
          <a:xfrm>
            <a:off x="10742281" y="303871"/>
            <a:ext cx="1036605" cy="1036320"/>
          </a:xfrm>
          <a:prstGeom prst="rect">
            <a:avLst/>
          </a:prstGeom>
          <a:noFill/>
          <a:ln>
            <a:noFill/>
          </a:ln>
        </p:spPr>
      </p:pic>
      <p:sp>
        <p:nvSpPr>
          <p:cNvPr id="3" name="文本框 2"/>
          <p:cNvSpPr txBox="1"/>
          <p:nvPr/>
        </p:nvSpPr>
        <p:spPr>
          <a:xfrm>
            <a:off x="840105" y="1694815"/>
            <a:ext cx="9223375" cy="2306955"/>
          </a:xfrm>
          <a:prstGeom prst="rect">
            <a:avLst/>
          </a:prstGeom>
          <a:noFill/>
        </p:spPr>
        <p:txBody>
          <a:bodyPr wrap="square" rtlCol="0">
            <a:spAutoFit/>
          </a:bodyPr>
          <a:p>
            <a:r>
              <a:rPr lang="zh-CN" altLang="en-US"/>
              <a:t>数据来自https://github.com/SophonPlus/ChineseNlpCorpus</a:t>
            </a:r>
            <a:endParaRPr lang="zh-CN" altLang="en-US"/>
          </a:p>
          <a:p>
            <a:r>
              <a:rPr lang="zh-CN" altLang="en-US"/>
              <a:t>数据概览： 7000 多条酒店评论数据，5000 多条正向评论，2000 多条负向评论</a:t>
            </a:r>
            <a:endParaRPr lang="zh-CN" altLang="en-US"/>
          </a:p>
          <a:p>
            <a:r>
              <a:rPr lang="zh-CN" altLang="en-US"/>
              <a:t>推荐实验： 情感/观点/评论 倾向性分析</a:t>
            </a:r>
            <a:endParaRPr lang="zh-CN" altLang="en-US"/>
          </a:p>
          <a:p>
            <a:r>
              <a:rPr lang="zh-CN" altLang="en-US"/>
              <a:t>数据来源：携程网</a:t>
            </a:r>
            <a:endParaRPr lang="zh-CN" altLang="en-US"/>
          </a:p>
          <a:p>
            <a:r>
              <a:rPr lang="zh-CN" altLang="en-US"/>
              <a:t>原数据集： ChnSentiCorp_htl，由 谭松波 老师整理的一份数据集</a:t>
            </a:r>
            <a:endParaRPr lang="zh-CN" altLang="en-US"/>
          </a:p>
          <a:p>
            <a:r>
              <a:rPr lang="zh-CN" altLang="en-US"/>
              <a:t>加工处理：将原来 1 万个离散的文件整合到 1 个文件中</a:t>
            </a:r>
            <a:endParaRPr lang="zh-CN" altLang="en-US"/>
          </a:p>
          <a:p>
            <a:r>
              <a:rPr lang="zh-CN" altLang="en-US"/>
              <a:t>                  将负向评论的 label 从 -1 改成 0</a:t>
            </a:r>
            <a:endParaRPr lang="zh-CN" altLang="en-US"/>
          </a:p>
          <a:p>
            <a:r>
              <a:rPr lang="zh-CN" altLang="en-US"/>
              <a:t>                  去重</a:t>
            </a:r>
            <a:endParaRPr lang="zh-CN" altLang="en-US"/>
          </a:p>
        </p:txBody>
      </p:sp>
      <p:graphicFrame>
        <p:nvGraphicFramePr>
          <p:cNvPr id="8" name="表格 7"/>
          <p:cNvGraphicFramePr/>
          <p:nvPr>
            <p:custDataLst>
              <p:tags r:id="rId3"/>
            </p:custDataLst>
          </p:nvPr>
        </p:nvGraphicFramePr>
        <p:xfrm>
          <a:off x="840105" y="4731385"/>
          <a:ext cx="5688330" cy="1386840"/>
        </p:xfrm>
        <a:graphic>
          <a:graphicData uri="http://schemas.openxmlformats.org/drawingml/2006/table">
            <a:tbl>
              <a:tblPr firstRow="1" bandRow="1">
                <a:tableStyleId>{5C22544A-7EE6-4342-B048-85BDC9FD1C3A}</a:tableStyleId>
              </a:tblPr>
              <a:tblGrid>
                <a:gridCol w="2844165"/>
                <a:gridCol w="2844165"/>
              </a:tblGrid>
              <a:tr h="0">
                <a:tc>
                  <a:txBody>
                    <a:bodyPr/>
                    <a:p>
                      <a:pPr>
                        <a:buNone/>
                      </a:pPr>
                      <a:r>
                        <a:rPr lang="zh-CN" altLang="en-US"/>
                        <a:t>字段</a:t>
                      </a:r>
                      <a:endParaRPr lang="zh-CN" altLang="en-US"/>
                    </a:p>
                  </a:txBody>
                  <a:tcPr/>
                </a:tc>
                <a:tc>
                  <a:txBody>
                    <a:bodyPr/>
                    <a:p>
                      <a:pPr>
                        <a:buNone/>
                      </a:pPr>
                      <a:r>
                        <a:rPr lang="zh-CN" altLang="en-US"/>
                        <a:t>说明</a:t>
                      </a:r>
                      <a:endParaRPr lang="zh-CN" altLang="en-US"/>
                    </a:p>
                  </a:txBody>
                  <a:tcPr/>
                </a:tc>
              </a:tr>
              <a:tr h="381000">
                <a:tc>
                  <a:txBody>
                    <a:bodyPr/>
                    <a:p>
                      <a:pPr>
                        <a:buNone/>
                      </a:pPr>
                      <a:r>
                        <a:rPr lang="en-US" altLang="zh-CN"/>
                        <a:t>label</a:t>
                      </a:r>
                      <a:endParaRPr lang="en-US" altLang="zh-CN"/>
                    </a:p>
                  </a:txBody>
                  <a:tcPr/>
                </a:tc>
                <a:tc>
                  <a:txBody>
                    <a:bodyPr/>
                    <a:p>
                      <a:pPr>
                        <a:buNone/>
                      </a:pPr>
                      <a:r>
                        <a:t>1 表示正向评论，0 表示负向评论</a:t>
                      </a:r>
                    </a:p>
                  </a:txBody>
                  <a:tcPr/>
                </a:tc>
              </a:tr>
              <a:tr h="381000">
                <a:tc>
                  <a:txBody>
                    <a:bodyPr/>
                    <a:p>
                      <a:pPr>
                        <a:buNone/>
                      </a:pPr>
                      <a:r>
                        <a:rPr lang="en-US" altLang="zh-CN"/>
                        <a:t>review</a:t>
                      </a:r>
                      <a:endParaRPr lang="en-US" altLang="zh-CN"/>
                    </a:p>
                  </a:txBody>
                  <a:tcPr/>
                </a:tc>
                <a:tc>
                  <a:txBody>
                    <a:bodyPr/>
                    <a:p>
                      <a:pPr>
                        <a:buNone/>
                      </a:pPr>
                      <a:r>
                        <a:rPr lang="zh-CN" altLang="en-US"/>
                        <a:t>评论内容</a:t>
                      </a:r>
                      <a:endParaRPr lang="zh-CN" alt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0117" y="511715"/>
            <a:ext cx="1677999"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latin typeface="FZZhengHeiS-DB-GB" panose="02000000000000000000" pitchFamily="2" charset="0"/>
                <a:ea typeface="FZZhengHeiS-DB-GB" panose="02000000000000000000" pitchFamily="2" charset="0"/>
              </a:rPr>
              <a:t>数据采集</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pic>
        <p:nvPicPr>
          <p:cNvPr id="25" name="图片 24" descr="C:\Users\Administrator\Desktop\视觉识别系统\logo.jpg"/>
          <p:cNvPicPr/>
          <p:nvPr/>
        </p:nvPicPr>
        <p:blipFill rotWithShape="1">
          <a:blip r:embed="rId2">
            <a:extLst>
              <a:ext uri="{28A0092B-C50C-407E-A947-70E740481C1C}">
                <a14:useLocalDpi xmlns:a14="http://schemas.microsoft.com/office/drawing/2010/main" val="0"/>
              </a:ext>
            </a:extLst>
          </a:blip>
          <a:srcRect r="72176"/>
          <a:stretch>
            <a:fillRect/>
          </a:stretch>
        </p:blipFill>
        <p:spPr>
          <a:xfrm>
            <a:off x="10742281" y="303871"/>
            <a:ext cx="1036605" cy="1036320"/>
          </a:xfrm>
          <a:prstGeom prst="rect">
            <a:avLst/>
          </a:prstGeom>
          <a:noFill/>
          <a:ln>
            <a:noFill/>
          </a:ln>
        </p:spPr>
      </p:pic>
      <p:pic>
        <p:nvPicPr>
          <p:cNvPr id="2" name="图片 1"/>
          <p:cNvPicPr>
            <a:picLocks noChangeAspect="1"/>
          </p:cNvPicPr>
          <p:nvPr/>
        </p:nvPicPr>
        <p:blipFill>
          <a:blip r:embed="rId3"/>
          <a:stretch>
            <a:fillRect/>
          </a:stretch>
        </p:blipFill>
        <p:spPr>
          <a:xfrm>
            <a:off x="2524125" y="504825"/>
            <a:ext cx="7143750" cy="58483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0117" y="511715"/>
            <a:ext cx="1677999"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latin typeface="FZZhengHeiS-DB-GB" panose="02000000000000000000" pitchFamily="2" charset="0"/>
                <a:ea typeface="FZZhengHeiS-DB-GB" panose="02000000000000000000" pitchFamily="2" charset="0"/>
              </a:rPr>
              <a:t>数据处理</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pic>
        <p:nvPicPr>
          <p:cNvPr id="25" name="图片 24" descr="C:\Users\Administrator\Desktop\视觉识别系统\logo.jpg"/>
          <p:cNvPicPr/>
          <p:nvPr/>
        </p:nvPicPr>
        <p:blipFill rotWithShape="1">
          <a:blip r:embed="rId2">
            <a:extLst>
              <a:ext uri="{28A0092B-C50C-407E-A947-70E740481C1C}">
                <a14:useLocalDpi xmlns:a14="http://schemas.microsoft.com/office/drawing/2010/main" val="0"/>
              </a:ext>
            </a:extLst>
          </a:blip>
          <a:srcRect r="72176"/>
          <a:stretch>
            <a:fillRect/>
          </a:stretch>
        </p:blipFill>
        <p:spPr>
          <a:xfrm>
            <a:off x="10742281" y="303871"/>
            <a:ext cx="1036605" cy="1036320"/>
          </a:xfrm>
          <a:prstGeom prst="rect">
            <a:avLst/>
          </a:prstGeom>
          <a:noFill/>
          <a:ln>
            <a:noFill/>
          </a:ln>
        </p:spPr>
      </p:pic>
      <p:sp>
        <p:nvSpPr>
          <p:cNvPr id="8" name="文本框 7"/>
          <p:cNvSpPr txBox="1"/>
          <p:nvPr/>
        </p:nvSpPr>
        <p:spPr>
          <a:xfrm>
            <a:off x="1239253" y="1556222"/>
            <a:ext cx="8807116" cy="4154170"/>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       文本处理：去除各种符号。使用</a:t>
            </a:r>
            <a:r>
              <a:rPr lang="en-US" altLang="zh-CN" sz="2400" dirty="0" smtClean="0">
                <a:latin typeface="华文楷体" panose="02010600040101010101" pitchFamily="2" charset="-122"/>
                <a:ea typeface="华文楷体" panose="02010600040101010101" pitchFamily="2" charset="-122"/>
              </a:rPr>
              <a:t>jieba</a:t>
            </a:r>
            <a:r>
              <a:rPr lang="zh-CN" altLang="en-US" sz="2400" dirty="0" smtClean="0">
                <a:latin typeface="华文楷体" panose="02010600040101010101" pitchFamily="2" charset="-122"/>
                <a:ea typeface="华文楷体" panose="02010600040101010101" pitchFamily="2" charset="-122"/>
              </a:rPr>
              <a:t>分词</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预训练中文词向量模型</a:t>
            </a:r>
            <a:r>
              <a:rPr lang="zh-CN" altLang="en-US" sz="2400" dirty="0" smtClean="0">
                <a:latin typeface="华文楷体" panose="02010600040101010101" pitchFamily="2" charset="-122"/>
                <a:ea typeface="华文楷体" panose="02010600040101010101" pitchFamily="2" charset="-122"/>
              </a:rPr>
              <a:t>：</a:t>
            </a:r>
            <a:r>
              <a:rPr sz="2400" smtClean="0">
                <a:latin typeface="华文楷体" panose="02010600040101010101" pitchFamily="2" charset="-122"/>
                <a:ea typeface="华文楷体" panose="02010600040101010101" pitchFamily="2" charset="-122"/>
              </a:rPr>
              <a:t>北京师范大学中文信息处理研究所与中国人民大学 DBIIR 实验室的研究者开源的"chinese-word-vectors" </a:t>
            </a:r>
            <a:r>
              <a:rPr lang="zh-CN" sz="2400" smtClean="0">
                <a:latin typeface="华文楷体" panose="02010600040101010101" pitchFamily="2" charset="-122"/>
                <a:ea typeface="华文楷体" panose="02010600040101010101" pitchFamily="2" charset="-122"/>
              </a:rPr>
              <a:t>。</a:t>
            </a:r>
            <a:endParaRPr sz="2400" smtClean="0">
              <a:latin typeface="华文楷体" panose="02010600040101010101" pitchFamily="2" charset="-122"/>
              <a:ea typeface="华文楷体" panose="02010600040101010101" pitchFamily="2" charset="-122"/>
            </a:endParaRPr>
          </a:p>
          <a:p>
            <a:r>
              <a:rPr sz="2400" smtClean="0">
                <a:latin typeface="华文楷体" panose="02010600040101010101" pitchFamily="2" charset="-122"/>
                <a:ea typeface="华文楷体" panose="02010600040101010101" pitchFamily="2" charset="-122"/>
              </a:rPr>
              <a:t>       </a:t>
            </a:r>
            <a:r>
              <a:rPr lang="zh-CN" sz="2400" smtClean="0">
                <a:latin typeface="华文楷体" panose="02010600040101010101" pitchFamily="2" charset="-122"/>
                <a:ea typeface="华文楷体" panose="02010600040101010101" pitchFamily="2" charset="-122"/>
              </a:rPr>
              <a:t>向量</a:t>
            </a:r>
            <a:r>
              <a:rPr lang="zh-CN" altLang="en-US" sz="2400" dirty="0" smtClean="0">
                <a:latin typeface="华文楷体" panose="02010600040101010101" pitchFamily="2" charset="-122"/>
                <a:ea typeface="华文楷体" panose="02010600040101010101" pitchFamily="2" charset="-122"/>
              </a:rPr>
              <a:t>表示：</a:t>
            </a:r>
            <a:r>
              <a:rPr sz="2400" dirty="0">
                <a:latin typeface="华文楷体" panose="02010600040101010101" pitchFamily="2" charset="-122"/>
                <a:ea typeface="华文楷体" panose="02010600040101010101" pitchFamily="2" charset="-122"/>
              </a:rPr>
              <a:t>在这个词向量模型里，每一个词是一个索引，对应的是一个长度为300的向量，我们需要构建的神经网络模型并不能直接处理汉字文本，需要把词汇转换为词向量。</a:t>
            </a:r>
            <a:endParaRPr sz="2400" dirty="0">
              <a:latin typeface="华文楷体" panose="02010600040101010101" pitchFamily="2" charset="-122"/>
              <a:ea typeface="华文楷体" panose="02010600040101010101" pitchFamily="2" charset="-122"/>
            </a:endParaRPr>
          </a:p>
          <a:p>
            <a:r>
              <a:rPr sz="2400" dirty="0">
                <a:latin typeface="华文楷体" panose="02010600040101010101" pitchFamily="2" charset="-122"/>
                <a:ea typeface="华文楷体" panose="02010600040101010101" pitchFamily="2" charset="-122"/>
              </a:rPr>
              <a:t>       </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p:txBody>
      </p:sp>
      <p:sp>
        <p:nvSpPr>
          <p:cNvPr id="5" name="矩形 4"/>
          <p:cNvSpPr/>
          <p:nvPr/>
        </p:nvSpPr>
        <p:spPr>
          <a:xfrm>
            <a:off x="5426586" y="3244334"/>
            <a:ext cx="184731" cy="369332"/>
          </a:xfrm>
          <a:prstGeom prst="rect">
            <a:avLst/>
          </a:prstGeom>
        </p:spPr>
        <p:txBody>
          <a:bodyPr wrap="none">
            <a:spAutoFit/>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2</a:t>
            </a:r>
            <a:endParaRPr lang="zh-CN" altLang="en-US" sz="13800" b="1" dirty="0">
              <a:solidFill>
                <a:schemeClr val="bg1"/>
              </a:solidFill>
              <a:latin typeface="FuturaBookC" charset="-52"/>
            </a:endParaRPr>
          </a:p>
        </p:txBody>
      </p:sp>
      <p:sp>
        <p:nvSpPr>
          <p:cNvPr id="8" name="文本框 7"/>
          <p:cNvSpPr txBox="1"/>
          <p:nvPr/>
        </p:nvSpPr>
        <p:spPr>
          <a:xfrm>
            <a:off x="4368701" y="2773373"/>
            <a:ext cx="3523274" cy="769441"/>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模型介绍</a:t>
            </a:r>
            <a:endParaRPr lang="zh-CN" altLang="en-US" sz="4400" dirty="0">
              <a:solidFill>
                <a:srgbClr val="1C4885"/>
              </a:solidFill>
              <a:latin typeface="FZZhengHeiS-DB-GB" panose="02000000000000000000" pitchFamily="2" charset="0"/>
              <a:ea typeface="FZZhengHeiS-DB-GB" panose="02000000000000000000" pitchFamily="2" charset="0"/>
            </a:endParaRPr>
          </a:p>
        </p:txBody>
      </p:sp>
      <p:cxnSp>
        <p:nvCxnSpPr>
          <p:cNvPr id="9" name="直接连接符 8"/>
          <p:cNvCxnSpPr/>
          <p:nvPr/>
        </p:nvCxnSpPr>
        <p:spPr>
          <a:xfrm>
            <a:off x="4639491" y="3850105"/>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57385" y="734960"/>
            <a:ext cx="816082" cy="816080"/>
          </a:xfrm>
          <a:prstGeom prst="rect">
            <a:avLst/>
          </a:prstGeom>
        </p:spPr>
      </p:pic>
      <p:pic>
        <p:nvPicPr>
          <p:cNvPr id="10" name="图片 9" descr="C:\Users\Administrator\Desktop\视觉识别系统\logo.jpg"/>
          <p:cNvPicPr/>
          <p:nvPr/>
        </p:nvPicPr>
        <p:blipFill rotWithShape="1">
          <a:blip r:embed="rId2">
            <a:extLst>
              <a:ext uri="{28A0092B-C50C-407E-A947-70E740481C1C}">
                <a14:useLocalDpi xmlns:a14="http://schemas.microsoft.com/office/drawing/2010/main" val="0"/>
              </a:ext>
            </a:extLst>
          </a:blip>
          <a:srcRect r="72176"/>
          <a:stretch>
            <a:fillRect/>
          </a:stretch>
        </p:blipFill>
        <p:spPr>
          <a:xfrm>
            <a:off x="10479980" y="707922"/>
            <a:ext cx="1036605" cy="10363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60436" y="511715"/>
            <a:ext cx="1853102"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latin typeface="FZZhengHeiS-DB-GB" panose="02000000000000000000" pitchFamily="2" charset="0"/>
                <a:ea typeface="FZZhengHeiS-DB-GB" panose="02000000000000000000" pitchFamily="2" charset="0"/>
              </a:rPr>
              <a:t>模型介绍</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pic>
        <p:nvPicPr>
          <p:cNvPr id="25" name="图片 24" descr="C:\Users\Administrator\Desktop\视觉识别系统\logo.jpg"/>
          <p:cNvPicPr/>
          <p:nvPr/>
        </p:nvPicPr>
        <p:blipFill rotWithShape="1">
          <a:blip r:embed="rId2">
            <a:extLst>
              <a:ext uri="{28A0092B-C50C-407E-A947-70E740481C1C}">
                <a14:useLocalDpi xmlns:a14="http://schemas.microsoft.com/office/drawing/2010/main" val="0"/>
              </a:ext>
            </a:extLst>
          </a:blip>
          <a:srcRect r="72176"/>
          <a:stretch>
            <a:fillRect/>
          </a:stretch>
        </p:blipFill>
        <p:spPr>
          <a:xfrm>
            <a:off x="10742281" y="303871"/>
            <a:ext cx="1036605" cy="1036320"/>
          </a:xfrm>
          <a:prstGeom prst="rect">
            <a:avLst/>
          </a:prstGeom>
          <a:noFill/>
          <a:ln>
            <a:noFill/>
          </a:ln>
        </p:spPr>
      </p:pic>
      <p:sp>
        <p:nvSpPr>
          <p:cNvPr id="2" name="文本框 1"/>
          <p:cNvSpPr txBox="1"/>
          <p:nvPr/>
        </p:nvSpPr>
        <p:spPr>
          <a:xfrm>
            <a:off x="960436" y="1340191"/>
            <a:ext cx="8929522" cy="4892675"/>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循环神经网络</a:t>
            </a:r>
            <a:r>
              <a:rPr lang="en-US" altLang="zh-CN" sz="2400" dirty="0">
                <a:latin typeface="华文楷体" panose="02010600040101010101" pitchFamily="2" charset="-122"/>
                <a:ea typeface="华文楷体" panose="02010600040101010101" pitchFamily="2" charset="-122"/>
              </a:rPr>
              <a:t>(RNN)</a:t>
            </a:r>
            <a:r>
              <a:rPr lang="zh-CN" altLang="en-US" sz="2400" dirty="0">
                <a:latin typeface="华文楷体" panose="02010600040101010101" pitchFamily="2" charset="-122"/>
                <a:ea typeface="华文楷体" panose="02010600040101010101" pitchFamily="2" charset="-122"/>
              </a:rPr>
              <a:t>是一种特殊的神经网络结构, 它是根据"人的认知是基于过往的经验和记忆"这一观点提出的. 它与DNN,CNN不同的是: 它不仅考虑前一时刻的输入,而且赋予了网络对前面的内容的一种'</a:t>
            </a:r>
            <a:r>
              <a:rPr lang="zh-CN" altLang="en-US" sz="2400" dirty="0">
                <a:solidFill>
                  <a:srgbClr val="FF0000"/>
                </a:solidFill>
                <a:latin typeface="华文楷体" panose="02010600040101010101" pitchFamily="2" charset="-122"/>
                <a:ea typeface="华文楷体" panose="02010600040101010101" pitchFamily="2" charset="-122"/>
              </a:rPr>
              <a:t>记忆</a:t>
            </a:r>
            <a:r>
              <a:rPr lang="zh-CN" altLang="en-US" sz="2400" dirty="0">
                <a:latin typeface="华文楷体" panose="02010600040101010101" pitchFamily="2" charset="-122"/>
                <a:ea typeface="华文楷体" panose="02010600040101010101" pitchFamily="2" charset="-122"/>
              </a:rPr>
              <a:t>'功能.</a:t>
            </a:r>
            <a:r>
              <a:rPr lang="en-US" altLang="zh-CN" sz="2400" dirty="0" smtClean="0">
                <a:latin typeface="华文楷体" panose="02010600040101010101" pitchFamily="2" charset="-122"/>
                <a:ea typeface="华文楷体" panose="02010600040101010101" pitchFamily="2" charset="-122"/>
              </a:rPr>
              <a:t>    </a:t>
            </a:r>
            <a:endParaRPr lang="en-US" altLang="zh-CN" sz="2400" dirty="0" smtClean="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RNN之所以称为循环神经网路，即一个序列当前的输出与前面的输出也有关。具体的表现形式为网络会对前面的信息进行记忆并应用于当前输出的计算中，即隐藏层之间的节点不再无连接而是</a:t>
            </a:r>
            <a:r>
              <a:rPr lang="zh-CN" altLang="en-US" sz="2400" dirty="0">
                <a:solidFill>
                  <a:srgbClr val="FF0000"/>
                </a:solidFill>
                <a:latin typeface="华文楷体" panose="02010600040101010101" pitchFamily="2" charset="-122"/>
                <a:ea typeface="华文楷体" panose="02010600040101010101" pitchFamily="2" charset="-122"/>
              </a:rPr>
              <a:t>有连接</a:t>
            </a:r>
            <a:r>
              <a:rPr lang="zh-CN" altLang="en-US" sz="2400" dirty="0">
                <a:latin typeface="华文楷体" panose="02010600040101010101" pitchFamily="2" charset="-122"/>
                <a:ea typeface="华文楷体" panose="02010600040101010101" pitchFamily="2" charset="-122"/>
              </a:rPr>
              <a:t>的，并且隐藏层的输入不仅包括输入层的输出还包括上一时刻隐藏层的输出</a:t>
            </a:r>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应用领域：① 自然语言处理(NLP): 主要有视频处理, 文本生成, 语言模型, 图像处理② 机器翻译, 机器写小说③ 语音识别④ 图像描述生成⑤ 文本相似度计算</a:t>
            </a:r>
            <a:endParaRPr lang="zh-CN" altLang="en-US" sz="2400" dirty="0">
              <a:latin typeface="华文楷体" panose="02010600040101010101" pitchFamily="2" charset="-122"/>
              <a:ea typeface="华文楷体" panose="02010600040101010101" pitchFamily="2" charset="-122"/>
            </a:endParaRPr>
          </a:p>
          <a:p>
            <a:endParaRPr lang="zh-CN" altLang="en-US" sz="2400"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60436" y="511715"/>
            <a:ext cx="1712426"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latin typeface="FZZhengHeiS-DB-GB" panose="02000000000000000000" pitchFamily="2" charset="0"/>
                <a:ea typeface="FZZhengHeiS-DB-GB" panose="02000000000000000000" pitchFamily="2" charset="0"/>
              </a:rPr>
              <a:t>模型介绍</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pic>
        <p:nvPicPr>
          <p:cNvPr id="25" name="图片 24" descr="C:\Users\Administrator\Desktop\视觉识别系统\logo.jpg"/>
          <p:cNvPicPr/>
          <p:nvPr/>
        </p:nvPicPr>
        <p:blipFill rotWithShape="1">
          <a:blip r:embed="rId2">
            <a:extLst>
              <a:ext uri="{28A0092B-C50C-407E-A947-70E740481C1C}">
                <a14:useLocalDpi xmlns:a14="http://schemas.microsoft.com/office/drawing/2010/main" val="0"/>
              </a:ext>
            </a:extLst>
          </a:blip>
          <a:srcRect r="72176"/>
          <a:stretch>
            <a:fillRect/>
          </a:stretch>
        </p:blipFill>
        <p:spPr>
          <a:xfrm>
            <a:off x="10742281" y="303871"/>
            <a:ext cx="1036605" cy="1036320"/>
          </a:xfrm>
          <a:prstGeom prst="rect">
            <a:avLst/>
          </a:prstGeom>
          <a:noFill/>
          <a:ln>
            <a:noFill/>
          </a:ln>
        </p:spPr>
      </p:pic>
      <p:sp>
        <p:nvSpPr>
          <p:cNvPr id="2" name="文本框 1"/>
          <p:cNvSpPr txBox="1"/>
          <p:nvPr/>
        </p:nvSpPr>
        <p:spPr>
          <a:xfrm>
            <a:off x="960436" y="1900064"/>
            <a:ext cx="8929522" cy="677108"/>
          </a:xfrm>
          <a:prstGeom prst="rect">
            <a:avLst/>
          </a:prstGeom>
          <a:noFill/>
        </p:spPr>
        <p:txBody>
          <a:bodyPr wrap="square" rtlCol="0">
            <a:spAutoFit/>
          </a:bodyPr>
          <a:lstStyle/>
          <a:p>
            <a:r>
              <a:rPr lang="zh-CN" altLang="en-US" dirty="0" smtClean="0"/>
              <a:t>        </a:t>
            </a:r>
            <a:endParaRPr lang="en-US" altLang="zh-CN" sz="2000" dirty="0" smtClean="0">
              <a:latin typeface="楷体" panose="02010609060101010101" pitchFamily="49" charset="-122"/>
              <a:ea typeface="楷体" panose="02010609060101010101" pitchFamily="49" charset="-122"/>
            </a:endParaRPr>
          </a:p>
          <a:p>
            <a:r>
              <a:rPr lang="en-US" altLang="zh-CN" sz="2000" dirty="0" smtClean="0">
                <a:latin typeface="楷体" panose="02010609060101010101" pitchFamily="49" charset="-122"/>
                <a:ea typeface="楷体" panose="02010609060101010101" pitchFamily="49" charset="-122"/>
              </a:rPr>
              <a:t>    </a:t>
            </a:r>
            <a:endParaRPr lang="zh-CN" altLang="en-US" sz="2000" dirty="0">
              <a:latin typeface="楷体" panose="02010609060101010101" pitchFamily="49" charset="-122"/>
              <a:ea typeface="楷体" panose="02010609060101010101" pitchFamily="49" charset="-122"/>
            </a:endParaRPr>
          </a:p>
        </p:txBody>
      </p:sp>
      <p:sp>
        <p:nvSpPr>
          <p:cNvPr id="8" name="文本框 7"/>
          <p:cNvSpPr txBox="1"/>
          <p:nvPr/>
        </p:nvSpPr>
        <p:spPr>
          <a:xfrm>
            <a:off x="796413" y="1264200"/>
            <a:ext cx="8929522" cy="1568450"/>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1) RNN模型结构</a:t>
            </a:r>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如何实现"记忆"功能？</a:t>
            </a:r>
            <a:r>
              <a:rPr lang="en-US" altLang="zh-CN" sz="2400" dirty="0">
                <a:latin typeface="华文楷体" panose="02010600040101010101" pitchFamily="2" charset="-122"/>
                <a:ea typeface="华文楷体" panose="02010600040101010101" pitchFamily="2" charset="-122"/>
              </a:rPr>
              <a:t>RNN</a:t>
            </a:r>
            <a:r>
              <a:rPr lang="zh-CN" altLang="en-US" sz="2400" dirty="0">
                <a:latin typeface="华文楷体" panose="02010600040101010101" pitchFamily="2" charset="-122"/>
                <a:ea typeface="华文楷体" panose="02010600040101010101" pitchFamily="2" charset="-122"/>
              </a:rPr>
              <a:t>层级结构主要有输入层,Hidden Layer, 输出层组成.并且会发现在Hidden Layer 有一个箭头表示数据的</a:t>
            </a:r>
            <a:r>
              <a:rPr lang="zh-CN" altLang="en-US" sz="2400" dirty="0">
                <a:solidFill>
                  <a:srgbClr val="FF0000"/>
                </a:solidFill>
                <a:latin typeface="华文楷体" panose="02010600040101010101" pitchFamily="2" charset="-122"/>
                <a:ea typeface="华文楷体" panose="02010600040101010101" pitchFamily="2" charset="-122"/>
              </a:rPr>
              <a:t>循环更新</a:t>
            </a:r>
            <a:r>
              <a:rPr lang="zh-CN" altLang="en-US" sz="2400" dirty="0">
                <a:latin typeface="华文楷体" panose="02010600040101010101" pitchFamily="2" charset="-122"/>
                <a:ea typeface="华文楷体" panose="02010600040101010101" pitchFamily="2" charset="-122"/>
              </a:rPr>
              <a:t>, 这个就是实现时间记忆功能的方法.</a:t>
            </a:r>
            <a:endParaRPr lang="zh-CN" altLang="en-US" sz="2400" dirty="0">
              <a:latin typeface="华文楷体" panose="02010600040101010101" pitchFamily="2" charset="-122"/>
              <a:ea typeface="华文楷体" panose="02010600040101010101" pitchFamily="2" charset="-122"/>
            </a:endParaRPr>
          </a:p>
        </p:txBody>
      </p:sp>
      <p:sp>
        <p:nvSpPr>
          <p:cNvPr id="5" name="AutoShape 2" descr="data:image/png;base64,iVBORw0KGgoAAAANSUhEUgAAAagAAADQCAYAAABStPXYAAAAOXRFWHRTb2Z0d2FyZQBNYXRwbG90bGliIHZlcnNpb24zLjMuMiwgaHR0cHM6Ly9tYXRwbG90bGliLm9yZy8vihELAAAACXBIWXMAAAsTAAALEwEAmpwYAAAQ5klEQVR4nO3dfaxkdX3H8fcHUDQ+VCgLxWU3S3XTAhbRLmihJVjSutpWtAosbXRNsNAUqlZrRE2jrSGxiY9pqwWEQInyoEIBa32iVDQqiNQCK6VsBeGyG1jAFtI20IVv/5iz7nC5u3vZvTPnd2fer2Qyc35zzpnvPfs7+ez85jykqpAkqTW79V2AJElzMaAkSU0yoCRJTTKgJElNMqAkSU0yoCRJTTKgtEuS7JnkkiTrk1yXZEXfNUnjkuToJDcm2ZzkDX3XM2kMKO2qk4GfVNULgY8Bf9lzPdI43QW8Gfhsz3VMJANqiiT5YJK3DU2fmeStu7ja44ALutefB45Nkl1cp7TgRtH/q+rOqroJeHyXC9ST7NF3ARqrc4HLgE8k2Q1YAxwxe6Yk3wSeM8fyf1pVX5/VthS4G6CqNif5L+BngfsXsnBpAYyi/2uEDKgpUlV3JnkgyUuA/YB/qaoH5pjv157Cauf6tuT1s9ScEfV/jZABNX0+zWDM/OeA8+aa4Sn+D3IGWAbMJNkD+BngwQWrVlpYC93/NULxYrHTJcnTgZuBpwErq+qxXVzfacAvVdUfJlkD/G5VnbAApUoLbqH7/9B6zwe+WFWfX4j1acBvUFOmqh5Ncg3wnwu0c54LXJhkPYNvTmsWYJ3SSCx0/09yOHA5sBfwO0n+vKoO2dX1asBvUFOm+3H4RuD4qrq973qkcbL/Ly4eZj5FkhwMrAeudufUtLH/Lz5+g5IkNclvUJKkJhlQkqQmLeqAWr16dTE4KdSHj8X82GnuAz4m5DGnRR1Q99/v1XQ03dwHNMkWdUBJkiaXASVJapIBJUlqkgElSWqSASVJapIBJak3S5ctJ0nTj6XLlve9maaWVzOX1JsNM3dz4lnf7ruM7brk1CP7LmFq+Q1KktQkA0qS1CQDSpLUJANKktQkA0qS1KSRBVSSZUmuSXJrknVJ3ta1753ka0lu7573GlrmPUnWJ7ktyStHVZskqX2j/Aa1GXhnVR0EvBw4rbvl8hkMbrm8Eri6m95yO+Y1wCHAauCTSXYfYX1NaP08EM8BkdSXkZ0HVVUbgY3d64eT3AosBY4DjulmuwD4Z+DdXfvFVfUIcEeS9cARwHdGVWMLWj8PxHNAJPVlLL9BJVkBvAS4DtivC68tIbZvN9tS4O6hxWa6ttnrOiXJDUlu2LRp00jrllrkPqBpMfKASvJs4AvA26vqoe3NOkfbk+60WFVnV9Wqqlq1ZMmShSpTWjTcBzQtRhpQSZ7GIJw+U1WXdc33Jtm/e39/4L6ufQZYNrT4AcCGUdYnSWrXKI/iC3AucGtVfXTorSuBtd3rtcAVQ+1rkuyZ5EBgJXD9qOqTJLVtlBeLPQp4I3Bzkh90be8FPgRcmuRk4C7geICqWpfkUuCHDI4APK2qHhthfZKkho3yKL5vMffvSgDHbmOZM4EzR1WTJGnx8EoSkqQmGVCSpCYZUJKkJhlQkqQmGVCSpCYZUJKkJhlQkqQmGVCSpCYZUJKkJhlQkqQmGVCSpCYZUJKkJhlQkqQmGVCSpCYZUJKkJhlQkqQmGVCSpCaN8pbvvVu6bDkbZu7uuwypN+4DWswmOqA2zNzNiWd9u+8ytuuSU4/suwRNsNb3Afu/tschPklSkwwoSVKTDChJUpMMKElSkwwoSVKTRhZQSc5Lcl+SW4baPpDkniQ/6B6vHnrvPUnWJ7ktyStHVZckaXEY5Teo84HVc7R/rKoO6x5fAkhyMLAGOKRb5pNJdh9hbZKkxo0soKrqWuDBec5+HHBxVT1SVXcA64EjRlWbJKl9ffwGdXqSm7ohwL26tqXA8OnuM13bkyQ5JckNSW7YtGnTqGuVmuM+oGkx7oD6FPAC4DBgI/CRrj1zzFtzraCqzq6qVVW1asmSJSMpUmqZ+4CmxVgDqqrurarHqupx4By2DuPNAMuGZj0A2DDO2iRJbRlrQCXZf2jydcCWI/yuBNYk2TPJgcBK4Ppx1iZJasvILhab5CLgGGCfJDPA+4FjkhzGYPjuTuBUgKpal+RS4IfAZuC0qnpsVLVJkto3soCqqpPmaD53O/OfCZw5qnokSYvLRN9uQ5J22W57kMx1HFcbnn/AMu65+66+yxgJA0qStufxzd5Tqydei0+S1CQDSpLUJANKktQkA0qS1KR5BVSSo+bTJknSQpnvN6i/mmebJEkLYruHmSf5FeBIYEmSdwy99VzA+zVJkkZmR+dBPR14djffc4baHwLeMKqi1JDGT1KEyT5RUZpm2w2oqvoG8I0k51fVj8dUk1rS+EmKMNknKkrTbL5XktgzydnAiuFlqurXR1GUJEnzDajPAX8LfBrwKuOSpJGbb0BtrqpPjbQSSZKGzPcw86uS/FGS/ZPsveUx0sokSVNtvt+g1nbP7xpqK+DnF7YcSZIG5hVQVXXgqAuRJGnYvAIqyZvmaq+qv1vYciRJGpjvEN/hQ6+fARwL3AgYUJKkkZjvEN8fD08n+RngwpFUJEkSO3+7jf8BVi5kIZIkDZvvb1BXMThqDwYXiT0IuHRURUmSNN/foD489Hoz8OOqmhlBPZIkAfMc4usuGvtvDK5ovhfw6CiLkiRpvnfUPQG4HjgeOAG4Lsl2b7eR5Lwk9yW5Zaht7yRfS3J797zX0HvvSbI+yW1JXrlzf44kaVLM9yCJ9wGHV9XaqnoTcATwZztY5nxg9ay2M4Crq2olcHU3TZKDgTXAId0yn0ziDRElaYrNN6B2q6r7hqYf2NGyVXUt8OCs5uOAC7rXFwCvHWq/uKoeqao7gPUMQlCSNKXme5DEl5N8Bbiomz4R+NJOfN5+VbURoKo2Jtm3a18KfHdovpmu7UmSnAKcArB8+fKdKEFa3NwHNC22+y0oyQuTHFVV7wLOAg4FXgx8Bzh7AeuY657iNUcbVXV2Va2qqlVLlixZwBKkxcF9QNNiR0N8HwceBqiqy6rqHVX1Jwy+PX18Jz7v3iT7A3TPW4YNZ4BlQ/MdAGzYifVLkibEjgJqRVXdNLuxqm5gcPv3p+pKtt66Yy1wxVD7miR7JjmQwVUqrt+J9UuSJsSOfoN6xnbee+b2FkxyEXAMsE+SGeD9wIeAS5OcDNzF4LB1qmpdkkuBHzI4Efi0qvLW8pI0xXYUUN9L8gdVdc5wYxcw39/eglV10jbeOnYb858JnLmDeiRJU2JHAfV24PIkv8/WQFoFPB143QjrkiRNue0GVFXdCxyZ5BXAi7rmf6iqfxp5ZZKkqTbf+0FdA1wz4lokSfqpnb0flCRJI2VASZKaZEBJkppkQEmSmmRASZKaZEBJkppkQEmSmmRASZKaZEBJkppkQEmSmmRASZKaZEBJkppkQEmSmmRASZKaZEBJkppkQEmSmmRASZKaZEBJkppkQEmSmmRASZKaZEBJkpq0Rx8fmuRO4GHgMWBzVa1KsjdwCbACuBM4oap+0kd9kqT+9fkN6hVVdVhVreqmzwCurqqVwNXdtCRpSrU0xHcccEH3+gLgtf2VIknqW18BVcBXk3w/ySld235VtRGge953rgWTnJLkhiQ3bNq0aUzlSu1wH9C06CugjqqqlwKvAk5LcvR8F6yqs6tqVVWtWrJkyegqlBrlPqBp0UtAVdWG7vk+4HLgCODeJPsDdM/39VGbJKkNYw+oJM9K8pwtr4HfBG4BrgTWdrOtBa4Yd22SpHb0cZj5fsDlSbZ8/mer6stJvgdcmuRk4C7g+B5qkyQ1YuwBVVU/Al48R/sDwLHjrkeS1KaWDjOXJOmnermShLSgdtuDbsi4Sc8/YBn33H1X32VIi44BpcXv8c2ceNa3+65imy459ci+S5AWJYf4JElNMqAkSU0yoCRJTTKgJElNMqAkSU0yoCRJTTKgJElN8jwoSVrMGj9RHXb+ZHUDSpIWs8ZPVIedP1ndIT5JUpMMKElSkwwoSVKTDChJUpMMKElSkwwoSVKTDChJUpMMKElSkwwoSVKTDChJUpMMKElSkwwoSVKTmguoJKuT3JZkfZIz+q5HktSPpgIqye7A3wCvAg4GTkpycL9VSZL60FRAAUcA66vqR1X1KHAxcFzPNUmSepCq6ruGn0ryBmB1Vb2lm34j8LKqOn1onlOAU7rJXwBuG1N5+wD3j+mzWue2eKJd3R73V9Xq+c7c0z7gv/kTuT22WohtMec+0NoNC+e6LeQTErSqzgbOHk85WyW5oapWjftzW+S2eKJxb48+9gH/zZ/I7bHVKLdFa0N8M8CyoekDgA091SJJ6lFrAfU9YGWSA5M8HVgDXNlzTZKkHjQ1xFdVm5OcDnwF2B04r6rW9VzWFmMfVmyY2+KJpmF7TMPf+FS4PbYa2bZo6iAJSZK2aG2IT5IkwICSJDXKgJpDkvOS3JfklqG2vZN8Lcnt3fNefdY4LtvYFh9Ick+SH3SPV/dZ47gkWZbkmiS3JlmX5G1d+0T1Dfv/Vvb/rfro/wbU3M4HZp80dgZwdVWtBK7upqfB+Tx5WwB8rKoO6x5fGnNNfdkMvLOqDgJeDpzWXYpr0vrG+dj/tzgf+/8WY+//BtQcqupa4MFZzccBF3SvLwBeO86a+rKNbTGVqmpjVd3YvX4YuBVYyoT1Dfv/Vvb/rfro/wbU/O1XVRth8A8F7NtzPX07PclN3RDIVAz3DEuyAngJcB3T0Tem4W98Kuz/Y+j/BpR2xqeAFwCHARuBj/RazZgleTbwBeDtVfVQ3/Vo7Oz/Y+r/BtT83Ztkf4Du+b6e6+lNVd1bVY9V1ePAOQyuQj8VkjyNwc75maq6rGuehr4xDX/jvNj/x9f/Daj5uxJY271eC1zRYy292tIZO68DbtnWvJMkSYBzgVur6qNDb01D35iGv3Fe7P/j6/9eSWIOSS4CjmFwGfl7gfcDfw9cCiwH7gKOr6qJ//F0G9viGAbDGwXcCZy6ZQx6kiX5VeCbwM3A413zexmMw09M37D/b2X/36qP/m9ASZKa5BCfJKlJBpQkqUkGlCSpSQaUJKlJBpQkqUkGlCSpSQbUhElSSS4cmt4jyaYkX5w13xVJvjOP9b25W37LrQXe0rWv6D7rg0Pz7pPk/5L89ax1/Gt3Pok0Uvb/yWJATZ7/Bl6U5Jnd9G8A9wzPkOR5wEuB5yU5cB7rvGTo1gKfHmr/EfDbQ9PHA+tmfdZBDPrZ0Ume9ZT+Eumps/9PEANqMv0j8Fvd65OA2f97ez1wFXAxsGYXPud/gVuTrOqmT2RwRvmw3wMuBL4KvGYXPkuaL/v/hDCgJtPFwJokzwAOZXApkmFbdtqLutc78vru1gKfT7JsG591APAYsGHW+ycClzyFz5J2lf1/QhhQE6iqbgJWMNghnnC3zyT7AS8EvlVV/w5sTvKi7azuKmBFVR0KfJ2tNybb4ssMhlFOYrAjDn/W4cCmqvoxgzttvnQa752j8bL/Tw4DanJdCXyYJw9vnAjsBdyR5E4GO/I2hzmq6oGqeqSbPAf45VnvPwp8H3gng8vwDzsJ+MXuc/4DeC6D4RVp1Oz/E8CAmlznAX9RVTfPaj8JWF1VK6pqBYMdbps76KxbC7yGwW2eZ/sI8O6qemBoud0Y/Gh86NBnHYfDHBoP+/8E2KPvAjQaVTUDfGK4rbtN83Lgu0Pz3ZHkoSQvq6rZY/UAb03yGmAz8CDw5jk+ax2zjl4CjgbuqarhI6iuBQ5Osv803J5A/bH/TwZvtyFJapJDfJKkJjnEJwCSvI/BmPmwz1XVmX3UI42T/b9NDvFJkprkEJ8kqUkGlCSpSQaUJKlJBpQkqUn/D4/LeijNMb7PAAAAAElFTkSuQmCC"/>
          <p:cNvSpPr>
            <a:spLocks noChangeAspect="1" noChangeArrowheads="1"/>
          </p:cNvSpPr>
          <p:nvPr/>
        </p:nvSpPr>
        <p:spPr bwMode="auto">
          <a:xfrm>
            <a:off x="4221138" y="4526011"/>
            <a:ext cx="1377804" cy="13778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3"/>
          <a:srcRect l="3306" t="8796" r="2490" b="4714"/>
          <a:stretch>
            <a:fillRect/>
          </a:stretch>
        </p:blipFill>
        <p:spPr>
          <a:xfrm>
            <a:off x="1430655" y="3017520"/>
            <a:ext cx="7256145" cy="3390265"/>
          </a:xfrm>
          <a:prstGeom prst="rect">
            <a:avLst/>
          </a:prstGeom>
        </p:spPr>
      </p:pic>
      <p:sp>
        <p:nvSpPr>
          <p:cNvPr id="9" name="文本框 8"/>
          <p:cNvSpPr txBox="1"/>
          <p:nvPr/>
        </p:nvSpPr>
        <p:spPr>
          <a:xfrm>
            <a:off x="8971915" y="4799330"/>
            <a:ext cx="1333500" cy="368300"/>
          </a:xfrm>
          <a:prstGeom prst="rect">
            <a:avLst/>
          </a:prstGeom>
          <a:noFill/>
        </p:spPr>
        <p:txBody>
          <a:bodyPr wrap="none" rtlCol="0">
            <a:spAutoFit/>
          </a:bodyPr>
          <a:p>
            <a:r>
              <a:rPr lang="en-US" altLang="zh-CN"/>
              <a:t>RNN</a:t>
            </a:r>
            <a:r>
              <a:rPr lang="zh-CN" altLang="en-US"/>
              <a:t>结构图</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smartTable{20895309-9450-4112-b371-37e1df196a07}"/>
</p:tagLst>
</file>

<file path=ppt/tags/tag2.xml><?xml version="1.0" encoding="utf-8"?>
<p:tagLst xmlns:p="http://schemas.openxmlformats.org/presentationml/2006/main">
  <p:tag name="KSO_WM_UNIT_TABLE_BEAUTIFY" val="smartTable{4423a6d6-3956-4c9d-9bda-d5875ddd1d5f}"/>
</p:tagLst>
</file>

<file path=ppt/tags/tag3.xml><?xml version="1.0" encoding="utf-8"?>
<p:tagLst xmlns:p="http://schemas.openxmlformats.org/presentationml/2006/main">
  <p:tag name="ISPRING_PRESENTATION_TITLE" val="蓝色简洁毕业答辩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3346</Words>
  <Application>WPS 演示</Application>
  <PresentationFormat>宽屏</PresentationFormat>
  <Paragraphs>277</Paragraphs>
  <Slides>24</Slides>
  <Notes>22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24</vt:i4>
      </vt:variant>
    </vt:vector>
  </HeadingPairs>
  <TitlesOfParts>
    <vt:vector size="40" baseType="lpstr">
      <vt:lpstr>Arial</vt:lpstr>
      <vt:lpstr>宋体</vt:lpstr>
      <vt:lpstr>Wingdings</vt:lpstr>
      <vt:lpstr>FZZhengHeiS-DB-GB</vt:lpstr>
      <vt:lpstr>Wide Latin</vt:lpstr>
      <vt:lpstr>微软雅黑</vt:lpstr>
      <vt:lpstr>FuturaBookC</vt:lpstr>
      <vt:lpstr>Anonymous</vt:lpstr>
      <vt:lpstr>华文楷体</vt:lpstr>
      <vt:lpstr>楷体</vt:lpstr>
      <vt:lpstr>等线</vt:lpstr>
      <vt:lpstr>Arial Unicode MS</vt:lpstr>
      <vt:lpstr>等线 Light</vt:lpstr>
      <vt:lpstr>Times New Roman</vt:lpstr>
      <vt:lpstr>微软雅黑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sshiren</cp:lastModifiedBy>
  <cp:revision>102</cp:revision>
  <dcterms:created xsi:type="dcterms:W3CDTF">2018-02-27T12:12:00Z</dcterms:created>
  <dcterms:modified xsi:type="dcterms:W3CDTF">2021-05-30T05:52:15Z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