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529" r:id="rId2"/>
    <p:sldId id="411" r:id="rId3"/>
    <p:sldId id="414" r:id="rId4"/>
    <p:sldId id="502" r:id="rId5"/>
    <p:sldId id="488" r:id="rId6"/>
    <p:sldId id="506" r:id="rId7"/>
    <p:sldId id="507" r:id="rId8"/>
    <p:sldId id="523" r:id="rId9"/>
    <p:sldId id="524" r:id="rId10"/>
    <p:sldId id="531" r:id="rId11"/>
    <p:sldId id="525" r:id="rId12"/>
    <p:sldId id="490" r:id="rId13"/>
    <p:sldId id="471" r:id="rId14"/>
    <p:sldId id="504" r:id="rId15"/>
    <p:sldId id="514" r:id="rId16"/>
    <p:sldId id="522" r:id="rId17"/>
    <p:sldId id="526" r:id="rId18"/>
    <p:sldId id="528" r:id="rId19"/>
    <p:sldId id="515" r:id="rId20"/>
    <p:sldId id="532" r:id="rId21"/>
    <p:sldId id="520" r:id="rId22"/>
    <p:sldId id="527" r:id="rId23"/>
    <p:sldId id="519" r:id="rId24"/>
    <p:sldId id="530" r:id="rId25"/>
    <p:sldId id="50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1" autoAdjust="0"/>
    <p:restoredTop sz="94674"/>
  </p:normalViewPr>
  <p:slideViewPr>
    <p:cSldViewPr snapToGrid="0">
      <p:cViewPr varScale="1">
        <p:scale>
          <a:sx n="64" d="100"/>
          <a:sy n="64" d="100"/>
        </p:scale>
        <p:origin x="7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50FE7-1799-4842-84E6-691DD8AFFCA6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FF6A0-C1D3-49D4-BAAA-DDB8151E8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885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E87E6E6-A4C1-460E-9506-C91F86776A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648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61DFB-2361-4226-8AFB-28C8D25247A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E87E6E6-A4C1-460E-9506-C91F86776A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E87E6E6-A4C1-460E-9506-C91F86776A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6131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E87E6E6-A4C1-460E-9506-C91F86776A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0124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0026D-8927-4357-9598-717BD7DC0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1705AF-B649-40D1-AE86-E907C4CFE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97F4B7-15A1-4F7F-9F8D-60218866A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D0EC-2857-4A37-9AF8-C03BB6806282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4D5701-17DB-4541-B75C-5B5884A29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C4CE8C-A3DE-4F06-BAA5-23DE98D2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78DF-159C-4629-BA2E-79D66E131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87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271A5-B68E-4FD2-AA9D-DE44AEF9B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F465BF-36B1-47A7-937D-2C433EDD5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EE3AD3-CDA3-4234-8189-87EB33C2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D0EC-2857-4A37-9AF8-C03BB6806282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573427-D7CB-43A2-AF0F-46D14D55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1265D-C68F-4BDB-89C9-B34CE97B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78DF-159C-4629-BA2E-79D66E131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30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358F99-5B57-4B25-B2DA-F68BF0DB5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97E339-3530-4AE0-B088-32D76F934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21E44F-24B4-4230-BFE0-0BAB706C5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D0EC-2857-4A37-9AF8-C03BB6806282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56975A-DA6D-48C4-AFA9-45E9C8493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E3F126-F22E-436A-A9A4-AA128968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78DF-159C-4629-BA2E-79D66E131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55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255F7-7272-403E-9E8D-5141272C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B82961-F310-41CF-823E-5186BD1B4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3CDEEE-BE2E-4939-A835-22B935528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D0EC-2857-4A37-9AF8-C03BB6806282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06F6CC-86ED-42C9-A5D3-B15B05A27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6E2C75-6B0D-4D00-AB6B-933EE76C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78DF-159C-4629-BA2E-79D66E131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66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0C9BB-A12D-4E17-A8C9-FE4554662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DCE2CB-04D5-4025-BDCD-FB9B50C32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175056-479A-4FC9-BCCF-A9BA9AAB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D0EC-2857-4A37-9AF8-C03BB6806282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E4BBCA-F9BF-412B-A3D0-67AC847F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34E79E-EC0F-4C79-9527-48F1A17A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78DF-159C-4629-BA2E-79D66E131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48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7023B-775F-4FA5-B948-B2A1DF31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08229-E11D-4023-8ED1-FDA249981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590B24-DA4E-497B-A6EA-0C946D898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060F0F-C519-4005-AADE-5D7C885E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D0EC-2857-4A37-9AF8-C03BB6806282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3F5D36-21CD-4A41-B1CA-438C5DB37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E2BDCC-BE45-4096-BE6B-B276DC55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78DF-159C-4629-BA2E-79D66E131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01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0F8A2-4731-4783-AE60-21825D6A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9BBCD-E30B-4635-8106-92529B2F3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7349A8-D06B-4118-916A-6DC863390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22B3DC-B970-49F9-BC81-49735A8D7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5F4C34-6E4F-4485-B367-7A403AED9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C84E55-400F-459A-B3EE-6622F3EAB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D0EC-2857-4A37-9AF8-C03BB6806282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D9345D-E29B-4FAA-8F81-CBB37314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5A7A0C-2000-4132-88BB-2BE9C68B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78DF-159C-4629-BA2E-79D66E131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08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8D131-5BC8-407F-A973-42EE9280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C214F0-CD94-4702-B70A-F6AD80963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D0EC-2857-4A37-9AF8-C03BB6806282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178C18-2B38-42A2-A7DA-CFD0B953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D3B9E6-1BE1-4B9F-8D89-502D2A0D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78DF-159C-4629-BA2E-79D66E131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7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8F5C20-9CA6-4E47-8ABD-D307153A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D0EC-2857-4A37-9AF8-C03BB6806282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95969F-338C-447A-A210-65C9875AC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98F360-FB74-45DC-90A2-32C468F8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78DF-159C-4629-BA2E-79D66E131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87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C921B-A8D6-43A3-A428-52C4BC4B6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79595-8100-4BB4-9FB0-26306F144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513E3B-C68A-4D73-AB06-F9A55179A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FE3D82-F808-4E6D-8A40-78BEC263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D0EC-2857-4A37-9AF8-C03BB6806282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E4B20A-900B-43CE-A102-FAE09E35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54FE56-A56F-4F9B-9402-CFBE13FF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78DF-159C-4629-BA2E-79D66E131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42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48F0E-9AA6-4AF2-8462-C09E52A1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58B272-C4F4-4302-A591-5C635BDDF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D9FBD2-3C43-4867-AA02-B7F4D3959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ABD0BA-73F0-499D-AD4B-7249A116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D0EC-2857-4A37-9AF8-C03BB6806282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6E9FDA-361B-4D67-9B69-E298964A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982653-9991-4457-8B50-3D96CB1D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78DF-159C-4629-BA2E-79D66E131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07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701C01-1ABD-4052-849D-AE9C88682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7041C9-8871-46FC-AB60-648F31727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BC3F4-BC01-451D-8211-F69480E10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8D0EC-2857-4A37-9AF8-C03BB6806282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0F863E-A5A0-48DD-89A9-A3D0A15CF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DDF908-9A85-48FD-A24F-7343B7C2F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878DF-159C-4629-BA2E-79D66E131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20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148" y="131836"/>
            <a:ext cx="1461052" cy="1461052"/>
          </a:xfrm>
          <a:prstGeom prst="rect">
            <a:avLst/>
          </a:prstGeom>
        </p:spPr>
      </p:pic>
      <p:sp>
        <p:nvSpPr>
          <p:cNvPr id="9" name="文本框 133"/>
          <p:cNvSpPr txBox="1">
            <a:spLocks noChangeArrowheads="1"/>
          </p:cNvSpPr>
          <p:nvPr/>
        </p:nvSpPr>
        <p:spPr bwMode="auto">
          <a:xfrm>
            <a:off x="2136913" y="2295441"/>
            <a:ext cx="7205869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36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基于分类概率的民众移动路径预测</a:t>
            </a: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43"/>
          <p:cNvSpPr txBox="1">
            <a:spLocks noChangeArrowheads="1"/>
          </p:cNvSpPr>
          <p:nvPr/>
        </p:nvSpPr>
        <p:spPr bwMode="auto">
          <a:xfrm>
            <a:off x="8559361" y="4503411"/>
            <a:ext cx="3327839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2201201Z5012  </a:t>
            </a: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刘莉</a:t>
            </a:r>
            <a:endParaRPr lang="en-US" altLang="zh-CN" sz="2400" b="1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2201201Z5013  </a:t>
            </a: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吴靖</a:t>
            </a:r>
            <a:endParaRPr lang="en-US" altLang="zh-CN" sz="2400" b="1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时间：</a:t>
            </a: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2021</a:t>
            </a: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</a:t>
            </a: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29</a:t>
            </a: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613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76"/>
          <p:cNvSpPr txBox="1"/>
          <p:nvPr/>
        </p:nvSpPr>
        <p:spPr>
          <a:xfrm>
            <a:off x="584194" y="368025"/>
            <a:ext cx="6768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ea typeface="微软雅黑" panose="020B0503020204020204" pitchFamily="34" charset="-122"/>
                <a:cs typeface="+mn-ea"/>
                <a:sym typeface="+mn-lt"/>
              </a:rPr>
              <a:t>02 </a:t>
            </a:r>
            <a:r>
              <a:rPr lang="en-US" altLang="zh-CN" sz="3200" b="1" dirty="0">
                <a:ea typeface="宋体" pitchFamily="2" charset="-122"/>
                <a:cs typeface="Times New Roman" pitchFamily="18" charset="0"/>
              </a:rPr>
              <a:t>Model &amp; </a:t>
            </a:r>
            <a:r>
              <a:rPr lang="en-US" altLang="zh-CN" sz="3200" b="1" dirty="0" smtClean="0">
                <a:ea typeface="宋体" pitchFamily="2" charset="-122"/>
                <a:cs typeface="Times New Roman" pitchFamily="18" charset="0"/>
              </a:rPr>
              <a:t>Algorithms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微软雅黑" panose="020B0503020204020204" pitchFamily="34" charset="-122"/>
                <a:cs typeface="+mn-ea"/>
                <a:sym typeface="+mn-lt"/>
              </a:rPr>
              <a:t>—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微软雅黑" panose="020B0503020204020204" pitchFamily="34" charset="-122"/>
                <a:cs typeface="+mn-ea"/>
                <a:sym typeface="+mn-lt"/>
              </a:rPr>
              <a:t>随机森林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795" y="0"/>
            <a:ext cx="1259205" cy="12592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21346" y="2754143"/>
            <a:ext cx="98114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随机森林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随机性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数据采样随机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训练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数据取自整个数据集中的一部分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，每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一个树模型的输入数据都是不同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特征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选择随机（二重随机性）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不同的树模型选择不同的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特征。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2547" y="1469879"/>
            <a:ext cx="100617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随机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选择样本和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Bagging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相同，采用的是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Bootstrap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自助采样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法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随机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选择特征是指在每个节点在分裂过程中都是随机选择特征的（区别与每棵树随机选择一批特征）。</a:t>
            </a:r>
          </a:p>
        </p:txBody>
      </p:sp>
    </p:spTree>
    <p:extLst>
      <p:ext uri="{BB962C8B-B14F-4D97-AF65-F5344CB8AC3E}">
        <p14:creationId xmlns:p14="http://schemas.microsoft.com/office/powerpoint/2010/main" val="125819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76"/>
          <p:cNvSpPr txBox="1"/>
          <p:nvPr/>
        </p:nvSpPr>
        <p:spPr>
          <a:xfrm>
            <a:off x="584194" y="368025"/>
            <a:ext cx="6768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ea typeface="微软雅黑" panose="020B0503020204020204" pitchFamily="34" charset="-122"/>
                <a:cs typeface="+mn-ea"/>
                <a:sym typeface="+mn-lt"/>
              </a:rPr>
              <a:t>02 </a:t>
            </a:r>
            <a:r>
              <a:rPr lang="en-US" altLang="zh-CN" sz="3200" b="1" dirty="0">
                <a:ea typeface="宋体" pitchFamily="2" charset="-122"/>
                <a:cs typeface="Times New Roman" pitchFamily="18" charset="0"/>
              </a:rPr>
              <a:t>Model &amp; </a:t>
            </a:r>
            <a:r>
              <a:rPr lang="en-US" altLang="zh-CN" sz="3200" b="1" dirty="0" smtClean="0">
                <a:ea typeface="宋体" pitchFamily="2" charset="-122"/>
                <a:cs typeface="Times New Roman" pitchFamily="18" charset="0"/>
              </a:rPr>
              <a:t>Algorithms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微软雅黑" panose="020B0503020204020204" pitchFamily="34" charset="-122"/>
                <a:cs typeface="+mn-ea"/>
                <a:sym typeface="+mn-lt"/>
              </a:rPr>
              <a:t>—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微软雅黑" panose="020B0503020204020204" pitchFamily="34" charset="-122"/>
                <a:cs typeface="+mn-ea"/>
                <a:sym typeface="+mn-lt"/>
              </a:rPr>
              <a:t>随机森林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795" y="0"/>
            <a:ext cx="1259205" cy="12592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115123" y="1134076"/>
            <a:ext cx="29934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由于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二重随机性使得创建出来的多个树模型各不相同，即便是同样的任务目标，在各自的结果上也会出现一定的差异，随机森林的目的就是要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通过大量的基础树模型找到最稳定可靠的结果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如左图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所示，最终的预测结果由全部树模型共同决定。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61" y="1401579"/>
            <a:ext cx="8752381" cy="4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30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795" y="0"/>
            <a:ext cx="1259205" cy="12592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82" y="952800"/>
            <a:ext cx="9368401" cy="5905200"/>
          </a:xfrm>
          <a:prstGeom prst="rect">
            <a:avLst/>
          </a:prstGeom>
        </p:spPr>
      </p:pic>
      <p:sp>
        <p:nvSpPr>
          <p:cNvPr id="10" name="TextBox 76"/>
          <p:cNvSpPr txBox="1"/>
          <p:nvPr/>
        </p:nvSpPr>
        <p:spPr>
          <a:xfrm>
            <a:off x="584194" y="368025"/>
            <a:ext cx="6768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ea typeface="微软雅黑" panose="020B0503020204020204" pitchFamily="34" charset="-122"/>
                <a:cs typeface="+mn-ea"/>
                <a:sym typeface="+mn-lt"/>
              </a:rPr>
              <a:t>02 </a:t>
            </a:r>
            <a:r>
              <a:rPr lang="en-US" altLang="zh-CN" sz="3200" b="1" dirty="0">
                <a:ea typeface="宋体" pitchFamily="2" charset="-122"/>
                <a:cs typeface="Times New Roman" pitchFamily="18" charset="0"/>
              </a:rPr>
              <a:t>Model &amp; </a:t>
            </a:r>
            <a:r>
              <a:rPr lang="en-US" altLang="zh-CN" sz="3200" b="1" dirty="0" smtClean="0">
                <a:ea typeface="宋体" pitchFamily="2" charset="-122"/>
                <a:cs typeface="Times New Roman" pitchFamily="18" charset="0"/>
              </a:rPr>
              <a:t>Algorithms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微软雅黑" panose="020B0503020204020204" pitchFamily="34" charset="-122"/>
                <a:cs typeface="+mn-ea"/>
                <a:sym typeface="+mn-lt"/>
              </a:rPr>
              <a:t>—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微软雅黑" panose="020B0503020204020204" pitchFamily="34" charset="-122"/>
                <a:cs typeface="+mn-ea"/>
                <a:sym typeface="+mn-lt"/>
              </a:rPr>
              <a:t>随机森林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011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任意多边形 19"/>
          <p:cNvSpPr/>
          <p:nvPr/>
        </p:nvSpPr>
        <p:spPr>
          <a:xfrm>
            <a:off x="4612943" y="1"/>
            <a:ext cx="3193576" cy="3319210"/>
          </a:xfrm>
          <a:custGeom>
            <a:avLst/>
            <a:gdLst>
              <a:gd name="connsiteX0" fmla="*/ 1983856 w 2746376"/>
              <a:gd name="connsiteY0" fmla="*/ 0 h 2950719"/>
              <a:gd name="connsiteX1" fmla="*/ 2746376 w 2746376"/>
              <a:gd name="connsiteY1" fmla="*/ 0 h 2950719"/>
              <a:gd name="connsiteX2" fmla="*/ 2149422 w 2746376"/>
              <a:gd name="connsiteY2" fmla="*/ 1993783 h 2950719"/>
              <a:gd name="connsiteX3" fmla="*/ 1899769 w 2746376"/>
              <a:gd name="connsiteY3" fmla="*/ 2947916 h 2950719"/>
              <a:gd name="connsiteX4" fmla="*/ 1863747 w 2746376"/>
              <a:gd name="connsiteY4" fmla="*/ 2947916 h 2950719"/>
              <a:gd name="connsiteX5" fmla="*/ 1862908 w 2746376"/>
              <a:gd name="connsiteY5" fmla="*/ 2950719 h 2950719"/>
              <a:gd name="connsiteX6" fmla="*/ 1851332 w 2746376"/>
              <a:gd name="connsiteY6" fmla="*/ 2947916 h 2950719"/>
              <a:gd name="connsiteX7" fmla="*/ 0 w 2746376"/>
              <a:gd name="connsiteY7" fmla="*/ 2947916 h 2950719"/>
              <a:gd name="connsiteX8" fmla="*/ 474942 w 2746376"/>
              <a:gd name="connsiteY8" fmla="*/ 1132764 h 2950719"/>
              <a:gd name="connsiteX9" fmla="*/ 1644698 w 2746376"/>
              <a:gd name="connsiteY9" fmla="*/ 1132764 h 2950719"/>
              <a:gd name="connsiteX10" fmla="*/ 1983856 w 2746376"/>
              <a:gd name="connsiteY10" fmla="*/ 0 h 295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6376" h="2950719">
                <a:moveTo>
                  <a:pt x="1983856" y="0"/>
                </a:moveTo>
                <a:lnTo>
                  <a:pt x="2746376" y="0"/>
                </a:lnTo>
                <a:lnTo>
                  <a:pt x="2149422" y="1993783"/>
                </a:lnTo>
                <a:lnTo>
                  <a:pt x="1899769" y="2947916"/>
                </a:lnTo>
                <a:lnTo>
                  <a:pt x="1863747" y="2947916"/>
                </a:lnTo>
                <a:lnTo>
                  <a:pt x="1862908" y="2950719"/>
                </a:lnTo>
                <a:lnTo>
                  <a:pt x="1851332" y="2947916"/>
                </a:lnTo>
                <a:lnTo>
                  <a:pt x="0" y="2947916"/>
                </a:lnTo>
                <a:lnTo>
                  <a:pt x="474942" y="1132764"/>
                </a:lnTo>
                <a:lnTo>
                  <a:pt x="1644698" y="1132764"/>
                </a:lnTo>
                <a:lnTo>
                  <a:pt x="1983856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 Box 3"/>
          <p:cNvSpPr>
            <a:spLocks noChangeArrowheads="1"/>
          </p:cNvSpPr>
          <p:nvPr/>
        </p:nvSpPr>
        <p:spPr bwMode="auto">
          <a:xfrm>
            <a:off x="3568542" y="1734800"/>
            <a:ext cx="448086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kumimoji="0" lang="en-US" altLang="zh-CN" sz="8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TextBox 76"/>
          <p:cNvSpPr txBox="1"/>
          <p:nvPr/>
        </p:nvSpPr>
        <p:spPr>
          <a:xfrm>
            <a:off x="4732645" y="3587658"/>
            <a:ext cx="4722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sz="4800" b="1" dirty="0"/>
              <a:t>Experiment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7858381" y="0"/>
            <a:ext cx="2654944" cy="3316406"/>
          </a:xfrm>
          <a:custGeom>
            <a:avLst/>
            <a:gdLst>
              <a:gd name="connsiteX0" fmla="*/ 0 w 2654944"/>
              <a:gd name="connsiteY0" fmla="*/ 0 h 3316406"/>
              <a:gd name="connsiteX1" fmla="*/ 2654944 w 2654944"/>
              <a:gd name="connsiteY1" fmla="*/ 0 h 3316406"/>
              <a:gd name="connsiteX2" fmla="*/ 1991208 w 2654944"/>
              <a:gd name="connsiteY2" fmla="*/ 3316406 h 3316406"/>
              <a:gd name="connsiteX3" fmla="*/ 772464 w 2654944"/>
              <a:gd name="connsiteY3" fmla="*/ 3316406 h 3316406"/>
              <a:gd name="connsiteX4" fmla="*/ 1640461 w 2654944"/>
              <a:gd name="connsiteY4" fmla="*/ 1 h 3316406"/>
              <a:gd name="connsiteX5" fmla="*/ 0 w 2654944"/>
              <a:gd name="connsiteY5" fmla="*/ 1 h 3316406"/>
              <a:gd name="connsiteX6" fmla="*/ 0 w 2654944"/>
              <a:gd name="connsiteY6" fmla="*/ 0 h 3316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4944" h="3316406">
                <a:moveTo>
                  <a:pt x="0" y="0"/>
                </a:moveTo>
                <a:lnTo>
                  <a:pt x="2654944" y="0"/>
                </a:lnTo>
                <a:lnTo>
                  <a:pt x="1991208" y="3316406"/>
                </a:lnTo>
                <a:lnTo>
                  <a:pt x="772464" y="3316406"/>
                </a:lnTo>
                <a:lnTo>
                  <a:pt x="164046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6837530" y="1"/>
            <a:ext cx="3471991" cy="3316406"/>
          </a:xfrm>
          <a:custGeom>
            <a:avLst/>
            <a:gdLst>
              <a:gd name="connsiteX0" fmla="*/ 867998 w 3471991"/>
              <a:gd name="connsiteY0" fmla="*/ 0 h 3316406"/>
              <a:gd name="connsiteX1" fmla="*/ 2699527 w 3471991"/>
              <a:gd name="connsiteY1" fmla="*/ 0 h 3316406"/>
              <a:gd name="connsiteX2" fmla="*/ 2035791 w 3471991"/>
              <a:gd name="connsiteY2" fmla="*/ 3316405 h 3316406"/>
              <a:gd name="connsiteX3" fmla="*/ 3471991 w 3471991"/>
              <a:gd name="connsiteY3" fmla="*/ 3316405 h 3316406"/>
              <a:gd name="connsiteX4" fmla="*/ 3471991 w 3471991"/>
              <a:gd name="connsiteY4" fmla="*/ 3316406 h 3316406"/>
              <a:gd name="connsiteX5" fmla="*/ 0 w 3471991"/>
              <a:gd name="connsiteY5" fmla="*/ 3316406 h 3316406"/>
              <a:gd name="connsiteX6" fmla="*/ 867998 w 3471991"/>
              <a:gd name="connsiteY6" fmla="*/ 0 h 3316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71991" h="3316406">
                <a:moveTo>
                  <a:pt x="867998" y="0"/>
                </a:moveTo>
                <a:lnTo>
                  <a:pt x="2699527" y="0"/>
                </a:lnTo>
                <a:lnTo>
                  <a:pt x="2035791" y="3316405"/>
                </a:lnTo>
                <a:lnTo>
                  <a:pt x="3471991" y="3316405"/>
                </a:lnTo>
                <a:lnTo>
                  <a:pt x="3471991" y="3316406"/>
                </a:lnTo>
                <a:lnTo>
                  <a:pt x="0" y="3316406"/>
                </a:lnTo>
                <a:lnTo>
                  <a:pt x="867998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1202690"/>
            <a:ext cx="3529965" cy="35299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3801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76"/>
          <p:cNvSpPr txBox="1"/>
          <p:nvPr/>
        </p:nvSpPr>
        <p:spPr>
          <a:xfrm>
            <a:off x="584195" y="368025"/>
            <a:ext cx="5240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ea typeface="微软雅黑" panose="020B0503020204020204" pitchFamily="34" charset="-122"/>
                <a:cs typeface="+mn-ea"/>
                <a:sym typeface="+mn-lt"/>
              </a:rPr>
              <a:t>01 </a:t>
            </a:r>
            <a:r>
              <a:rPr lang="en-US" altLang="zh-CN" sz="3200" b="1" dirty="0" smtClean="0"/>
              <a:t>Experiment-</a:t>
            </a:r>
            <a:r>
              <a:rPr lang="zh-CN" altLang="en-US" sz="3200" b="1" dirty="0" smtClean="0"/>
              <a:t>数据准备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795" y="0"/>
            <a:ext cx="1259205" cy="1259205"/>
          </a:xfrm>
          <a:prstGeom prst="rect">
            <a:avLst/>
          </a:prstGeom>
        </p:spPr>
      </p:pic>
      <p:sp>
        <p:nvSpPr>
          <p:cNvPr id="12" name="文本框 4"/>
          <p:cNvSpPr txBox="1"/>
          <p:nvPr/>
        </p:nvSpPr>
        <p:spPr>
          <a:xfrm>
            <a:off x="1030075" y="1259205"/>
            <a:ext cx="9902720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拼接</a:t>
            </a:r>
            <a:r>
              <a:rPr lang="en-US" altLang="zh-CN" sz="20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osm_id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相同的两条道路数据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，并找出所有道路中的路口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点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65" y="2014151"/>
            <a:ext cx="9442129" cy="253013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03264" y="4919316"/>
            <a:ext cx="83006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原路径有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377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条道路，拼接后，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共有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346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条道路，以及共寻得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607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个路口点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779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76"/>
          <p:cNvSpPr txBox="1"/>
          <p:nvPr/>
        </p:nvSpPr>
        <p:spPr>
          <a:xfrm>
            <a:off x="584195" y="368025"/>
            <a:ext cx="5240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ea typeface="微软雅黑" panose="020B0503020204020204" pitchFamily="34" charset="-122"/>
                <a:cs typeface="+mn-ea"/>
                <a:sym typeface="+mn-lt"/>
              </a:rPr>
              <a:t>01 </a:t>
            </a:r>
            <a:r>
              <a:rPr lang="en-US" altLang="zh-CN" sz="3200" b="1" dirty="0" smtClean="0"/>
              <a:t>Experiment-</a:t>
            </a:r>
            <a:r>
              <a:rPr lang="zh-CN" altLang="en-US" sz="3200" b="1" dirty="0" smtClean="0"/>
              <a:t>数据准备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795" y="0"/>
            <a:ext cx="1259205" cy="1259205"/>
          </a:xfrm>
          <a:prstGeom prst="rect">
            <a:avLst/>
          </a:prstGeom>
        </p:spPr>
      </p:pic>
      <p:sp>
        <p:nvSpPr>
          <p:cNvPr id="12" name="文本框 4"/>
          <p:cNvSpPr txBox="1"/>
          <p:nvPr/>
        </p:nvSpPr>
        <p:spPr>
          <a:xfrm>
            <a:off x="700708" y="1189631"/>
            <a:ext cx="6843092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构建所有路口点的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邻接矩阵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16" y="2143029"/>
            <a:ext cx="5244749" cy="305576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4195" y="5333246"/>
            <a:ext cx="78966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邻接距离矩阵中，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代表直接可达，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代表不能直接或间接可达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066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76"/>
          <p:cNvSpPr txBox="1"/>
          <p:nvPr/>
        </p:nvSpPr>
        <p:spPr>
          <a:xfrm>
            <a:off x="584195" y="368025"/>
            <a:ext cx="5240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ea typeface="微软雅黑" panose="020B0503020204020204" pitchFamily="34" charset="-122"/>
                <a:cs typeface="+mn-ea"/>
                <a:sym typeface="+mn-lt"/>
              </a:rPr>
              <a:t>01 </a:t>
            </a:r>
            <a:r>
              <a:rPr lang="en-US" altLang="zh-CN" sz="3200" b="1" dirty="0" smtClean="0"/>
              <a:t>Experiment-</a:t>
            </a:r>
            <a:r>
              <a:rPr lang="zh-CN" altLang="en-US" sz="3200" b="1" dirty="0" smtClean="0"/>
              <a:t>数据准备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795" y="0"/>
            <a:ext cx="1259205" cy="1259205"/>
          </a:xfrm>
          <a:prstGeom prst="rect">
            <a:avLst/>
          </a:prstGeom>
        </p:spPr>
      </p:pic>
      <p:sp>
        <p:nvSpPr>
          <p:cNvPr id="12" name="文本框 4"/>
          <p:cNvSpPr txBox="1"/>
          <p:nvPr/>
        </p:nvSpPr>
        <p:spPr>
          <a:xfrm>
            <a:off x="660952" y="1154227"/>
            <a:ext cx="68430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构建所有路口点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的累计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距离矩阵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21" y="1909652"/>
            <a:ext cx="6787287" cy="329999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2046" y="5313155"/>
            <a:ext cx="112800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累计距离矩阵中，元素值代表相邻两个路口点的距离，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inf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代表路口不相邻（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其中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对角线设为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inf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152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6"/>
          <p:cNvSpPr txBox="1"/>
          <p:nvPr/>
        </p:nvSpPr>
        <p:spPr>
          <a:xfrm>
            <a:off x="584195" y="368025"/>
            <a:ext cx="5240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ea typeface="微软雅黑" panose="020B0503020204020204" pitchFamily="34" charset="-122"/>
                <a:cs typeface="+mn-ea"/>
                <a:sym typeface="+mn-lt"/>
              </a:rPr>
              <a:t>02 </a:t>
            </a:r>
            <a:r>
              <a:rPr lang="en-US" altLang="zh-CN" sz="3200" b="1" dirty="0" smtClean="0"/>
              <a:t>Experiment-</a:t>
            </a:r>
            <a:r>
              <a:rPr lang="zh-CN" altLang="en-US" sz="3200" b="1" dirty="0" smtClean="0"/>
              <a:t>模型训练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3548" y="1361661"/>
            <a:ext cx="222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构建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特征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42705" y="2054538"/>
            <a:ext cx="53870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目前实验考虑两个特征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）每个路口点与最近避难所的直线距离；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）每个路口点与所有避难所的平均直线距离。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196" y="3686076"/>
            <a:ext cx="5447486" cy="296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3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6"/>
          <p:cNvSpPr txBox="1"/>
          <p:nvPr/>
        </p:nvSpPr>
        <p:spPr>
          <a:xfrm>
            <a:off x="584195" y="368025"/>
            <a:ext cx="5240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ea typeface="微软雅黑" panose="020B0503020204020204" pitchFamily="34" charset="-122"/>
                <a:cs typeface="+mn-ea"/>
                <a:sym typeface="+mn-lt"/>
              </a:rPr>
              <a:t>02 </a:t>
            </a:r>
            <a:r>
              <a:rPr lang="en-US" altLang="zh-CN" sz="3200" b="1" dirty="0" smtClean="0"/>
              <a:t>Experiment-</a:t>
            </a:r>
            <a:r>
              <a:rPr lang="zh-CN" altLang="en-US" sz="3200" b="1" dirty="0" smtClean="0"/>
              <a:t>模型训练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52767" y="1308421"/>
            <a:ext cx="3969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构建样本输入和样本输出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67" y="2282102"/>
            <a:ext cx="7484994" cy="383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6"/>
          <p:cNvSpPr txBox="1"/>
          <p:nvPr/>
        </p:nvSpPr>
        <p:spPr>
          <a:xfrm>
            <a:off x="584195" y="368025"/>
            <a:ext cx="5588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ea typeface="微软雅黑" panose="020B0503020204020204" pitchFamily="34" charset="-122"/>
                <a:cs typeface="+mn-ea"/>
                <a:sym typeface="+mn-lt"/>
              </a:rPr>
              <a:t>02 </a:t>
            </a:r>
            <a:r>
              <a:rPr lang="en-US" altLang="zh-CN" sz="3200" b="1" dirty="0" smtClean="0"/>
              <a:t>Experiment-</a:t>
            </a:r>
            <a:r>
              <a:rPr lang="zh-CN" altLang="en-US" sz="3200" b="1" dirty="0" smtClean="0"/>
              <a:t>模型训练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23758" y="2125707"/>
            <a:ext cx="65101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/>
            <a:r>
              <a:rPr lang="zh-CN" altLang="en-US" sz="20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sz="2000" b="1" kern="1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30%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的数据为测试集</a:t>
            </a:r>
            <a:r>
              <a:rPr lang="zh-CN" altLang="en-US" sz="20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kern="1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70%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的数据为训练集划分数据</a:t>
            </a:r>
            <a:endParaRPr lang="zh-CN" altLang="zh-CN" sz="16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932"/>
          <a:stretch/>
        </p:blipFill>
        <p:spPr bwMode="auto">
          <a:xfrm>
            <a:off x="1212601" y="2881438"/>
            <a:ext cx="8328964" cy="1408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852767" y="1308421"/>
            <a:ext cx="3969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模型训练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37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>
          <a:xfrm rot="5400000">
            <a:off x="2629133" y="-2638049"/>
            <a:ext cx="6937514" cy="1218822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398560" y="2357409"/>
            <a:ext cx="3483170" cy="999801"/>
            <a:chOff x="1369242" y="1899487"/>
            <a:chExt cx="2535631" cy="704149"/>
          </a:xfrm>
        </p:grpSpPr>
        <p:cxnSp>
          <p:nvCxnSpPr>
            <p:cNvPr id="10" name="直线连接符 36"/>
            <p:cNvCxnSpPr/>
            <p:nvPr/>
          </p:nvCxnSpPr>
          <p:spPr>
            <a:xfrm>
              <a:off x="1950593" y="2346515"/>
              <a:ext cx="19542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939128" y="1899487"/>
              <a:ext cx="138548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sz="2800" dirty="0">
                <a:solidFill>
                  <a:schemeClr val="bg1">
                    <a:lumMod val="25000"/>
                  </a:schemeClr>
                </a:solidFill>
                <a:latin typeface="字魂5号-无外润黑体" panose="00000500000000000000" pitchFamily="2" charset="-122"/>
                <a:ea typeface="字魂5号-无外润黑体" panose="00000500000000000000" pitchFamily="2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12" name="组 67"/>
            <p:cNvGrpSpPr/>
            <p:nvPr/>
          </p:nvGrpSpPr>
          <p:grpSpPr>
            <a:xfrm rot="18900000">
              <a:off x="1369242" y="2086050"/>
              <a:ext cx="517586" cy="517586"/>
              <a:chOff x="6418053" y="4537494"/>
              <a:chExt cx="690114" cy="690114"/>
            </a:xfrm>
            <a:solidFill>
              <a:srgbClr val="FFC000"/>
            </a:solidFill>
          </p:grpSpPr>
          <p:sp>
            <p:nvSpPr>
              <p:cNvPr id="15" name="矩形 14"/>
              <p:cNvSpPr/>
              <p:nvPr/>
            </p:nvSpPr>
            <p:spPr>
              <a:xfrm>
                <a:off x="6418053" y="4537494"/>
                <a:ext cx="690114" cy="69011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5">
                  <a:latin typeface="字魂5号-无外润黑体" panose="00000500000000000000" pitchFamily="2" charset="-122"/>
                  <a:ea typeface="字魂5号-无外润黑体" panose="00000500000000000000" pitchFamily="2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 rot="2700000">
                <a:off x="6442803" y="4583568"/>
                <a:ext cx="538479" cy="521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>
                    <a:solidFill>
                      <a:schemeClr val="bg1"/>
                    </a:solidFill>
                    <a:latin typeface="字魂5号-无外润黑体" panose="00000500000000000000" pitchFamily="2" charset="-122"/>
                    <a:ea typeface="字魂5号-无外润黑体" panose="00000500000000000000" pitchFamily="2" charset="-122"/>
                    <a:cs typeface="微软雅黑" panose="020B0503020204020204" pitchFamily="34" charset="-122"/>
                  </a:rPr>
                  <a:t>01</a:t>
                </a:r>
                <a:endParaRPr kumimoji="1" lang="zh-CN" altLang="en-US" sz="2800" dirty="0">
                  <a:solidFill>
                    <a:schemeClr val="bg1"/>
                  </a:solidFill>
                  <a:latin typeface="字魂5号-无外润黑体" panose="00000500000000000000" pitchFamily="2" charset="-122"/>
                  <a:ea typeface="字魂5号-无外润黑体" panose="00000500000000000000" pitchFamily="2" charset="-122"/>
                  <a:cs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4411744" y="3652195"/>
            <a:ext cx="3364732" cy="938866"/>
            <a:chOff x="1369241" y="1899487"/>
            <a:chExt cx="2523549" cy="704149"/>
          </a:xfrm>
        </p:grpSpPr>
        <p:cxnSp>
          <p:nvCxnSpPr>
            <p:cNvPr id="28" name="直线连接符 36"/>
            <p:cNvCxnSpPr/>
            <p:nvPr/>
          </p:nvCxnSpPr>
          <p:spPr>
            <a:xfrm>
              <a:off x="1950593" y="2346515"/>
              <a:ext cx="1942197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939128" y="1899487"/>
              <a:ext cx="138548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sz="2800" dirty="0">
                <a:solidFill>
                  <a:schemeClr val="bg1">
                    <a:lumMod val="25000"/>
                  </a:schemeClr>
                </a:solidFill>
                <a:latin typeface="字魂5号-无外润黑体" panose="00000500000000000000" pitchFamily="2" charset="-122"/>
                <a:ea typeface="字魂5号-无外润黑体" panose="00000500000000000000" pitchFamily="2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33" name="组 67"/>
            <p:cNvGrpSpPr/>
            <p:nvPr/>
          </p:nvGrpSpPr>
          <p:grpSpPr>
            <a:xfrm rot="18900000">
              <a:off x="1369241" y="2086050"/>
              <a:ext cx="517586" cy="517586"/>
              <a:chOff x="6418053" y="4537494"/>
              <a:chExt cx="690114" cy="690114"/>
            </a:xfrm>
            <a:solidFill>
              <a:srgbClr val="FFC000"/>
            </a:solidFill>
          </p:grpSpPr>
          <p:sp>
            <p:nvSpPr>
              <p:cNvPr id="36" name="矩形 35"/>
              <p:cNvSpPr/>
              <p:nvPr/>
            </p:nvSpPr>
            <p:spPr>
              <a:xfrm>
                <a:off x="6418053" y="4537494"/>
                <a:ext cx="690114" cy="69011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5">
                  <a:latin typeface="字魂5号-无外润黑体" panose="00000500000000000000" pitchFamily="2" charset="-122"/>
                  <a:ea typeface="字魂5号-无外润黑体" panose="00000500000000000000" pitchFamily="2" charset="-122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 rot="2700000">
                <a:off x="6424649" y="4627398"/>
                <a:ext cx="538479" cy="521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>
                    <a:solidFill>
                      <a:schemeClr val="bg1"/>
                    </a:solidFill>
                    <a:latin typeface="字魂5号-无外润黑体" panose="00000500000000000000" pitchFamily="2" charset="-122"/>
                    <a:ea typeface="字魂5号-无外润黑体" panose="00000500000000000000" pitchFamily="2" charset="-122"/>
                    <a:cs typeface="微软雅黑" panose="020B0503020204020204" pitchFamily="34" charset="-122"/>
                  </a:rPr>
                  <a:t>02</a:t>
                </a:r>
                <a:endParaRPr kumimoji="1" lang="zh-CN" altLang="en-US" sz="2800" dirty="0">
                  <a:solidFill>
                    <a:schemeClr val="bg1"/>
                  </a:solidFill>
                  <a:latin typeface="字魂5号-无外润黑体" panose="00000500000000000000" pitchFamily="2" charset="-122"/>
                  <a:ea typeface="字魂5号-无外润黑体" panose="00000500000000000000" pitchFamily="2" charset="-122"/>
                  <a:cs typeface="微软雅黑" panose="020B0503020204020204" pitchFamily="34" charset="-122"/>
                </a:endParaRPr>
              </a:p>
            </p:txBody>
          </p:sp>
        </p:grpSp>
      </p:grpSp>
      <p:sp>
        <p:nvSpPr>
          <p:cNvPr id="46" name="文本框 45"/>
          <p:cNvSpPr txBox="1"/>
          <p:nvPr/>
        </p:nvSpPr>
        <p:spPr>
          <a:xfrm>
            <a:off x="1340951" y="1214971"/>
            <a:ext cx="9994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chemeClr val="bg1"/>
                </a:solidFill>
                <a:latin typeface="字魂5号-无外润黑体" panose="00000500000000000000" pitchFamily="2" charset="-122"/>
                <a:ea typeface="字魂5号-无外润黑体" panose="00000500000000000000" pitchFamily="2" charset="-122"/>
                <a:cs typeface="微软雅黑" panose="020B0503020204020204" pitchFamily="34" charset="-122"/>
              </a:rPr>
              <a:t>目录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1062443" y="1741941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字魂5号-无外润黑体" panose="00000500000000000000" pitchFamily="2" charset="-122"/>
                <a:ea typeface="字魂5号-无外润黑体" panose="00000500000000000000" pitchFamily="2" charset="-122"/>
              </a:rPr>
              <a:t>CONTENTS</a:t>
            </a:r>
            <a:endParaRPr kumimoji="1" lang="zh-CN" altLang="en-US" sz="2400" dirty="0">
              <a:solidFill>
                <a:schemeClr val="bg1"/>
              </a:solidFill>
              <a:latin typeface="字魂5号-无外润黑体" panose="00000500000000000000" pitchFamily="2" charset="-122"/>
              <a:ea typeface="字魂5号-无外润黑体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1905F0D-3EF9-443F-AFEE-F5EC1BD5527B}"/>
              </a:ext>
            </a:extLst>
          </p:cNvPr>
          <p:cNvSpPr txBox="1"/>
          <p:nvPr/>
        </p:nvSpPr>
        <p:spPr>
          <a:xfrm>
            <a:off x="5451927" y="2391368"/>
            <a:ext cx="256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Introduction</a:t>
            </a:r>
            <a:endParaRPr lang="zh-CN" altLang="en-US" sz="2800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7006EA5-BADC-442E-9DC7-634B420C8E90}"/>
              </a:ext>
            </a:extLst>
          </p:cNvPr>
          <p:cNvSpPr txBox="1"/>
          <p:nvPr/>
        </p:nvSpPr>
        <p:spPr>
          <a:xfrm>
            <a:off x="5435161" y="3652195"/>
            <a:ext cx="35796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ea typeface="宋体" pitchFamily="2" charset="-122"/>
                <a:cs typeface="Times New Roman" pitchFamily="18" charset="0"/>
              </a:rPr>
              <a:t>Model &amp; Algorithms</a:t>
            </a:r>
            <a:endParaRPr lang="zh-CN" altLang="en-US" sz="2800" b="1" dirty="0"/>
          </a:p>
          <a:p>
            <a:endParaRPr lang="zh-CN" altLang="en-US" sz="2800" b="1" dirty="0"/>
          </a:p>
        </p:txBody>
      </p:sp>
      <p:grpSp>
        <p:nvGrpSpPr>
          <p:cNvPr id="26" name="组合 25"/>
          <p:cNvGrpSpPr/>
          <p:nvPr/>
        </p:nvGrpSpPr>
        <p:grpSpPr>
          <a:xfrm>
            <a:off x="4416865" y="4908953"/>
            <a:ext cx="3380841" cy="938865"/>
            <a:chOff x="1369242" y="1899487"/>
            <a:chExt cx="2535631" cy="704149"/>
          </a:xfrm>
        </p:grpSpPr>
        <p:cxnSp>
          <p:nvCxnSpPr>
            <p:cNvPr id="30" name="直线连接符 36"/>
            <p:cNvCxnSpPr/>
            <p:nvPr/>
          </p:nvCxnSpPr>
          <p:spPr>
            <a:xfrm>
              <a:off x="1950593" y="2346515"/>
              <a:ext cx="19542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1939128" y="1899487"/>
              <a:ext cx="138548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sz="2800" dirty="0">
                <a:solidFill>
                  <a:schemeClr val="bg1">
                    <a:lumMod val="25000"/>
                  </a:schemeClr>
                </a:solidFill>
                <a:latin typeface="字魂5号-无外润黑体" panose="00000500000000000000" pitchFamily="2" charset="-122"/>
                <a:ea typeface="字魂5号-无外润黑体" panose="00000500000000000000" pitchFamily="2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32" name="组 67"/>
            <p:cNvGrpSpPr/>
            <p:nvPr/>
          </p:nvGrpSpPr>
          <p:grpSpPr>
            <a:xfrm rot="18900000">
              <a:off x="1369242" y="2086050"/>
              <a:ext cx="517586" cy="517586"/>
              <a:chOff x="6418053" y="4537494"/>
              <a:chExt cx="690114" cy="690114"/>
            </a:xfrm>
            <a:solidFill>
              <a:srgbClr val="FFC000"/>
            </a:solidFill>
          </p:grpSpPr>
          <p:sp>
            <p:nvSpPr>
              <p:cNvPr id="34" name="矩形 33"/>
              <p:cNvSpPr/>
              <p:nvPr/>
            </p:nvSpPr>
            <p:spPr>
              <a:xfrm>
                <a:off x="6418053" y="4537494"/>
                <a:ext cx="690114" cy="69011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5">
                  <a:latin typeface="字魂5号-无外润黑体" panose="00000500000000000000" pitchFamily="2" charset="-122"/>
                  <a:ea typeface="字魂5号-无外润黑体" panose="00000500000000000000" pitchFamily="2" charset="-122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 rot="2700000">
                <a:off x="6431262" y="4610181"/>
                <a:ext cx="614271" cy="523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 smtClean="0">
                    <a:solidFill>
                      <a:schemeClr val="bg1"/>
                    </a:solidFill>
                    <a:latin typeface="字魂5号-无外润黑体" panose="00000500000000000000" pitchFamily="2" charset="-122"/>
                    <a:ea typeface="字魂5号-无外润黑体" panose="00000500000000000000" pitchFamily="2" charset="-122"/>
                    <a:cs typeface="微软雅黑" panose="020B0503020204020204" pitchFamily="34" charset="-122"/>
                  </a:rPr>
                  <a:t>03</a:t>
                </a:r>
                <a:endParaRPr kumimoji="1" lang="zh-CN" altLang="en-US" sz="2800" dirty="0">
                  <a:solidFill>
                    <a:schemeClr val="bg1"/>
                  </a:solidFill>
                  <a:latin typeface="字魂5号-无外润黑体" panose="00000500000000000000" pitchFamily="2" charset="-122"/>
                  <a:ea typeface="字魂5号-无外润黑体" panose="00000500000000000000" pitchFamily="2" charset="-122"/>
                  <a:cs typeface="微软雅黑" panose="020B0503020204020204" pitchFamily="34" charset="-122"/>
                </a:endParaRPr>
              </a:p>
            </p:txBody>
          </p:sp>
        </p:grp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21905F0D-3EF9-443F-AFEE-F5EC1BD5527B}"/>
              </a:ext>
            </a:extLst>
          </p:cNvPr>
          <p:cNvSpPr txBox="1"/>
          <p:nvPr/>
        </p:nvSpPr>
        <p:spPr>
          <a:xfrm>
            <a:off x="5387452" y="4879440"/>
            <a:ext cx="238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Experiment</a:t>
            </a: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6"/>
          <p:cNvSpPr txBox="1"/>
          <p:nvPr/>
        </p:nvSpPr>
        <p:spPr>
          <a:xfrm>
            <a:off x="584195" y="368025"/>
            <a:ext cx="5588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ea typeface="微软雅黑" panose="020B0503020204020204" pitchFamily="34" charset="-122"/>
                <a:cs typeface="+mn-ea"/>
                <a:sym typeface="+mn-lt"/>
              </a:rPr>
              <a:t>03 </a:t>
            </a:r>
            <a:r>
              <a:rPr lang="en-US" altLang="zh-CN" sz="3200" b="1" dirty="0" smtClean="0"/>
              <a:t>Experiment-</a:t>
            </a:r>
            <a:r>
              <a:rPr lang="zh-CN" altLang="en-US" sz="3200" b="1" dirty="0" smtClean="0"/>
              <a:t>模型预测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" name="图片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89"/>
          <a:stretch/>
        </p:blipFill>
        <p:spPr bwMode="auto">
          <a:xfrm>
            <a:off x="1413201" y="2037951"/>
            <a:ext cx="8587409" cy="19681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302026" y="1510748"/>
            <a:ext cx="1838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测试集上预测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28"/>
          <a:stretch/>
        </p:blipFill>
        <p:spPr>
          <a:xfrm>
            <a:off x="1393324" y="5315977"/>
            <a:ext cx="8346996" cy="10568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63" b="-1"/>
          <a:stretch/>
        </p:blipFill>
        <p:spPr>
          <a:xfrm>
            <a:off x="1413201" y="4642846"/>
            <a:ext cx="6117474" cy="49362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02027" y="4084983"/>
            <a:ext cx="1987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输出预测概率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76"/>
          <p:cNvSpPr txBox="1"/>
          <p:nvPr/>
        </p:nvSpPr>
        <p:spPr>
          <a:xfrm>
            <a:off x="484803" y="452304"/>
            <a:ext cx="5240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ea typeface="微软雅黑" panose="020B0503020204020204" pitchFamily="34" charset="-122"/>
                <a:cs typeface="+mn-ea"/>
                <a:sym typeface="+mn-lt"/>
              </a:rPr>
              <a:t>03 </a:t>
            </a:r>
            <a:r>
              <a:rPr lang="en-US" altLang="zh-CN" sz="3200" b="1" dirty="0" smtClean="0"/>
              <a:t>Experiment-</a:t>
            </a:r>
            <a:r>
              <a:rPr lang="zh-CN" altLang="en-US" sz="3200" b="1" dirty="0" smtClean="0"/>
              <a:t>可视化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529" y="1784190"/>
            <a:ext cx="7964081" cy="466442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077651" y="1944303"/>
            <a:ext cx="1578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绿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点：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个避难所位置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流程图: 接点 3"/>
          <p:cNvSpPr/>
          <p:nvPr/>
        </p:nvSpPr>
        <p:spPr>
          <a:xfrm>
            <a:off x="9779267" y="2079056"/>
            <a:ext cx="163630" cy="144379"/>
          </a:xfrm>
          <a:prstGeom prst="flowChartConnector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162674" y="3030354"/>
            <a:ext cx="1578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红点：民众初始位置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流程图: 接点 5"/>
          <p:cNvSpPr/>
          <p:nvPr/>
        </p:nvSpPr>
        <p:spPr>
          <a:xfrm>
            <a:off x="9793705" y="3157086"/>
            <a:ext cx="149192" cy="15400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135402" y="4116405"/>
            <a:ext cx="1578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绿线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：民众移动路径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9683014" y="4321743"/>
            <a:ext cx="356135" cy="9625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44894" y="1210579"/>
            <a:ext cx="3705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）预测民众移动路径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893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76"/>
          <p:cNvSpPr txBox="1"/>
          <p:nvPr/>
        </p:nvSpPr>
        <p:spPr>
          <a:xfrm>
            <a:off x="484803" y="452304"/>
            <a:ext cx="5240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ea typeface="微软雅黑" panose="020B0503020204020204" pitchFamily="34" charset="-122"/>
                <a:cs typeface="+mn-ea"/>
                <a:sym typeface="+mn-lt"/>
              </a:rPr>
              <a:t>03 </a:t>
            </a:r>
            <a:r>
              <a:rPr lang="en-US" altLang="zh-CN" sz="3200" b="1" dirty="0" smtClean="0"/>
              <a:t>Experiment-</a:t>
            </a:r>
            <a:r>
              <a:rPr lang="zh-CN" altLang="en-US" sz="3200" b="1" dirty="0"/>
              <a:t>可视化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077651" y="1944303"/>
            <a:ext cx="1578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绿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点：避难所位置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流程图: 接点 3"/>
          <p:cNvSpPr/>
          <p:nvPr/>
        </p:nvSpPr>
        <p:spPr>
          <a:xfrm>
            <a:off x="9779267" y="2079056"/>
            <a:ext cx="163630" cy="144379"/>
          </a:xfrm>
          <a:prstGeom prst="flowChartConnector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162674" y="3030354"/>
            <a:ext cx="1578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红点：民众初始位置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流程图: 接点 5"/>
          <p:cNvSpPr/>
          <p:nvPr/>
        </p:nvSpPr>
        <p:spPr>
          <a:xfrm>
            <a:off x="9793705" y="3157086"/>
            <a:ext cx="149192" cy="15400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135402" y="4116405"/>
            <a:ext cx="1578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蓝线：民众样本移动路径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9683014" y="4321743"/>
            <a:ext cx="356135" cy="962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950" y="1944303"/>
            <a:ext cx="7691755" cy="45181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162673" y="5202456"/>
            <a:ext cx="1578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红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线：民众预测路径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9714297" y="5409399"/>
            <a:ext cx="356135" cy="96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87142" y="1290636"/>
            <a:ext cx="3705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）预测路径与样本路径对比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195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60112" y="1330557"/>
            <a:ext cx="3257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预测多个民众移动路径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84803" y="452304"/>
            <a:ext cx="5240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ea typeface="微软雅黑" panose="020B0503020204020204" pitchFamily="34" charset="-122"/>
                <a:cs typeface="+mn-ea"/>
                <a:sym typeface="+mn-lt"/>
              </a:rPr>
              <a:t>03 </a:t>
            </a:r>
            <a:r>
              <a:rPr lang="en-US" altLang="zh-CN" sz="3200" b="1" dirty="0" smtClean="0"/>
              <a:t>Experiment-</a:t>
            </a:r>
            <a:r>
              <a:rPr lang="zh-CN" altLang="en-US" sz="3200" b="1" dirty="0"/>
              <a:t>可视化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38" y="1856365"/>
            <a:ext cx="7745079" cy="4517260"/>
          </a:xfrm>
          <a:prstGeom prst="rect">
            <a:avLst/>
          </a:prstGeom>
        </p:spPr>
      </p:pic>
      <p:sp>
        <p:nvSpPr>
          <p:cNvPr id="6" name="流程图: 接点 5"/>
          <p:cNvSpPr/>
          <p:nvPr/>
        </p:nvSpPr>
        <p:spPr>
          <a:xfrm>
            <a:off x="9870707" y="2098308"/>
            <a:ext cx="149192" cy="15400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326303" y="1990826"/>
            <a:ext cx="1578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红点：民众初始位置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326303" y="4326557"/>
            <a:ext cx="1578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不同颜色代表不同民众预测路径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9767235" y="4552751"/>
            <a:ext cx="356135" cy="96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326302" y="3158691"/>
            <a:ext cx="1578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绿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点：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个避难所位置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流程图: 接点 12"/>
          <p:cNvSpPr/>
          <p:nvPr/>
        </p:nvSpPr>
        <p:spPr>
          <a:xfrm>
            <a:off x="9870707" y="3320717"/>
            <a:ext cx="149192" cy="134753"/>
          </a:xfrm>
          <a:prstGeom prst="flowChartConnector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97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6D0E122-32EA-4794-A683-418BC376C133}"/>
              </a:ext>
            </a:extLst>
          </p:cNvPr>
          <p:cNvSpPr/>
          <p:nvPr/>
        </p:nvSpPr>
        <p:spPr>
          <a:xfrm>
            <a:off x="980956" y="830422"/>
            <a:ext cx="293506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后期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改进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方向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0689" y="1958007"/>
            <a:ext cx="54267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特征考虑人群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密度、路网密度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考虑避难所范围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考虑移动过程中动态因素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考虑民众移动速度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38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6D0E122-32EA-4794-A683-418BC376C133}"/>
              </a:ext>
            </a:extLst>
          </p:cNvPr>
          <p:cNvSpPr/>
          <p:nvPr/>
        </p:nvSpPr>
        <p:spPr>
          <a:xfrm>
            <a:off x="4618676" y="2967335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谢谢聆听</a:t>
            </a:r>
          </a:p>
        </p:txBody>
      </p:sp>
    </p:spTree>
    <p:extLst>
      <p:ext uri="{BB962C8B-B14F-4D97-AF65-F5344CB8AC3E}">
        <p14:creationId xmlns:p14="http://schemas.microsoft.com/office/powerpoint/2010/main" val="385114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任意多边形 19"/>
          <p:cNvSpPr/>
          <p:nvPr/>
        </p:nvSpPr>
        <p:spPr>
          <a:xfrm>
            <a:off x="4612943" y="1"/>
            <a:ext cx="3193576" cy="3319210"/>
          </a:xfrm>
          <a:custGeom>
            <a:avLst/>
            <a:gdLst>
              <a:gd name="connsiteX0" fmla="*/ 1983856 w 2746376"/>
              <a:gd name="connsiteY0" fmla="*/ 0 h 2950719"/>
              <a:gd name="connsiteX1" fmla="*/ 2746376 w 2746376"/>
              <a:gd name="connsiteY1" fmla="*/ 0 h 2950719"/>
              <a:gd name="connsiteX2" fmla="*/ 2149422 w 2746376"/>
              <a:gd name="connsiteY2" fmla="*/ 1993783 h 2950719"/>
              <a:gd name="connsiteX3" fmla="*/ 1899769 w 2746376"/>
              <a:gd name="connsiteY3" fmla="*/ 2947916 h 2950719"/>
              <a:gd name="connsiteX4" fmla="*/ 1863747 w 2746376"/>
              <a:gd name="connsiteY4" fmla="*/ 2947916 h 2950719"/>
              <a:gd name="connsiteX5" fmla="*/ 1862908 w 2746376"/>
              <a:gd name="connsiteY5" fmla="*/ 2950719 h 2950719"/>
              <a:gd name="connsiteX6" fmla="*/ 1851332 w 2746376"/>
              <a:gd name="connsiteY6" fmla="*/ 2947916 h 2950719"/>
              <a:gd name="connsiteX7" fmla="*/ 0 w 2746376"/>
              <a:gd name="connsiteY7" fmla="*/ 2947916 h 2950719"/>
              <a:gd name="connsiteX8" fmla="*/ 474942 w 2746376"/>
              <a:gd name="connsiteY8" fmla="*/ 1132764 h 2950719"/>
              <a:gd name="connsiteX9" fmla="*/ 1644698 w 2746376"/>
              <a:gd name="connsiteY9" fmla="*/ 1132764 h 2950719"/>
              <a:gd name="connsiteX10" fmla="*/ 1983856 w 2746376"/>
              <a:gd name="connsiteY10" fmla="*/ 0 h 295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6376" h="2950719">
                <a:moveTo>
                  <a:pt x="1983856" y="0"/>
                </a:moveTo>
                <a:lnTo>
                  <a:pt x="2746376" y="0"/>
                </a:lnTo>
                <a:lnTo>
                  <a:pt x="2149422" y="1993783"/>
                </a:lnTo>
                <a:lnTo>
                  <a:pt x="1899769" y="2947916"/>
                </a:lnTo>
                <a:lnTo>
                  <a:pt x="1863747" y="2947916"/>
                </a:lnTo>
                <a:lnTo>
                  <a:pt x="1862908" y="2950719"/>
                </a:lnTo>
                <a:lnTo>
                  <a:pt x="1851332" y="2947916"/>
                </a:lnTo>
                <a:lnTo>
                  <a:pt x="0" y="2947916"/>
                </a:lnTo>
                <a:lnTo>
                  <a:pt x="474942" y="1132764"/>
                </a:lnTo>
                <a:lnTo>
                  <a:pt x="1644698" y="1132764"/>
                </a:lnTo>
                <a:lnTo>
                  <a:pt x="1983856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 Box 3"/>
          <p:cNvSpPr>
            <a:spLocks noChangeArrowheads="1"/>
          </p:cNvSpPr>
          <p:nvPr/>
        </p:nvSpPr>
        <p:spPr bwMode="auto">
          <a:xfrm>
            <a:off x="3568542" y="1734800"/>
            <a:ext cx="448086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01</a:t>
            </a:r>
          </a:p>
        </p:txBody>
      </p:sp>
      <p:sp>
        <p:nvSpPr>
          <p:cNvPr id="19" name="TextBox 76"/>
          <p:cNvSpPr txBox="1"/>
          <p:nvPr/>
        </p:nvSpPr>
        <p:spPr>
          <a:xfrm>
            <a:off x="4732645" y="3587658"/>
            <a:ext cx="4722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sz="4800" b="1" dirty="0"/>
              <a:t>Introduction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7858381" y="0"/>
            <a:ext cx="2654944" cy="3316406"/>
          </a:xfrm>
          <a:custGeom>
            <a:avLst/>
            <a:gdLst>
              <a:gd name="connsiteX0" fmla="*/ 0 w 2654944"/>
              <a:gd name="connsiteY0" fmla="*/ 0 h 3316406"/>
              <a:gd name="connsiteX1" fmla="*/ 2654944 w 2654944"/>
              <a:gd name="connsiteY1" fmla="*/ 0 h 3316406"/>
              <a:gd name="connsiteX2" fmla="*/ 1991208 w 2654944"/>
              <a:gd name="connsiteY2" fmla="*/ 3316406 h 3316406"/>
              <a:gd name="connsiteX3" fmla="*/ 772464 w 2654944"/>
              <a:gd name="connsiteY3" fmla="*/ 3316406 h 3316406"/>
              <a:gd name="connsiteX4" fmla="*/ 1640461 w 2654944"/>
              <a:gd name="connsiteY4" fmla="*/ 1 h 3316406"/>
              <a:gd name="connsiteX5" fmla="*/ 0 w 2654944"/>
              <a:gd name="connsiteY5" fmla="*/ 1 h 3316406"/>
              <a:gd name="connsiteX6" fmla="*/ 0 w 2654944"/>
              <a:gd name="connsiteY6" fmla="*/ 0 h 3316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4944" h="3316406">
                <a:moveTo>
                  <a:pt x="0" y="0"/>
                </a:moveTo>
                <a:lnTo>
                  <a:pt x="2654944" y="0"/>
                </a:lnTo>
                <a:lnTo>
                  <a:pt x="1991208" y="3316406"/>
                </a:lnTo>
                <a:lnTo>
                  <a:pt x="772464" y="3316406"/>
                </a:lnTo>
                <a:lnTo>
                  <a:pt x="164046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6837530" y="1"/>
            <a:ext cx="3471991" cy="3316406"/>
          </a:xfrm>
          <a:custGeom>
            <a:avLst/>
            <a:gdLst>
              <a:gd name="connsiteX0" fmla="*/ 867998 w 3471991"/>
              <a:gd name="connsiteY0" fmla="*/ 0 h 3316406"/>
              <a:gd name="connsiteX1" fmla="*/ 2699527 w 3471991"/>
              <a:gd name="connsiteY1" fmla="*/ 0 h 3316406"/>
              <a:gd name="connsiteX2" fmla="*/ 2035791 w 3471991"/>
              <a:gd name="connsiteY2" fmla="*/ 3316405 h 3316406"/>
              <a:gd name="connsiteX3" fmla="*/ 3471991 w 3471991"/>
              <a:gd name="connsiteY3" fmla="*/ 3316405 h 3316406"/>
              <a:gd name="connsiteX4" fmla="*/ 3471991 w 3471991"/>
              <a:gd name="connsiteY4" fmla="*/ 3316406 h 3316406"/>
              <a:gd name="connsiteX5" fmla="*/ 0 w 3471991"/>
              <a:gd name="connsiteY5" fmla="*/ 3316406 h 3316406"/>
              <a:gd name="connsiteX6" fmla="*/ 867998 w 3471991"/>
              <a:gd name="connsiteY6" fmla="*/ 0 h 3316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71991" h="3316406">
                <a:moveTo>
                  <a:pt x="867998" y="0"/>
                </a:moveTo>
                <a:lnTo>
                  <a:pt x="2699527" y="0"/>
                </a:lnTo>
                <a:lnTo>
                  <a:pt x="2035791" y="3316405"/>
                </a:lnTo>
                <a:lnTo>
                  <a:pt x="3471991" y="3316405"/>
                </a:lnTo>
                <a:lnTo>
                  <a:pt x="3471991" y="3316406"/>
                </a:lnTo>
                <a:lnTo>
                  <a:pt x="0" y="3316406"/>
                </a:lnTo>
                <a:lnTo>
                  <a:pt x="867998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1202690"/>
            <a:ext cx="3529965" cy="35299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795" y="0"/>
            <a:ext cx="1259205" cy="12592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92045" y="1430969"/>
            <a:ext cx="8807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实验目的：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在城市突发事件发生后，预测城市民众向各个避难所的移动路径。  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Box 76"/>
          <p:cNvSpPr txBox="1"/>
          <p:nvPr/>
        </p:nvSpPr>
        <p:spPr>
          <a:xfrm>
            <a:off x="454986" y="421169"/>
            <a:ext cx="5876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ea typeface="微软雅黑" panose="020B0503020204020204" pitchFamily="34" charset="-122"/>
                <a:cs typeface="+mn-ea"/>
                <a:sym typeface="+mn-lt"/>
              </a:rPr>
              <a:t>01 </a:t>
            </a:r>
            <a:r>
              <a:rPr lang="en-US" altLang="zh-CN" sz="3200" b="1" dirty="0" smtClean="0"/>
              <a:t>Introduction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2045" y="3719354"/>
            <a:ext cx="8400434" cy="94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实验思路：</a:t>
            </a:r>
            <a:r>
              <a:rPr lang="zh-CN" altLang="en-US" sz="20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基于随机森林模型预测各类概率，再利用状态转移概率的思想（马尔科夫过程），并同时考虑路径的收敛性</a:t>
            </a:r>
            <a:r>
              <a:rPr lang="zh-CN" altLang="en-US" sz="20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，预测民众移动路径。</a:t>
            </a:r>
            <a:endParaRPr lang="zh-CN" altLang="en-US" sz="20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2045" y="2267385"/>
            <a:ext cx="8489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zh-CN" altLang="en-US" sz="20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实验内容</a:t>
            </a:r>
            <a:r>
              <a:rPr lang="zh-CN" altLang="en-US" sz="20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：基于城市民众移动的样本数据，预测民众向开阔地、避难区、医院、体育场等目标区运动的路径和流向不同目标区的民众比例。</a:t>
            </a:r>
            <a:endParaRPr lang="en-US" altLang="zh-CN" sz="20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798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795" y="0"/>
            <a:ext cx="1259205" cy="12592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3608" y="1280792"/>
            <a:ext cx="8070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路段数据：包括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377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条道路数据，其中每一条道路包括道路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osm_id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和道路关键点经纬度坐标。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TextBox 76"/>
          <p:cNvSpPr txBox="1"/>
          <p:nvPr/>
        </p:nvSpPr>
        <p:spPr>
          <a:xfrm>
            <a:off x="504681" y="386663"/>
            <a:ext cx="5876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ea typeface="微软雅黑" panose="020B0503020204020204" pitchFamily="34" charset="-122"/>
                <a:cs typeface="+mn-ea"/>
                <a:sym typeface="+mn-lt"/>
              </a:rPr>
              <a:t>02 </a:t>
            </a:r>
            <a:r>
              <a:rPr lang="en-US" altLang="zh-CN" sz="3200" b="1" dirty="0" smtClean="0"/>
              <a:t>Introduction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微软雅黑" panose="020B0503020204020204" pitchFamily="34" charset="-122"/>
                <a:cs typeface="+mn-ea"/>
                <a:sym typeface="+mn-lt"/>
              </a:rPr>
              <a:t>—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微软雅黑" panose="020B0503020204020204" pitchFamily="34" charset="-122"/>
                <a:cs typeface="+mn-ea"/>
                <a:sym typeface="+mn-lt"/>
              </a:rPr>
              <a:t>数据集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ea typeface="微软雅黑" panose="020B0503020204020204" pitchFamily="34" charset="-122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43607" y="2402523"/>
                <a:ext cx="786185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 (2)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避难所数据：包括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000" i="0" dirty="0" smtClean="0">
                    <a:latin typeface="+mj-lt"/>
                    <a:ea typeface="宋体" panose="02010600030101010101" pitchFamily="2" charset="-122"/>
                  </a:rPr>
                  <a:t>。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r>
                  <a:rPr lang="zh-CN" altLang="en-US" sz="2000" i="0" dirty="0" smtClean="0">
                    <a:latin typeface="+mj-lt"/>
                    <a:ea typeface="宋体" panose="02010600030101010101" pitchFamily="2" charset="-122"/>
                  </a:rPr>
                  <a:t>个安全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避难所的经纬度坐标和范围。</a:t>
                </a:r>
                <a:endPara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7" y="2402523"/>
                <a:ext cx="7861852" cy="1015663"/>
              </a:xfrm>
              <a:prstGeom prst="rect">
                <a:avLst/>
              </a:prstGeom>
              <a:blipFill>
                <a:blip r:embed="rId3"/>
                <a:stretch>
                  <a:fillRect l="-775" r="-388" b="-2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1043607" y="3452119"/>
            <a:ext cx="7861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(3)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民众基础数据：包括带预测的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500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个不同类型的民众当前的经纬度坐标。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43606" y="4412508"/>
            <a:ext cx="78618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(4)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民众移动样本数据：本节仅考虑一个类型民众移动样本数据。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12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795" y="0"/>
            <a:ext cx="1259205" cy="12592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63487" y="1259205"/>
            <a:ext cx="39458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基于基础数据构建路网示意图。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65" y="1891008"/>
            <a:ext cx="7620973" cy="4450384"/>
          </a:xfrm>
          <a:prstGeom prst="rect">
            <a:avLst/>
          </a:prstGeom>
        </p:spPr>
      </p:pic>
      <p:sp>
        <p:nvSpPr>
          <p:cNvPr id="6" name="TextBox 76"/>
          <p:cNvSpPr txBox="1"/>
          <p:nvPr/>
        </p:nvSpPr>
        <p:spPr>
          <a:xfrm>
            <a:off x="464926" y="431812"/>
            <a:ext cx="5876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ea typeface="微软雅黑" panose="020B0503020204020204" pitchFamily="34" charset="-122"/>
                <a:cs typeface="+mn-ea"/>
                <a:sym typeface="+mn-lt"/>
              </a:rPr>
              <a:t>03 </a:t>
            </a:r>
            <a:r>
              <a:rPr lang="en-US" altLang="zh-CN" sz="3200" b="1" dirty="0" smtClean="0"/>
              <a:t>Introduction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微软雅黑" panose="020B0503020204020204" pitchFamily="34" charset="-122"/>
                <a:cs typeface="+mn-ea"/>
                <a:sym typeface="+mn-lt"/>
              </a:rPr>
              <a:t>—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微软雅黑" panose="020B0503020204020204" pitchFamily="34" charset="-122"/>
                <a:cs typeface="+mn-ea"/>
                <a:sym typeface="+mn-lt"/>
              </a:rPr>
              <a:t>路网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68284" y="3386177"/>
            <a:ext cx="2594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小点代表民众，不同颜色代表不同类型的民众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流程图: 接点 6"/>
          <p:cNvSpPr/>
          <p:nvPr/>
        </p:nvSpPr>
        <p:spPr>
          <a:xfrm>
            <a:off x="8692193" y="3530437"/>
            <a:ext cx="168965" cy="17890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/>
          <p:cNvSpPr/>
          <p:nvPr/>
        </p:nvSpPr>
        <p:spPr>
          <a:xfrm>
            <a:off x="8662375" y="4740510"/>
            <a:ext cx="397566" cy="407504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306214" y="4790661"/>
            <a:ext cx="225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代表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个避难所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89238" y="2453103"/>
            <a:ext cx="189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—   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代表路径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809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任意多边形 19"/>
          <p:cNvSpPr/>
          <p:nvPr/>
        </p:nvSpPr>
        <p:spPr>
          <a:xfrm>
            <a:off x="4612943" y="1"/>
            <a:ext cx="3193576" cy="3319210"/>
          </a:xfrm>
          <a:custGeom>
            <a:avLst/>
            <a:gdLst>
              <a:gd name="connsiteX0" fmla="*/ 1983856 w 2746376"/>
              <a:gd name="connsiteY0" fmla="*/ 0 h 2950719"/>
              <a:gd name="connsiteX1" fmla="*/ 2746376 w 2746376"/>
              <a:gd name="connsiteY1" fmla="*/ 0 h 2950719"/>
              <a:gd name="connsiteX2" fmla="*/ 2149422 w 2746376"/>
              <a:gd name="connsiteY2" fmla="*/ 1993783 h 2950719"/>
              <a:gd name="connsiteX3" fmla="*/ 1899769 w 2746376"/>
              <a:gd name="connsiteY3" fmla="*/ 2947916 h 2950719"/>
              <a:gd name="connsiteX4" fmla="*/ 1863747 w 2746376"/>
              <a:gd name="connsiteY4" fmla="*/ 2947916 h 2950719"/>
              <a:gd name="connsiteX5" fmla="*/ 1862908 w 2746376"/>
              <a:gd name="connsiteY5" fmla="*/ 2950719 h 2950719"/>
              <a:gd name="connsiteX6" fmla="*/ 1851332 w 2746376"/>
              <a:gd name="connsiteY6" fmla="*/ 2947916 h 2950719"/>
              <a:gd name="connsiteX7" fmla="*/ 0 w 2746376"/>
              <a:gd name="connsiteY7" fmla="*/ 2947916 h 2950719"/>
              <a:gd name="connsiteX8" fmla="*/ 474942 w 2746376"/>
              <a:gd name="connsiteY8" fmla="*/ 1132764 h 2950719"/>
              <a:gd name="connsiteX9" fmla="*/ 1644698 w 2746376"/>
              <a:gd name="connsiteY9" fmla="*/ 1132764 h 2950719"/>
              <a:gd name="connsiteX10" fmla="*/ 1983856 w 2746376"/>
              <a:gd name="connsiteY10" fmla="*/ 0 h 295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6376" h="2950719">
                <a:moveTo>
                  <a:pt x="1983856" y="0"/>
                </a:moveTo>
                <a:lnTo>
                  <a:pt x="2746376" y="0"/>
                </a:lnTo>
                <a:lnTo>
                  <a:pt x="2149422" y="1993783"/>
                </a:lnTo>
                <a:lnTo>
                  <a:pt x="1899769" y="2947916"/>
                </a:lnTo>
                <a:lnTo>
                  <a:pt x="1863747" y="2947916"/>
                </a:lnTo>
                <a:lnTo>
                  <a:pt x="1862908" y="2950719"/>
                </a:lnTo>
                <a:lnTo>
                  <a:pt x="1851332" y="2947916"/>
                </a:lnTo>
                <a:lnTo>
                  <a:pt x="0" y="2947916"/>
                </a:lnTo>
                <a:lnTo>
                  <a:pt x="474942" y="1132764"/>
                </a:lnTo>
                <a:lnTo>
                  <a:pt x="1644698" y="1132764"/>
                </a:lnTo>
                <a:lnTo>
                  <a:pt x="1983856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 Box 3"/>
          <p:cNvSpPr>
            <a:spLocks noChangeArrowheads="1"/>
          </p:cNvSpPr>
          <p:nvPr/>
        </p:nvSpPr>
        <p:spPr bwMode="auto">
          <a:xfrm>
            <a:off x="3568542" y="1734800"/>
            <a:ext cx="448086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kumimoji="0" lang="en-US" altLang="zh-CN" sz="8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TextBox 76"/>
          <p:cNvSpPr txBox="1"/>
          <p:nvPr/>
        </p:nvSpPr>
        <p:spPr>
          <a:xfrm>
            <a:off x="4266565" y="3541504"/>
            <a:ext cx="6458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ea typeface="宋体" pitchFamily="2" charset="-122"/>
                <a:cs typeface="Times New Roman" pitchFamily="18" charset="0"/>
              </a:rPr>
              <a:t>Model &amp; Algorithms</a:t>
            </a:r>
            <a:endParaRPr lang="zh-CN" altLang="en-US" sz="4800" b="1" dirty="0"/>
          </a:p>
        </p:txBody>
      </p:sp>
      <p:sp>
        <p:nvSpPr>
          <p:cNvPr id="25" name="任意多边形 24"/>
          <p:cNvSpPr/>
          <p:nvPr/>
        </p:nvSpPr>
        <p:spPr>
          <a:xfrm>
            <a:off x="7858381" y="0"/>
            <a:ext cx="2654944" cy="3316406"/>
          </a:xfrm>
          <a:custGeom>
            <a:avLst/>
            <a:gdLst>
              <a:gd name="connsiteX0" fmla="*/ 0 w 2654944"/>
              <a:gd name="connsiteY0" fmla="*/ 0 h 3316406"/>
              <a:gd name="connsiteX1" fmla="*/ 2654944 w 2654944"/>
              <a:gd name="connsiteY1" fmla="*/ 0 h 3316406"/>
              <a:gd name="connsiteX2" fmla="*/ 1991208 w 2654944"/>
              <a:gd name="connsiteY2" fmla="*/ 3316406 h 3316406"/>
              <a:gd name="connsiteX3" fmla="*/ 772464 w 2654944"/>
              <a:gd name="connsiteY3" fmla="*/ 3316406 h 3316406"/>
              <a:gd name="connsiteX4" fmla="*/ 1640461 w 2654944"/>
              <a:gd name="connsiteY4" fmla="*/ 1 h 3316406"/>
              <a:gd name="connsiteX5" fmla="*/ 0 w 2654944"/>
              <a:gd name="connsiteY5" fmla="*/ 1 h 3316406"/>
              <a:gd name="connsiteX6" fmla="*/ 0 w 2654944"/>
              <a:gd name="connsiteY6" fmla="*/ 0 h 3316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4944" h="3316406">
                <a:moveTo>
                  <a:pt x="0" y="0"/>
                </a:moveTo>
                <a:lnTo>
                  <a:pt x="2654944" y="0"/>
                </a:lnTo>
                <a:lnTo>
                  <a:pt x="1991208" y="3316406"/>
                </a:lnTo>
                <a:lnTo>
                  <a:pt x="772464" y="3316406"/>
                </a:lnTo>
                <a:lnTo>
                  <a:pt x="164046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6837530" y="1"/>
            <a:ext cx="3471991" cy="3316406"/>
          </a:xfrm>
          <a:custGeom>
            <a:avLst/>
            <a:gdLst>
              <a:gd name="connsiteX0" fmla="*/ 867998 w 3471991"/>
              <a:gd name="connsiteY0" fmla="*/ 0 h 3316406"/>
              <a:gd name="connsiteX1" fmla="*/ 2699527 w 3471991"/>
              <a:gd name="connsiteY1" fmla="*/ 0 h 3316406"/>
              <a:gd name="connsiteX2" fmla="*/ 2035791 w 3471991"/>
              <a:gd name="connsiteY2" fmla="*/ 3316405 h 3316406"/>
              <a:gd name="connsiteX3" fmla="*/ 3471991 w 3471991"/>
              <a:gd name="connsiteY3" fmla="*/ 3316405 h 3316406"/>
              <a:gd name="connsiteX4" fmla="*/ 3471991 w 3471991"/>
              <a:gd name="connsiteY4" fmla="*/ 3316406 h 3316406"/>
              <a:gd name="connsiteX5" fmla="*/ 0 w 3471991"/>
              <a:gd name="connsiteY5" fmla="*/ 3316406 h 3316406"/>
              <a:gd name="connsiteX6" fmla="*/ 867998 w 3471991"/>
              <a:gd name="connsiteY6" fmla="*/ 0 h 3316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71991" h="3316406">
                <a:moveTo>
                  <a:pt x="867998" y="0"/>
                </a:moveTo>
                <a:lnTo>
                  <a:pt x="2699527" y="0"/>
                </a:lnTo>
                <a:lnTo>
                  <a:pt x="2035791" y="3316405"/>
                </a:lnTo>
                <a:lnTo>
                  <a:pt x="3471991" y="3316405"/>
                </a:lnTo>
                <a:lnTo>
                  <a:pt x="3471991" y="3316406"/>
                </a:lnTo>
                <a:lnTo>
                  <a:pt x="0" y="3316406"/>
                </a:lnTo>
                <a:lnTo>
                  <a:pt x="867998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1202690"/>
            <a:ext cx="3529965" cy="35299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6184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76"/>
          <p:cNvSpPr txBox="1"/>
          <p:nvPr/>
        </p:nvSpPr>
        <p:spPr>
          <a:xfrm>
            <a:off x="584194" y="368025"/>
            <a:ext cx="6768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ea typeface="微软雅黑" panose="020B0503020204020204" pitchFamily="34" charset="-122"/>
                <a:cs typeface="+mn-ea"/>
                <a:sym typeface="+mn-lt"/>
              </a:rPr>
              <a:t>02 </a:t>
            </a:r>
            <a:r>
              <a:rPr lang="en-US" altLang="zh-CN" sz="3200" b="1" dirty="0">
                <a:ea typeface="宋体" pitchFamily="2" charset="-122"/>
                <a:cs typeface="Times New Roman" pitchFamily="18" charset="0"/>
              </a:rPr>
              <a:t>Model &amp; </a:t>
            </a:r>
            <a:r>
              <a:rPr lang="en-US" altLang="zh-CN" sz="3200" b="1" dirty="0" smtClean="0">
                <a:ea typeface="宋体" pitchFamily="2" charset="-122"/>
                <a:cs typeface="Times New Roman" pitchFamily="18" charset="0"/>
              </a:rPr>
              <a:t>Algorithms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微软雅黑" panose="020B0503020204020204" pitchFamily="34" charset="-122"/>
                <a:cs typeface="+mn-ea"/>
                <a:sym typeface="+mn-lt"/>
              </a:rPr>
              <a:t>—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微软雅黑" panose="020B0503020204020204" pitchFamily="34" charset="-122"/>
                <a:cs typeface="+mn-ea"/>
                <a:sym typeface="+mn-lt"/>
              </a:rPr>
              <a:t>随机森林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795" y="0"/>
            <a:ext cx="1259205" cy="12592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84194" y="952800"/>
                <a:ext cx="9663049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3048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2000" kern="1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Bagging </a:t>
                </a:r>
                <a:r>
                  <a:rPr lang="zh-CN" altLang="en-US" sz="2000" kern="1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基本</a:t>
                </a:r>
                <a:r>
                  <a:rPr lang="zh-CN" altLang="en-US" sz="2000" kern="1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思想如下：</a:t>
                </a:r>
              </a:p>
              <a:p>
                <a:pPr marL="342900" indent="-342900" algn="just">
                  <a:lnSpc>
                    <a:spcPct val="150000"/>
                  </a:lnSpc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2000" kern="1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每次</a:t>
                </a:r>
                <a:r>
                  <a:rPr lang="zh-CN" altLang="en-US" sz="2000" kern="1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采用有放回的抽样从训练集中取出 </a:t>
                </a:r>
                <a:r>
                  <a:rPr lang="en-US" altLang="zh-CN" sz="2000" kern="1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000" kern="1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个</a:t>
                </a:r>
                <a:r>
                  <a:rPr lang="zh-CN" altLang="en-US" sz="2000" kern="1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训练样本组成新的训练集。</a:t>
                </a:r>
              </a:p>
              <a:p>
                <a:pPr marL="342900" indent="-342900" algn="just">
                  <a:lnSpc>
                    <a:spcPct val="150000"/>
                  </a:lnSpc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2000" kern="1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利用新的训练集，训练得到 </a:t>
                </a:r>
                <a:r>
                  <a:rPr lang="en-US" altLang="zh-CN" sz="2000" kern="1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000" kern="1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个</a:t>
                </a:r>
                <a:r>
                  <a:rPr lang="zh-CN" altLang="en-US" sz="2000" kern="1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子模型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000" kern="1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en-US" sz="2000" kern="1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2000" kern="1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对于分类问题，采用投票的方法，得票最多子模型的分类类别为最终的类别；对于回归问题，采用简单的平均方法得到预测</a:t>
                </a:r>
                <a:r>
                  <a:rPr lang="zh-CN" altLang="en-US" sz="2000" kern="1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值</a:t>
                </a:r>
                <a:r>
                  <a:rPr lang="zh-CN" altLang="en-US" sz="2000" kern="1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zh-CN" sz="2000" kern="1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94" y="952800"/>
                <a:ext cx="9663049" cy="2400657"/>
              </a:xfrm>
              <a:prstGeom prst="rect">
                <a:avLst/>
              </a:prstGeom>
              <a:blipFill>
                <a:blip r:embed="rId3"/>
                <a:stretch>
                  <a:fillRect l="-568" r="-631" b="-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85" y="3196015"/>
            <a:ext cx="8748666" cy="327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0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76"/>
          <p:cNvSpPr txBox="1"/>
          <p:nvPr/>
        </p:nvSpPr>
        <p:spPr>
          <a:xfrm>
            <a:off x="584194" y="368025"/>
            <a:ext cx="6768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ea typeface="微软雅黑" panose="020B0503020204020204" pitchFamily="34" charset="-122"/>
                <a:cs typeface="+mn-ea"/>
                <a:sym typeface="+mn-lt"/>
              </a:rPr>
              <a:t>02 </a:t>
            </a:r>
            <a:r>
              <a:rPr lang="en-US" altLang="zh-CN" sz="3200" b="1" dirty="0">
                <a:ea typeface="宋体" pitchFamily="2" charset="-122"/>
                <a:cs typeface="Times New Roman" pitchFamily="18" charset="0"/>
              </a:rPr>
              <a:t>Model &amp; </a:t>
            </a:r>
            <a:r>
              <a:rPr lang="en-US" altLang="zh-CN" sz="3200" b="1" dirty="0" smtClean="0">
                <a:ea typeface="宋体" pitchFamily="2" charset="-122"/>
                <a:cs typeface="Times New Roman" pitchFamily="18" charset="0"/>
              </a:rPr>
              <a:t>Algorithms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微软雅黑" panose="020B0503020204020204" pitchFamily="34" charset="-122"/>
                <a:cs typeface="+mn-ea"/>
                <a:sym typeface="+mn-lt"/>
              </a:rPr>
              <a:t>—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微软雅黑" panose="020B0503020204020204" pitchFamily="34" charset="-122"/>
                <a:cs typeface="+mn-ea"/>
                <a:sym typeface="+mn-lt"/>
              </a:rPr>
              <a:t>随机森林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795" y="0"/>
            <a:ext cx="1259205" cy="12592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7447" y="1462625"/>
            <a:ext cx="966304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Random Forest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（随机森林）是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Bagging 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的扩展变体，它在以决策树为基学习器构建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Bagging 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集成的基础上，进一步在决策树的训练过程中引入了随机特征选择，因此可以概括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RF 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包括四个部分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随机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选择样本（放回抽样）；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随机选择特征；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构建决策树；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随机森林投票（平均）。</a:t>
            </a: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9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9202815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9202815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9202815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9202815"/>
  <p:tag name="MH_LIBRARY" val="GRAPHIC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2884</TotalTime>
  <Words>883</Words>
  <Application>Microsoft Office PowerPoint</Application>
  <PresentationFormat>宽屏</PresentationFormat>
  <Paragraphs>100</Paragraphs>
  <Slides>25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等线</vt:lpstr>
      <vt:lpstr>等线 Light</vt:lpstr>
      <vt:lpstr>宋体</vt:lpstr>
      <vt:lpstr>微软雅黑</vt:lpstr>
      <vt:lpstr>字魂5号-无外润黑体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机器学习汇报</dc:title>
  <dc:creator>wujing</dc:creator>
  <cp:lastModifiedBy>wujing</cp:lastModifiedBy>
  <cp:revision>138</cp:revision>
  <dcterms:created xsi:type="dcterms:W3CDTF">2021-01-29T07:31:49Z</dcterms:created>
  <dcterms:modified xsi:type="dcterms:W3CDTF">2021-06-29T08:53:19Z</dcterms:modified>
</cp:coreProperties>
</file>