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327" r:id="rId4"/>
    <p:sldId id="328" r:id="rId5"/>
    <p:sldId id="329" r:id="rId6"/>
    <p:sldId id="326" r:id="rId7"/>
    <p:sldId id="324" r:id="rId8"/>
    <p:sldId id="325" r:id="rId9"/>
    <p:sldId id="330" r:id="rId10"/>
    <p:sldId id="609" r:id="rId11"/>
    <p:sldId id="610" r:id="rId12"/>
    <p:sldId id="617" r:id="rId13"/>
    <p:sldId id="618" r:id="rId14"/>
    <p:sldId id="619" r:id="rId15"/>
    <p:sldId id="323" r:id="rId16"/>
    <p:sldId id="620" r:id="rId17"/>
    <p:sldId id="625" r:id="rId18"/>
    <p:sldId id="624" r:id="rId19"/>
    <p:sldId id="621" r:id="rId20"/>
    <p:sldId id="623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内容参考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B537-3DB5-42BF-856F-D932F182DDE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Lambda</a:t>
            </a:r>
            <a:r>
              <a:rPr lang="en-US" altLang="zh-TW" baseline="0" dirty="0"/>
              <a:t> = 0.9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Larger Gradient </a:t>
            </a:r>
            <a:endParaRPr lang="zh-TW" altLang="en-US" sz="1200" dirty="0"/>
          </a:p>
          <a:p>
            <a:pPr algn="ctr"/>
            <a:r>
              <a:rPr lang="en-US" altLang="zh-TW" sz="1200" dirty="0"/>
              <a:t>Smaller Learning</a:t>
            </a:r>
          </a:p>
          <a:p>
            <a:pPr algn="ctr"/>
            <a:r>
              <a:rPr lang="en-US" altLang="zh-TW" sz="1200" dirty="0"/>
              <a:t>Rate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Root Mean Squares of gradients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4283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6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46" y="5848015"/>
            <a:ext cx="4044218" cy="100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68879" y="5000064"/>
            <a:ext cx="348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/>
            <a:r>
              <a:rPr kumimoji="1" lang="zh-CN" altLang="en-US" sz="2400" dirty="0">
                <a:solidFill>
                  <a:prstClr val="white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主讲人：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寇纲</a:t>
            </a:r>
            <a:endParaRPr kumimoji="1" lang="en-US" altLang="zh-CN" sz="2400" dirty="0">
              <a:solidFill>
                <a:prstClr val="white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0602" y="875591"/>
            <a:ext cx="9769706" cy="14219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08965">
              <a:lnSpc>
                <a:spcPct val="90000"/>
              </a:lnSpc>
            </a:pPr>
            <a:r>
              <a:rPr lang="en-US" altLang="zh-CN" sz="4800" b="1" kern="0" dirty="0">
                <a:solidFill>
                  <a:schemeClr val="bg1"/>
                </a:solidFill>
                <a:latin typeface="Arial" panose="020B0604020202090204" pitchFamily="34" charset="0"/>
                <a:ea typeface="MS PGothic" panose="020B0600070205080204" pitchFamily="34" charset="-128"/>
                <a:cs typeface="+mn-ea"/>
                <a:sym typeface="+mn-ea"/>
              </a:rPr>
              <a:t>DEEP LEARNING TINY EXPERIMENT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4579" y="5152464"/>
            <a:ext cx="348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/>
            <a:r>
              <a:rPr kumimoji="1"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2021.05.18</a:t>
            </a:r>
            <a:endParaRPr kumimoji="1"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0460" y="3327400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howhow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615654" y="1468917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54" y="1468917"/>
                <a:ext cx="258054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9" t="-35" r="5" b="-5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625909" y="240228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2402287"/>
                <a:ext cx="399317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" t="-18" r="15" b="-5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611536" y="3442920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6" y="3442920"/>
                <a:ext cx="336012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" t="-6591" r="8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644584" y="3960558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84" y="3960558"/>
                <a:ext cx="399317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4" t="-14" r="6" b="-5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6625909" y="1930582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611536" y="2925646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6" y="2925646"/>
                <a:ext cx="405927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4" t="-6508" r="7" b="-65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619139" y="4492401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9" y="4492401"/>
                <a:ext cx="404406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" t="-6554" r="7" b="-68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625909" y="4954995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4954995"/>
                <a:ext cx="336012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" t="-6484" r="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3006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280402" y="3512568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157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4752311" y="5706909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976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1976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1967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4228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5157385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227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666629" y="5036312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666629" y="4537021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579019" y="2978100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19" y="2978100"/>
                <a:ext cx="689088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1" t="-127" r="58" b="-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667986" y="353686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986" y="3536864"/>
                <a:ext cx="689088" cy="459806"/>
              </a:xfrm>
              <a:prstGeom prst="rect">
                <a:avLst/>
              </a:prstGeom>
              <a:blipFill rotWithShape="1">
                <a:blip r:embed="rId10"/>
                <a:stretch>
                  <a:fillRect l="-33" t="-119" r="49" b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431205" y="4191936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205" y="4191936"/>
                <a:ext cx="689088" cy="460575"/>
              </a:xfrm>
              <a:prstGeom prst="rect">
                <a:avLst/>
              </a:prstGeom>
              <a:blipFill rotWithShape="1">
                <a:blip r:embed="rId11"/>
                <a:stretch>
                  <a:fillRect l="-25" t="-65" r="42" b="-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570718" y="5185828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18" y="5185828"/>
                <a:ext cx="689088" cy="460575"/>
              </a:xfrm>
              <a:prstGeom prst="rect">
                <a:avLst/>
              </a:prstGeom>
              <a:blipFill rotWithShape="1">
                <a:blip r:embed="rId12"/>
                <a:stretch>
                  <a:fillRect l="-90" t="-91" r="15" b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2467216" y="2400300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16" y="2400300"/>
                <a:ext cx="689088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35" r="-45840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028347" y="2572537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47" y="2572537"/>
                <a:ext cx="689088" cy="459806"/>
              </a:xfrm>
              <a:prstGeom prst="rect">
                <a:avLst/>
              </a:prstGeom>
              <a:blipFill rotWithShape="1">
                <a:blip r:embed="rId14"/>
                <a:stretch>
                  <a:fillRect l="-79" t="-33" r="-45796" b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512977" y="363979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977" y="3639799"/>
                <a:ext cx="689088" cy="460575"/>
              </a:xfrm>
              <a:prstGeom prst="rect">
                <a:avLst/>
              </a:prstGeom>
              <a:blipFill rotWithShape="1">
                <a:blip r:embed="rId15"/>
                <a:stretch>
                  <a:fillRect l="-79" t="-133" r="-45796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505853" y="5381294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53" y="5381294"/>
                <a:ext cx="689088" cy="460575"/>
              </a:xfrm>
              <a:prstGeom prst="rect">
                <a:avLst/>
              </a:prstGeom>
              <a:blipFill rotWithShape="1">
                <a:blip r:embed="rId16"/>
                <a:stretch>
                  <a:fillRect l="-58" t="-66" r="-45816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2806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293123" y="3495864"/>
            <a:ext cx="1008308" cy="39073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252929" y="3512688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5170403" y="4503974"/>
            <a:ext cx="761038" cy="86574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4495615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4807326" y="5618034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5191257" y="5706909"/>
            <a:ext cx="30800" cy="1044483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713726" y="5471971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movement.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1962881" y="5776486"/>
            <a:ext cx="69019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666629" y="5535603"/>
            <a:ext cx="30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</a:p>
          <a:p>
            <a:r>
              <a:rPr lang="en-US" altLang="zh-TW" sz="2400" dirty="0"/>
              <a:t>of last step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133377" y="1542088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85" grpId="0" animBg="1"/>
      <p:bldP spid="57" grpId="0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076265" y="2634037"/>
                <a:ext cx="430436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i</a:t>
                </a:r>
                <a:r>
                  <a:rPr lang="en-US" altLang="zh-TW" sz="2400" dirty="0"/>
                  <a:t> is actually the weighted sum of all the previous gradient: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265" y="2634037"/>
                <a:ext cx="4304360" cy="1247842"/>
              </a:xfrm>
              <a:prstGeom prst="rect">
                <a:avLst/>
              </a:prstGeom>
              <a:blipFill rotWithShape="1">
                <a:blip r:embed="rId3"/>
                <a:stretch>
                  <a:fillRect l="-10" t="-2396" r="3" b="-20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2464941" y="3958407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aseline="30000" dirty="0"/>
              <a:t>0 </a:t>
            </a:r>
            <a:r>
              <a:rPr lang="en-US" altLang="zh-TW" sz="2400" dirty="0"/>
              <a:t>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2464942" y="4569175"/>
                <a:ext cx="2679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42" y="4569175"/>
                <a:ext cx="267915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9" t="-6540" r="22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2467529" y="5247704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λ 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529" y="5247704"/>
                <a:ext cx="404406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4" t="-6479" r="7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2631611" y="5954394"/>
            <a:ext cx="7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615654" y="1468917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54" y="1468917"/>
                <a:ext cx="258054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9" t="-35" r="5" b="-5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625909" y="240228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2402287"/>
                <a:ext cx="399317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" t="-18" r="15" b="-5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611536" y="3442920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6" y="3442920"/>
                <a:ext cx="336012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6" t="-6591" r="8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644584" y="3960558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84" y="3960558"/>
                <a:ext cx="399317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4" t="-14" r="6" b="-5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6625909" y="1930582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611536" y="2925646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6" y="2925646"/>
                <a:ext cx="4059271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4" t="-6508" r="7" b="-65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619139" y="4492401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9" y="4492401"/>
                <a:ext cx="4044062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13" t="-6554" r="7" b="-68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625909" y="4954995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4954995"/>
                <a:ext cx="3360126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9" t="-6484" r="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713726" y="5471971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133377" y="1542088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60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909946" y="128702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5408822" y="2202583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762762" y="311402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205229" y="2731028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6204979" y="3174770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442696" y="685055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 rot="5400000" flipH="1">
            <a:off x="5484185" y="2495161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020332" y="3726989"/>
            <a:ext cx="190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035836" y="4574431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36" y="4574431"/>
                <a:ext cx="4396781" cy="1273682"/>
              </a:xfrm>
              <a:prstGeom prst="rect">
                <a:avLst/>
              </a:prstGeom>
              <a:blipFill rotWithShape="1">
                <a:blip r:embed="rId6"/>
                <a:stretch>
                  <a:fillRect l="-9" t="-41" r="10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2882337" y="5972285"/>
            <a:ext cx="6962405" cy="5058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Use first derivative to estimate second derivative</a:t>
            </a:r>
            <a:endParaRPr lang="zh-TW" altLang="en-US" sz="2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6365262" y="5706686"/>
            <a:ext cx="164373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122663" y="5687553"/>
            <a:ext cx="1" cy="288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3" grpId="0"/>
      <p:bldP spid="46" grpId="0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30217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217" y="5922645"/>
                <a:ext cx="4218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1" r="-9373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97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790" y="3975854"/>
                <a:ext cx="4289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4" t="-32" r="-8423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403256" y="1729796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 when training NN.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244428" y="4702386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285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618251" y="2978816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659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145174" y="1514436"/>
                <a:ext cx="2840778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74" y="1514436"/>
                <a:ext cx="2840778" cy="763992"/>
              </a:xfrm>
              <a:prstGeom prst="rect">
                <a:avLst/>
              </a:prstGeom>
              <a:blipFill rotWithShape="1">
                <a:blip r:embed="rId3"/>
                <a:stretch>
                  <a:fillRect l="-5" t="-78" r="2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3352703" y="4265386"/>
                <a:ext cx="4793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52703" y="4265386"/>
                <a:ext cx="479378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5054" t="-5769" r="5136" b="-18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145174" y="2413255"/>
                <a:ext cx="2840778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74" y="2413255"/>
                <a:ext cx="2840778" cy="737766"/>
              </a:xfrm>
              <a:prstGeom prst="rect">
                <a:avLst/>
              </a:prstGeom>
              <a:blipFill rotWithShape="1">
                <a:blip r:embed="rId5"/>
                <a:stretch>
                  <a:fillRect l="-5" t="-35" r="2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919896" y="4911580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96" y="4911580"/>
                <a:ext cx="2984086" cy="737766"/>
              </a:xfrm>
              <a:prstGeom prst="rect">
                <a:avLst/>
              </a:prstGeom>
              <a:blipFill rotWithShape="1">
                <a:blip r:embed="rId6"/>
                <a:stretch>
                  <a:fillRect l="-10" t="-66" r="1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340421" y="1698242"/>
                <a:ext cx="134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1" y="1698242"/>
                <a:ext cx="1340110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5" t="-58" r="-1018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340422" y="2481235"/>
                <a:ext cx="47226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2" y="2481235"/>
                <a:ext cx="4722639" cy="521810"/>
              </a:xfrm>
              <a:prstGeom prst="rect">
                <a:avLst/>
              </a:prstGeom>
              <a:blipFill rotWithShape="1">
                <a:blip r:embed="rId8"/>
                <a:stretch>
                  <a:fillRect l="-2" t="-56" r="5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168157" y="3359185"/>
                <a:ext cx="2848472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57" y="3359185"/>
                <a:ext cx="2848472" cy="763992"/>
              </a:xfrm>
              <a:prstGeom prst="rect">
                <a:avLst/>
              </a:prstGeom>
              <a:blipFill rotWithShape="1">
                <a:blip r:embed="rId9"/>
                <a:stretch>
                  <a:fillRect l="-9" t="-5" r="5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04922" y="3468501"/>
                <a:ext cx="481849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922" y="3468501"/>
                <a:ext cx="4818499" cy="521810"/>
              </a:xfrm>
              <a:prstGeom prst="rect">
                <a:avLst/>
              </a:prstGeom>
              <a:blipFill rotWithShape="1">
                <a:blip r:embed="rId10"/>
                <a:stretch>
                  <a:fillRect l="-3" t="-25" r="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40422" y="4953756"/>
                <a:ext cx="5013745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2" y="4953756"/>
                <a:ext cx="5013745" cy="521810"/>
              </a:xfrm>
              <a:prstGeom prst="rect">
                <a:avLst/>
              </a:prstGeom>
              <a:blipFill rotWithShape="1">
                <a:blip r:embed="rId11"/>
                <a:stretch>
                  <a:fillRect l="-1" t="-23" r="10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253488" y="5649347"/>
            <a:ext cx="5111474" cy="931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Root Mean Square of the gradients with previous gradients being decayed 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12" grpId="0"/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ln>
                  <a:noFill/>
                </a:ln>
                <a:solidFill>
                  <a:schemeClr val="bg1"/>
                </a:solidFill>
                <a:effectLst/>
              </a:rPr>
              <a:t>Experiment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7928" y="1333588"/>
            <a:ext cx="129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1.FC+mSGD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9" y="1845795"/>
            <a:ext cx="3378931" cy="399814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44417" y="1333588"/>
            <a:ext cx="138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2.FC+Adam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6" y="1900585"/>
            <a:ext cx="3378931" cy="40486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37639" y="1333588"/>
            <a:ext cx="147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3.CNN+mSGD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39" y="1900585"/>
            <a:ext cx="3497231" cy="40486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ln>
                  <a:noFill/>
                </a:ln>
                <a:solidFill>
                  <a:schemeClr val="bg1"/>
                </a:solidFill>
                <a:effectLst/>
              </a:rPr>
              <a:t>Experiment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7928" y="1333588"/>
            <a:ext cx="275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charset="-122"/>
                <a:ea typeface="微软雅黑" charset="-122"/>
              </a:rPr>
              <a:t>构造数据集验证过拟合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4" y="2599250"/>
            <a:ext cx="3580952" cy="23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17" y="2456393"/>
            <a:ext cx="3752381" cy="25238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4" y="5524412"/>
            <a:ext cx="3952381" cy="65714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17" y="5457745"/>
            <a:ext cx="4238095" cy="7238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ln>
                  <a:noFill/>
                </a:ln>
                <a:solidFill>
                  <a:schemeClr val="bg1"/>
                </a:solidFill>
                <a:effectLst/>
              </a:rPr>
              <a:t>Experiment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3678" y="1444713"/>
            <a:ext cx="27531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-122"/>
                <a:ea typeface="微软雅黑" charset="-122"/>
              </a:rPr>
              <a:t>Dropout 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pic>
        <p:nvPicPr>
          <p:cNvPr id="2" name="图片 1" descr="56e206cd46c24ed78f8274a046dd331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45" y="2047240"/>
            <a:ext cx="8256905" cy="45097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ln>
                  <a:noFill/>
                </a:ln>
                <a:solidFill>
                  <a:schemeClr val="bg1"/>
                </a:solidFill>
                <a:effectLst/>
              </a:rPr>
              <a:t>Experiment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3580" y="2038350"/>
            <a:ext cx="988441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en-US" altLang="zh-CN" dirty="0">
                <a:latin typeface="微软雅黑" charset="-122"/>
                <a:ea typeface="微软雅黑" charset="-122"/>
              </a:rPr>
              <a:t>Dropout</a:t>
            </a:r>
            <a:r>
              <a:rPr lang="zh-CN" altLang="en-US" dirty="0">
                <a:latin typeface="微软雅黑" charset="-122"/>
                <a:ea typeface="微软雅黑" charset="-122"/>
              </a:rPr>
              <a:t>：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charset="-122"/>
                <a:ea typeface="微软雅黑" charset="-122"/>
              </a:rPr>
              <a:t>在某种程度上，dropout相当于模型融合。dropout工作中，每次随机丢弃一部分神经元，每次丢弃都是随机的，不一样，相当于每次形成的网络结构都不一样，更新的参数都不一样，最后的预测结果类似于多个网络模型的集成的结果；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charset="-122"/>
                <a:ea typeface="微软雅黑" charset="-122"/>
              </a:rPr>
              <a:t>dropout随机丢弃一部分神经元，减少了网络结构中的需要更新的参数，有利于减少过拟合；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charset="-122"/>
                <a:ea typeface="微软雅黑" charset="-122"/>
              </a:rPr>
              <a:t>dropout随机丢弃一部分神经元，相当于这部分神经元对应的特征直接舍弃了，可以理解成从所有特征中挑选了一部分特征进行训练，每次选的特征集还不一样，这就是类似于RF中的列采样了，增强了模型的泛化能力，减少过拟合</a:t>
            </a:r>
            <a:endParaRPr lang="zh-CN" altLang="en-US" dirty="0"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ln>
                  <a:noFill/>
                </a:ln>
                <a:solidFill>
                  <a:schemeClr val="bg1"/>
                </a:solidFill>
                <a:effectLst/>
              </a:rPr>
              <a:t>Experiment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3678" y="1444713"/>
            <a:ext cx="27531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-122"/>
                <a:ea typeface="微软雅黑" charset="-122"/>
              </a:rPr>
              <a:t>Batch Normalization 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pic>
        <p:nvPicPr>
          <p:cNvPr id="6" name="图片 5" descr="20180714175844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" y="2258060"/>
            <a:ext cx="4787900" cy="3841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71210" y="3145155"/>
            <a:ext cx="36868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沿着通道计算每个batch的均值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沿着通道计算每个batch的方差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对x做归一化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加入缩放和平移变量γ和β ,归一化后的值，y=γx’+β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>
                <a:ln>
                  <a:noFill/>
                </a:ln>
                <a:solidFill>
                  <a:schemeClr val="bg1"/>
                </a:solidFill>
                <a:effectLst/>
              </a:rPr>
              <a:t>Background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2186" y="1235739"/>
            <a:ext cx="1021034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Dataset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MNIST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手写数字数据集，由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60000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张图片组成的训练集和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10000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张图片组成的验证集构成，共有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0-9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十类数据，用一定的编码方式转为文本信息保存，</a:t>
            </a:r>
            <a:r>
              <a:rPr lang="zh-CN" altLang="en-US" sz="2000" dirty="0">
                <a:latin typeface="Microsoft YaHei" charset="-122"/>
                <a:ea typeface="Microsoft YaHei" charset="-122"/>
              </a:rPr>
              <a:t>每一张图片包含</a:t>
            </a:r>
            <a:r>
              <a:rPr lang="en-US" altLang="zh-CN" sz="2000" dirty="0">
                <a:latin typeface="Microsoft YaHei" charset="-122"/>
                <a:ea typeface="Microsoft YaHei" charset="-122"/>
              </a:rPr>
              <a:t>28X28</a:t>
            </a:r>
            <a:r>
              <a:rPr lang="zh-CN" altLang="en-US" sz="2000" dirty="0">
                <a:latin typeface="Microsoft YaHei" charset="-122"/>
                <a:ea typeface="Microsoft YaHei" charset="-122"/>
              </a:rPr>
              <a:t>个像素点，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最经典的图片数据集之一。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2" y="3160209"/>
            <a:ext cx="24288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898" y="5264956"/>
            <a:ext cx="4370926" cy="133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56" y="3282004"/>
            <a:ext cx="2739243" cy="18213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5" y="5691263"/>
            <a:ext cx="2428571" cy="4857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ln>
                  <a:noFill/>
                </a:ln>
                <a:solidFill>
                  <a:schemeClr val="bg1"/>
                </a:solidFill>
                <a:effectLst/>
              </a:rPr>
              <a:t>Experiment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3580" y="1444625"/>
            <a:ext cx="9469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charset="-122"/>
                <a:ea typeface="微软雅黑" charset="-122"/>
              </a:rPr>
              <a:t>Batch Normalization </a:t>
            </a:r>
            <a:r>
              <a:rPr lang="zh-CN" altLang="en-US" dirty="0">
                <a:latin typeface="微软雅黑" charset="-122"/>
                <a:ea typeface="微软雅黑" charset="-122"/>
              </a:rPr>
              <a:t>：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charset="-122"/>
                <a:ea typeface="微软雅黑" charset="-122"/>
              </a:rPr>
              <a:t>在训练中，BN的使用使得一个mini-batch中的所有样本都被关联在了一起，因此网络不会从某一个训练样本中生成确定的结果。这句话指同样一个样本的输出不再仅仅取决于样本本身，也取决于跟这个样本属于同一个mini-batch的其它样本。同一个样本跟不同的样本组成一个mini-batch，它们的输出是不同的。可以理解成一种数据增强。</a:t>
            </a:r>
          </a:p>
          <a:p>
            <a:r>
              <a:rPr lang="zh-CN" altLang="en-US" dirty="0">
                <a:latin typeface="微软雅黑" charset="-122"/>
                <a:ea typeface="微软雅黑" charset="-122"/>
              </a:rPr>
              <a:t>特点：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charset="-122"/>
                <a:ea typeface="微软雅黑" charset="-122"/>
              </a:rPr>
              <a:t>对batchsize的大小比较敏感，由于每次计算均值和方差是在一个batch上，所以如果batchsize太小，则计算的均值、方差不足以代表整个数据分布；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charset="-122"/>
                <a:ea typeface="微软雅黑" charset="-122"/>
              </a:rPr>
              <a:t>BN实际使用时需要计算并且保存某一层神经网络batch的均值和方差等统计信息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；</a:t>
            </a:r>
            <a:endParaRPr lang="zh-CN" altLang="en-US" dirty="0">
              <a:latin typeface="微软雅黑" charset="-122"/>
              <a:ea typeface="微软雅黑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dirty="0">
              <a:latin typeface="微软雅黑" charset="-122"/>
              <a:ea typeface="微软雅黑" charset="-122"/>
            </a:endParaRPr>
          </a:p>
          <a:p>
            <a:endParaRPr lang="zh-CN" altLang="en-US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>
                <a:ln>
                  <a:noFill/>
                </a:ln>
                <a:solidFill>
                  <a:schemeClr val="bg1"/>
                </a:solidFill>
                <a:effectLst/>
              </a:rPr>
              <a:t>Background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2186" y="1235739"/>
            <a:ext cx="1021034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网络：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10" y="1848135"/>
            <a:ext cx="4238625" cy="4562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87" y="2476924"/>
            <a:ext cx="4476190" cy="28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>
                <a:ln>
                  <a:noFill/>
                </a:ln>
                <a:solidFill>
                  <a:schemeClr val="bg1"/>
                </a:solidFill>
                <a:effectLst/>
              </a:rPr>
              <a:t>Background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2186" y="1235739"/>
            <a:ext cx="1021034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CNN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idea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来自人类感受野，最主要的两大优势：局部感知与全局共享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9" y="1827272"/>
            <a:ext cx="3944344" cy="28795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30" y="2303826"/>
            <a:ext cx="4219401" cy="225034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42392" y="4816634"/>
            <a:ext cx="6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charset="-122"/>
                <a:ea typeface="微软雅黑" charset="-122"/>
              </a:rPr>
              <a:t>卷积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60530" y="4816634"/>
            <a:ext cx="6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池化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332139" y="5622261"/>
            <a:ext cx="682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局部感知代表着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卷积核在图像的不同位置提取特征，权值共享代表参数不需要分开训练，两者都保证了参数量的大幅度减少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>
                <a:ln>
                  <a:noFill/>
                </a:ln>
                <a:solidFill>
                  <a:schemeClr val="bg1"/>
                </a:solidFill>
                <a:effectLst/>
              </a:rPr>
              <a:t>Background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2186" y="1235739"/>
            <a:ext cx="1021034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一张图解释局部感知，权值共享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70" y="1821852"/>
            <a:ext cx="6607728" cy="4738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>
                <a:ln>
                  <a:noFill/>
                </a:ln>
                <a:solidFill>
                  <a:schemeClr val="bg1"/>
                </a:solidFill>
                <a:effectLst/>
              </a:rPr>
              <a:t>Background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2185" y="1235739"/>
            <a:ext cx="1045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网络：</a:t>
            </a:r>
          </a:p>
        </p:txBody>
      </p:sp>
      <p:sp>
        <p:nvSpPr>
          <p:cNvPr id="8" name="AutoShape 4" descr="[公式]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8" name="AutoShape 6" descr="[公式]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9" name="AutoShape 8" descr="[公式]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1" name="AutoShape 10"/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3" name="AutoShape 12"/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07" y="2309990"/>
            <a:ext cx="4590476" cy="28476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1" y="2390943"/>
            <a:ext cx="4761905" cy="26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>
                <a:ln>
                  <a:noFill/>
                </a:ln>
                <a:solidFill>
                  <a:schemeClr val="bg1"/>
                </a:solidFill>
                <a:effectLst/>
              </a:rPr>
              <a:t>Background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2185" y="1235739"/>
            <a:ext cx="1045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激活函数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95"/>
          <a:stretch>
            <a:fillRect/>
          </a:stretch>
        </p:blipFill>
        <p:spPr>
          <a:xfrm>
            <a:off x="6532534" y="1939966"/>
            <a:ext cx="4423488" cy="2800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85" y="2125703"/>
            <a:ext cx="3857625" cy="24288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5" y="5150773"/>
            <a:ext cx="42767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[公式]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8" name="AutoShape 6" descr="[公式]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9" name="AutoShape 8" descr="[公式]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1" name="AutoShape 10"/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3" name="AutoShape 12"/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532" y="5622262"/>
            <a:ext cx="1594530" cy="21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>
                <a:ln>
                  <a:noFill/>
                </a:ln>
                <a:solidFill>
                  <a:schemeClr val="bg1"/>
                </a:solidFill>
                <a:effectLst/>
              </a:rPr>
              <a:t>Background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2185" y="1235739"/>
            <a:ext cx="1045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损失函数：交叉熵</a:t>
            </a:r>
          </a:p>
        </p:txBody>
      </p:sp>
      <p:sp>
        <p:nvSpPr>
          <p:cNvPr id="8" name="AutoShape 4" descr="[公式]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8" name="AutoShape 6" descr="[公式]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9" name="AutoShape 8" descr="[公式]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1" name="AutoShape 10"/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3" name="AutoShape 12"/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14" y="1576820"/>
            <a:ext cx="3800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72184" y="1717239"/>
            <a:ext cx="497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熵：熵是表示随机变量不确定的度量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14" y="3436995"/>
            <a:ext cx="6477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972184" y="2640917"/>
            <a:ext cx="9614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相对熵：相对熵又称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KL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散度，用于衡量对于同一个随机变量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的两个分布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p(x)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q(x)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之间的差异。在机器学习中，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p(x)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常用于描述样本的真实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分布。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5505450"/>
            <a:ext cx="3838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972184" y="4944382"/>
            <a:ext cx="50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交叉熵：评估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predict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label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之间的差别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9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" y="143510"/>
            <a:ext cx="3014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>
                <a:ln>
                  <a:noFill/>
                </a:ln>
                <a:solidFill>
                  <a:schemeClr val="bg1"/>
                </a:solidFill>
                <a:effectLst/>
              </a:rPr>
              <a:t>Background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1" y="300"/>
            <a:ext cx="4044218" cy="10099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2185" y="1235739"/>
            <a:ext cx="1045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优化方法：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Momentum SGD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Adam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1238</Words>
  <Application>Microsoft Macintosh PowerPoint</Application>
  <PresentationFormat>宽屏</PresentationFormat>
  <Paragraphs>127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-apple-system</vt:lpstr>
      <vt:lpstr>Calibri</vt:lpstr>
      <vt:lpstr>Calibri Light</vt:lpstr>
      <vt:lpstr>Cambria Math</vt:lpstr>
      <vt:lpstr>Microsoft YaHei</vt:lpstr>
      <vt:lpstr>MS PGothic</vt:lpstr>
      <vt:lpstr>黑体-简</vt:lpstr>
      <vt:lpstr>宋体</vt:lpstr>
      <vt:lpstr>微软雅黑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Momentum</vt:lpstr>
      <vt:lpstr>Momentum</vt:lpstr>
      <vt:lpstr>Review</vt:lpstr>
      <vt:lpstr>RMSProp</vt:lpstr>
      <vt:lpstr>RMSProp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hh</dc:creator>
  <cp:lastModifiedBy>皓 何</cp:lastModifiedBy>
  <cp:revision>45</cp:revision>
  <cp:lastPrinted>2021-05-18T11:20:53Z</cp:lastPrinted>
  <dcterms:created xsi:type="dcterms:W3CDTF">2021-05-18T11:19:20Z</dcterms:created>
  <dcterms:modified xsi:type="dcterms:W3CDTF">2021-05-20T05:34:29Z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