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09" r:id="rId2"/>
    <p:sldId id="411" r:id="rId3"/>
    <p:sldId id="414" r:id="rId4"/>
    <p:sldId id="470" r:id="rId5"/>
    <p:sldId id="489" r:id="rId6"/>
    <p:sldId id="488" r:id="rId7"/>
    <p:sldId id="498" r:id="rId8"/>
    <p:sldId id="499" r:id="rId9"/>
    <p:sldId id="490" r:id="rId10"/>
    <p:sldId id="494" r:id="rId11"/>
    <p:sldId id="495" r:id="rId12"/>
    <p:sldId id="491" r:id="rId13"/>
    <p:sldId id="496" r:id="rId14"/>
    <p:sldId id="497" r:id="rId15"/>
    <p:sldId id="471" r:id="rId16"/>
    <p:sldId id="473" r:id="rId17"/>
    <p:sldId id="472" r:id="rId18"/>
    <p:sldId id="479" r:id="rId19"/>
    <p:sldId id="474" r:id="rId20"/>
    <p:sldId id="475" r:id="rId21"/>
    <p:sldId id="476" r:id="rId22"/>
    <p:sldId id="477" r:id="rId23"/>
    <p:sldId id="478" r:id="rId24"/>
    <p:sldId id="480" r:id="rId25"/>
    <p:sldId id="481" r:id="rId26"/>
    <p:sldId id="482" r:id="rId27"/>
    <p:sldId id="483" r:id="rId28"/>
    <p:sldId id="484" r:id="rId29"/>
    <p:sldId id="485" r:id="rId30"/>
    <p:sldId id="493" r:id="rId31"/>
    <p:sldId id="492" r:id="rId32"/>
    <p:sldId id="50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1" autoAdjust="0"/>
    <p:restoredTop sz="94674"/>
  </p:normalViewPr>
  <p:slideViewPr>
    <p:cSldViewPr snapToGrid="0">
      <p:cViewPr varScale="1">
        <p:scale>
          <a:sx n="104" d="100"/>
          <a:sy n="104"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946B2-3D8C-4B87-9E94-3743AF05BBCD}"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zh-CN" altLang="en-US"/>
        </a:p>
      </dgm:t>
    </dgm:pt>
    <dgm:pt modelId="{0447C8B5-949F-494F-BC0D-1A3D3799E115}">
      <dgm:prSet phldrT="[文本]"/>
      <dgm:spPr/>
      <dgm:t>
        <a:bodyPr/>
        <a:lstStyle/>
        <a:p>
          <a:r>
            <a:rPr lang="zh-CN" altLang="en-US" dirty="0"/>
            <a:t>集成学习</a:t>
          </a:r>
        </a:p>
      </dgm:t>
    </dgm:pt>
    <dgm:pt modelId="{9EC19571-1DA7-4114-9E75-3DB03645E310}" type="parTrans" cxnId="{691CBF1F-0E02-4BB5-88A0-841526BEFFB2}">
      <dgm:prSet/>
      <dgm:spPr/>
      <dgm:t>
        <a:bodyPr/>
        <a:lstStyle/>
        <a:p>
          <a:endParaRPr lang="zh-CN" altLang="en-US"/>
        </a:p>
      </dgm:t>
    </dgm:pt>
    <dgm:pt modelId="{DF72B201-89BA-4D82-B9B9-127CC8E263E0}" type="sibTrans" cxnId="{691CBF1F-0E02-4BB5-88A0-841526BEFFB2}">
      <dgm:prSet/>
      <dgm:spPr/>
      <dgm:t>
        <a:bodyPr/>
        <a:lstStyle/>
        <a:p>
          <a:endParaRPr lang="zh-CN" altLang="en-US"/>
        </a:p>
      </dgm:t>
    </dgm:pt>
    <dgm:pt modelId="{C2B0CB6A-BB1C-47EA-86CF-C4EDFF419F26}">
      <dgm:prSet phldrT="[文本]"/>
      <dgm:spPr/>
      <dgm:t>
        <a:bodyPr/>
        <a:lstStyle/>
        <a:p>
          <a:r>
            <a:rPr lang="en-US" altLang="zh-CN" dirty="0"/>
            <a:t>Bagging</a:t>
          </a:r>
          <a:endParaRPr lang="zh-CN" altLang="en-US" dirty="0"/>
        </a:p>
      </dgm:t>
    </dgm:pt>
    <dgm:pt modelId="{F5CDEE50-9C6B-4601-9D02-F427DAF8DE0C}" type="parTrans" cxnId="{2367D79D-D790-4ACC-9A01-5F5B49369FDF}">
      <dgm:prSet/>
      <dgm:spPr/>
      <dgm:t>
        <a:bodyPr/>
        <a:lstStyle/>
        <a:p>
          <a:endParaRPr lang="zh-CN" altLang="en-US"/>
        </a:p>
      </dgm:t>
    </dgm:pt>
    <dgm:pt modelId="{198AA0C8-6639-4C29-96F6-9DF661CBB993}" type="sibTrans" cxnId="{2367D79D-D790-4ACC-9A01-5F5B49369FDF}">
      <dgm:prSet/>
      <dgm:spPr/>
      <dgm:t>
        <a:bodyPr/>
        <a:lstStyle/>
        <a:p>
          <a:endParaRPr lang="zh-CN" altLang="en-US"/>
        </a:p>
      </dgm:t>
    </dgm:pt>
    <dgm:pt modelId="{8137A393-A543-46E9-B65D-74BD690CC47E}">
      <dgm:prSet phldrT="[文本]"/>
      <dgm:spPr/>
      <dgm:t>
        <a:bodyPr/>
        <a:lstStyle/>
        <a:p>
          <a:r>
            <a:rPr lang="zh-CN" altLang="en-US" dirty="0"/>
            <a:t>随机森林</a:t>
          </a:r>
        </a:p>
      </dgm:t>
    </dgm:pt>
    <dgm:pt modelId="{B81799A5-E455-4810-AB92-F12EC46B0FC8}" type="parTrans" cxnId="{91A83823-6362-4C82-938C-B012C2002542}">
      <dgm:prSet/>
      <dgm:spPr/>
      <dgm:t>
        <a:bodyPr/>
        <a:lstStyle/>
        <a:p>
          <a:endParaRPr lang="zh-CN" altLang="en-US"/>
        </a:p>
      </dgm:t>
    </dgm:pt>
    <dgm:pt modelId="{DED2F057-5C74-4159-8D20-4675C0D7A9C1}" type="sibTrans" cxnId="{91A83823-6362-4C82-938C-B012C2002542}">
      <dgm:prSet/>
      <dgm:spPr/>
      <dgm:t>
        <a:bodyPr/>
        <a:lstStyle/>
        <a:p>
          <a:endParaRPr lang="zh-CN" altLang="en-US"/>
        </a:p>
      </dgm:t>
    </dgm:pt>
    <dgm:pt modelId="{780475D2-832E-4502-A7F6-83533109D2F6}">
      <dgm:prSet phldrT="[文本]"/>
      <dgm:spPr/>
      <dgm:t>
        <a:bodyPr/>
        <a:lstStyle/>
        <a:p>
          <a:r>
            <a:rPr lang="en-US" altLang="zh-CN" dirty="0"/>
            <a:t>Boosting</a:t>
          </a:r>
          <a:endParaRPr lang="zh-CN" altLang="en-US" dirty="0"/>
        </a:p>
      </dgm:t>
    </dgm:pt>
    <dgm:pt modelId="{08A9A5F9-F97E-43C4-86BD-10541A209662}" type="parTrans" cxnId="{A4F4A4FA-8646-49BE-A2F2-8069AD031A65}">
      <dgm:prSet/>
      <dgm:spPr/>
      <dgm:t>
        <a:bodyPr/>
        <a:lstStyle/>
        <a:p>
          <a:endParaRPr lang="zh-CN" altLang="en-US"/>
        </a:p>
      </dgm:t>
    </dgm:pt>
    <dgm:pt modelId="{A40C6C5E-13D7-492C-9999-5D687B87B837}" type="sibTrans" cxnId="{A4F4A4FA-8646-49BE-A2F2-8069AD031A65}">
      <dgm:prSet/>
      <dgm:spPr/>
      <dgm:t>
        <a:bodyPr/>
        <a:lstStyle/>
        <a:p>
          <a:endParaRPr lang="zh-CN" altLang="en-US"/>
        </a:p>
      </dgm:t>
    </dgm:pt>
    <dgm:pt modelId="{B5FC1DBA-188C-47E5-A625-8C135C8C1E85}">
      <dgm:prSet phldrT="[文本]"/>
      <dgm:spPr/>
      <dgm:t>
        <a:bodyPr/>
        <a:lstStyle/>
        <a:p>
          <a:r>
            <a:rPr lang="en-US" altLang="zh-CN" dirty="0"/>
            <a:t>Adaboost</a:t>
          </a:r>
          <a:endParaRPr lang="zh-CN" altLang="en-US" dirty="0"/>
        </a:p>
      </dgm:t>
    </dgm:pt>
    <dgm:pt modelId="{906474E6-2295-440C-9345-57C331B60103}" type="parTrans" cxnId="{75B67856-9AF1-4118-9E2F-ED90E4A0F77A}">
      <dgm:prSet/>
      <dgm:spPr/>
      <dgm:t>
        <a:bodyPr/>
        <a:lstStyle/>
        <a:p>
          <a:endParaRPr lang="zh-CN" altLang="en-US"/>
        </a:p>
      </dgm:t>
    </dgm:pt>
    <dgm:pt modelId="{D4B34CAA-88A9-4424-BFD2-6F9DDA06A6E0}" type="sibTrans" cxnId="{75B67856-9AF1-4118-9E2F-ED90E4A0F77A}">
      <dgm:prSet/>
      <dgm:spPr/>
      <dgm:t>
        <a:bodyPr/>
        <a:lstStyle/>
        <a:p>
          <a:endParaRPr lang="zh-CN" altLang="en-US"/>
        </a:p>
      </dgm:t>
    </dgm:pt>
    <dgm:pt modelId="{BFA7C90D-25D0-4C48-8FE8-583C23F6FBF2}">
      <dgm:prSet/>
      <dgm:spPr/>
      <dgm:t>
        <a:bodyPr/>
        <a:lstStyle/>
        <a:p>
          <a:r>
            <a:rPr lang="en-US" altLang="zh-CN" dirty="0"/>
            <a:t>Stacking</a:t>
          </a:r>
          <a:endParaRPr lang="zh-CN" altLang="en-US" dirty="0"/>
        </a:p>
      </dgm:t>
    </dgm:pt>
    <dgm:pt modelId="{DC57021E-80AC-41B3-AF62-8577E79F0A21}" type="parTrans" cxnId="{E2941EA2-0CD2-4125-83AA-D97EFFB73BFE}">
      <dgm:prSet/>
      <dgm:spPr/>
      <dgm:t>
        <a:bodyPr/>
        <a:lstStyle/>
        <a:p>
          <a:endParaRPr lang="zh-CN" altLang="en-US"/>
        </a:p>
      </dgm:t>
    </dgm:pt>
    <dgm:pt modelId="{2AD19A0F-B121-4973-981C-8005339F7499}" type="sibTrans" cxnId="{E2941EA2-0CD2-4125-83AA-D97EFFB73BFE}">
      <dgm:prSet/>
      <dgm:spPr/>
      <dgm:t>
        <a:bodyPr/>
        <a:lstStyle/>
        <a:p>
          <a:endParaRPr lang="zh-CN" altLang="en-US"/>
        </a:p>
      </dgm:t>
    </dgm:pt>
    <dgm:pt modelId="{B6741FA5-0D22-4A2F-AF04-0B9947D1FB02}">
      <dgm:prSet/>
      <dgm:spPr/>
      <dgm:t>
        <a:bodyPr/>
        <a:lstStyle/>
        <a:p>
          <a:r>
            <a:rPr lang="en-US" altLang="zh-CN" dirty="0"/>
            <a:t>GBDT</a:t>
          </a:r>
          <a:endParaRPr lang="zh-CN" altLang="en-US" dirty="0"/>
        </a:p>
      </dgm:t>
    </dgm:pt>
    <dgm:pt modelId="{2A8F5DE7-4457-4C5B-9AF5-71DC435BEB23}" type="parTrans" cxnId="{1EE277FC-AF20-4DB9-8341-5DCD59322DF1}">
      <dgm:prSet/>
      <dgm:spPr/>
      <dgm:t>
        <a:bodyPr/>
        <a:lstStyle/>
        <a:p>
          <a:endParaRPr lang="zh-CN" altLang="en-US"/>
        </a:p>
      </dgm:t>
    </dgm:pt>
    <dgm:pt modelId="{76A6141F-842C-48C1-AC28-5F7EF6D90ABF}" type="sibTrans" cxnId="{1EE277FC-AF20-4DB9-8341-5DCD59322DF1}">
      <dgm:prSet/>
      <dgm:spPr/>
      <dgm:t>
        <a:bodyPr/>
        <a:lstStyle/>
        <a:p>
          <a:endParaRPr lang="zh-CN" altLang="en-US"/>
        </a:p>
      </dgm:t>
    </dgm:pt>
    <dgm:pt modelId="{838E6912-D26F-4F9C-A245-C1562AE99E94}">
      <dgm:prSet/>
      <dgm:spPr/>
      <dgm:t>
        <a:bodyPr/>
        <a:lstStyle/>
        <a:p>
          <a:r>
            <a:rPr lang="en-US" altLang="zh-CN" dirty="0"/>
            <a:t>XGboost</a:t>
          </a:r>
          <a:endParaRPr lang="zh-CN" altLang="en-US" dirty="0"/>
        </a:p>
      </dgm:t>
    </dgm:pt>
    <dgm:pt modelId="{54D887BD-4BFD-49AD-B952-E1F79EEC9124}" type="parTrans" cxnId="{DAA7A2F8-AAAB-44B3-AA66-2C3E57C36B29}">
      <dgm:prSet/>
      <dgm:spPr/>
      <dgm:t>
        <a:bodyPr/>
        <a:lstStyle/>
        <a:p>
          <a:endParaRPr lang="zh-CN" altLang="en-US"/>
        </a:p>
      </dgm:t>
    </dgm:pt>
    <dgm:pt modelId="{14F0F5DC-A5E4-48C8-AC2B-9C0AC14B4F49}" type="sibTrans" cxnId="{DAA7A2F8-AAAB-44B3-AA66-2C3E57C36B29}">
      <dgm:prSet/>
      <dgm:spPr/>
      <dgm:t>
        <a:bodyPr/>
        <a:lstStyle/>
        <a:p>
          <a:endParaRPr lang="zh-CN" altLang="en-US"/>
        </a:p>
      </dgm:t>
    </dgm:pt>
    <dgm:pt modelId="{8E7D7EC7-09F7-465F-AA4F-146C08CFB0ED}">
      <dgm:prSet/>
      <dgm:spPr/>
      <dgm:t>
        <a:bodyPr/>
        <a:lstStyle/>
        <a:p>
          <a:r>
            <a:rPr lang="en-US" altLang="zh-CN" dirty="0"/>
            <a:t>LightGBM</a:t>
          </a:r>
          <a:endParaRPr lang="zh-CN" altLang="en-US" dirty="0"/>
        </a:p>
      </dgm:t>
    </dgm:pt>
    <dgm:pt modelId="{C931A2D6-CE96-4A3F-ADEE-0292668EB43F}" type="parTrans" cxnId="{8DDAD31B-2D85-46FA-AB85-24E82F8D7B72}">
      <dgm:prSet/>
      <dgm:spPr/>
      <dgm:t>
        <a:bodyPr/>
        <a:lstStyle/>
        <a:p>
          <a:endParaRPr lang="zh-CN" altLang="en-US"/>
        </a:p>
      </dgm:t>
    </dgm:pt>
    <dgm:pt modelId="{AD2D7E2F-3E68-4725-9CC1-603B284772B5}" type="sibTrans" cxnId="{8DDAD31B-2D85-46FA-AB85-24E82F8D7B72}">
      <dgm:prSet/>
      <dgm:spPr/>
      <dgm:t>
        <a:bodyPr/>
        <a:lstStyle/>
        <a:p>
          <a:endParaRPr lang="zh-CN" altLang="en-US"/>
        </a:p>
      </dgm:t>
    </dgm:pt>
    <dgm:pt modelId="{DEEA68E3-9CAC-4514-9683-4EF369D4630F}">
      <dgm:prSet/>
      <dgm:spPr/>
      <dgm:t>
        <a:bodyPr/>
        <a:lstStyle/>
        <a:p>
          <a:r>
            <a:rPr lang="zh-CN" altLang="en-US" dirty="0"/>
            <a:t>多种基本分类器组合</a:t>
          </a:r>
        </a:p>
      </dgm:t>
    </dgm:pt>
    <dgm:pt modelId="{DB3771C4-164D-4B0F-99E7-E5F941094332}" type="parTrans" cxnId="{A36B9403-7006-4DA9-9159-6EEFB0BC8FCA}">
      <dgm:prSet/>
      <dgm:spPr/>
      <dgm:t>
        <a:bodyPr/>
        <a:lstStyle/>
        <a:p>
          <a:endParaRPr lang="zh-CN" altLang="en-US"/>
        </a:p>
      </dgm:t>
    </dgm:pt>
    <dgm:pt modelId="{4A634889-A311-4DE6-B91A-D60B7208AA64}" type="sibTrans" cxnId="{A36B9403-7006-4DA9-9159-6EEFB0BC8FCA}">
      <dgm:prSet/>
      <dgm:spPr/>
      <dgm:t>
        <a:bodyPr/>
        <a:lstStyle/>
        <a:p>
          <a:endParaRPr lang="zh-CN" altLang="en-US"/>
        </a:p>
      </dgm:t>
    </dgm:pt>
    <dgm:pt modelId="{3C63613B-F80D-4390-ADE2-05CB8E47C238}">
      <dgm:prSet/>
      <dgm:spPr/>
      <dgm:t>
        <a:bodyPr/>
        <a:lstStyle/>
        <a:p>
          <a:r>
            <a:rPr lang="en-US" altLang="zh-CN" dirty="0"/>
            <a:t>Catboost</a:t>
          </a:r>
          <a:endParaRPr lang="zh-CN" altLang="en-US" dirty="0"/>
        </a:p>
      </dgm:t>
    </dgm:pt>
    <dgm:pt modelId="{F35E4374-F1DB-446C-A590-61B1ACFE088C}" type="parTrans" cxnId="{89676B2A-25FD-46FD-9D72-7B44CC32938F}">
      <dgm:prSet/>
      <dgm:spPr/>
      <dgm:t>
        <a:bodyPr/>
        <a:lstStyle/>
        <a:p>
          <a:endParaRPr lang="zh-CN" altLang="en-US"/>
        </a:p>
      </dgm:t>
    </dgm:pt>
    <dgm:pt modelId="{48C997EB-59DA-440D-91A4-32FDA087B053}" type="sibTrans" cxnId="{89676B2A-25FD-46FD-9D72-7B44CC32938F}">
      <dgm:prSet/>
      <dgm:spPr/>
      <dgm:t>
        <a:bodyPr/>
        <a:lstStyle/>
        <a:p>
          <a:endParaRPr lang="zh-CN" altLang="en-US"/>
        </a:p>
      </dgm:t>
    </dgm:pt>
    <dgm:pt modelId="{7E1C161A-953B-49DD-8B94-89568FDC83D7}" type="pres">
      <dgm:prSet presAssocID="{E6D946B2-3D8C-4B87-9E94-3743AF05BBCD}" presName="mainComposite" presStyleCnt="0">
        <dgm:presLayoutVars>
          <dgm:chPref val="1"/>
          <dgm:dir/>
          <dgm:animOne val="branch"/>
          <dgm:animLvl val="lvl"/>
          <dgm:resizeHandles val="exact"/>
        </dgm:presLayoutVars>
      </dgm:prSet>
      <dgm:spPr/>
    </dgm:pt>
    <dgm:pt modelId="{604D1CC8-5ED5-4C56-B46F-3ED993E4C17C}" type="pres">
      <dgm:prSet presAssocID="{E6D946B2-3D8C-4B87-9E94-3743AF05BBCD}" presName="hierFlow" presStyleCnt="0"/>
      <dgm:spPr/>
    </dgm:pt>
    <dgm:pt modelId="{8AF1B47A-3159-4659-8EA7-8CD818CB1A23}" type="pres">
      <dgm:prSet presAssocID="{E6D946B2-3D8C-4B87-9E94-3743AF05BBCD}" presName="hierChild1" presStyleCnt="0">
        <dgm:presLayoutVars>
          <dgm:chPref val="1"/>
          <dgm:animOne val="branch"/>
          <dgm:animLvl val="lvl"/>
        </dgm:presLayoutVars>
      </dgm:prSet>
      <dgm:spPr/>
    </dgm:pt>
    <dgm:pt modelId="{EF8D5E52-C625-40B6-AE54-C0F0EB5DBAF0}" type="pres">
      <dgm:prSet presAssocID="{0447C8B5-949F-494F-BC0D-1A3D3799E115}" presName="Name14" presStyleCnt="0"/>
      <dgm:spPr/>
    </dgm:pt>
    <dgm:pt modelId="{64084507-E306-44E2-8B5D-433B69299E6D}" type="pres">
      <dgm:prSet presAssocID="{0447C8B5-949F-494F-BC0D-1A3D3799E115}" presName="level1Shape" presStyleLbl="node0" presStyleIdx="0" presStyleCnt="1" custScaleX="207455" custScaleY="118524">
        <dgm:presLayoutVars>
          <dgm:chPref val="3"/>
        </dgm:presLayoutVars>
      </dgm:prSet>
      <dgm:spPr/>
    </dgm:pt>
    <dgm:pt modelId="{C1313DBD-33D5-4E68-8375-6230E3D7E118}" type="pres">
      <dgm:prSet presAssocID="{0447C8B5-949F-494F-BC0D-1A3D3799E115}" presName="hierChild2" presStyleCnt="0"/>
      <dgm:spPr/>
    </dgm:pt>
    <dgm:pt modelId="{7AD6B4D4-FD02-43E5-8746-AFD47F139823}" type="pres">
      <dgm:prSet presAssocID="{F5CDEE50-9C6B-4601-9D02-F427DAF8DE0C}" presName="Name19" presStyleLbl="parChTrans1D2" presStyleIdx="0" presStyleCnt="3"/>
      <dgm:spPr/>
    </dgm:pt>
    <dgm:pt modelId="{2F15915B-4CE7-4068-8637-962A4DFD7B92}" type="pres">
      <dgm:prSet presAssocID="{C2B0CB6A-BB1C-47EA-86CF-C4EDFF419F26}" presName="Name21" presStyleCnt="0"/>
      <dgm:spPr/>
    </dgm:pt>
    <dgm:pt modelId="{C377F501-911D-49F0-ADE5-3E33DF5A9B4E}" type="pres">
      <dgm:prSet presAssocID="{C2B0CB6A-BB1C-47EA-86CF-C4EDFF419F26}" presName="level2Shape" presStyleLbl="node2" presStyleIdx="0" presStyleCnt="3" custScaleX="172191" custScaleY="140868"/>
      <dgm:spPr/>
    </dgm:pt>
    <dgm:pt modelId="{A098D15F-0D96-4C53-B45A-3631AF16F169}" type="pres">
      <dgm:prSet presAssocID="{C2B0CB6A-BB1C-47EA-86CF-C4EDFF419F26}" presName="hierChild3" presStyleCnt="0"/>
      <dgm:spPr/>
    </dgm:pt>
    <dgm:pt modelId="{0F43D69D-42FD-4EC7-876F-3C03208DF8AB}" type="pres">
      <dgm:prSet presAssocID="{B81799A5-E455-4810-AB92-F12EC46B0FC8}" presName="Name19" presStyleLbl="parChTrans1D3" presStyleIdx="0" presStyleCnt="7"/>
      <dgm:spPr/>
    </dgm:pt>
    <dgm:pt modelId="{1C098501-E58A-4084-A2D8-29CE0D707BE7}" type="pres">
      <dgm:prSet presAssocID="{8137A393-A543-46E9-B65D-74BD690CC47E}" presName="Name21" presStyleCnt="0"/>
      <dgm:spPr/>
    </dgm:pt>
    <dgm:pt modelId="{3857819D-E237-4AAC-80EE-904AE8E3E724}" type="pres">
      <dgm:prSet presAssocID="{8137A393-A543-46E9-B65D-74BD690CC47E}" presName="level2Shape" presStyleLbl="node3" presStyleIdx="0" presStyleCnt="7" custScaleX="120374" custScaleY="259624"/>
      <dgm:spPr/>
    </dgm:pt>
    <dgm:pt modelId="{963D91D1-B781-474D-9F2B-34D0569D34DF}" type="pres">
      <dgm:prSet presAssocID="{8137A393-A543-46E9-B65D-74BD690CC47E}" presName="hierChild3" presStyleCnt="0"/>
      <dgm:spPr/>
    </dgm:pt>
    <dgm:pt modelId="{FB3A657A-2055-45E2-8D04-F71023A394C4}" type="pres">
      <dgm:prSet presAssocID="{08A9A5F9-F97E-43C4-86BD-10541A209662}" presName="Name19" presStyleLbl="parChTrans1D2" presStyleIdx="1" presStyleCnt="3"/>
      <dgm:spPr/>
    </dgm:pt>
    <dgm:pt modelId="{C09E31AE-B462-42FF-A13B-B4864EAB6D35}" type="pres">
      <dgm:prSet presAssocID="{780475D2-832E-4502-A7F6-83533109D2F6}" presName="Name21" presStyleCnt="0"/>
      <dgm:spPr/>
    </dgm:pt>
    <dgm:pt modelId="{4573DE24-41BE-48C9-A198-A25508338FB0}" type="pres">
      <dgm:prSet presAssocID="{780475D2-832E-4502-A7F6-83533109D2F6}" presName="level2Shape" presStyleLbl="node2" presStyleIdx="1" presStyleCnt="3" custScaleX="149301" custScaleY="140868"/>
      <dgm:spPr/>
    </dgm:pt>
    <dgm:pt modelId="{DDD33DAC-DFC6-477A-9558-30A8AC1E648E}" type="pres">
      <dgm:prSet presAssocID="{780475D2-832E-4502-A7F6-83533109D2F6}" presName="hierChild3" presStyleCnt="0"/>
      <dgm:spPr/>
    </dgm:pt>
    <dgm:pt modelId="{EDCCF72B-2640-403C-ACFF-40E73C93BAE1}" type="pres">
      <dgm:prSet presAssocID="{906474E6-2295-440C-9345-57C331B60103}" presName="Name19" presStyleLbl="parChTrans1D3" presStyleIdx="1" presStyleCnt="7"/>
      <dgm:spPr/>
    </dgm:pt>
    <dgm:pt modelId="{825B2E3B-B15B-4333-A6FA-2A00CAE97E9F}" type="pres">
      <dgm:prSet presAssocID="{B5FC1DBA-188C-47E5-A625-8C135C8C1E85}" presName="Name21" presStyleCnt="0"/>
      <dgm:spPr/>
    </dgm:pt>
    <dgm:pt modelId="{369F1BD8-841E-4366-AB3D-BA69D8866E05}" type="pres">
      <dgm:prSet presAssocID="{B5FC1DBA-188C-47E5-A625-8C135C8C1E85}" presName="level2Shape" presStyleLbl="node3" presStyleIdx="1" presStyleCnt="7" custScaleX="120374" custScaleY="259624"/>
      <dgm:spPr/>
    </dgm:pt>
    <dgm:pt modelId="{B817522A-8A3E-4157-9B9E-1CC3D73DED65}" type="pres">
      <dgm:prSet presAssocID="{B5FC1DBA-188C-47E5-A625-8C135C8C1E85}" presName="hierChild3" presStyleCnt="0"/>
      <dgm:spPr/>
    </dgm:pt>
    <dgm:pt modelId="{ED10E943-39F7-4D7F-91D6-6EF6720D99D3}" type="pres">
      <dgm:prSet presAssocID="{2A8F5DE7-4457-4C5B-9AF5-71DC435BEB23}" presName="Name19" presStyleLbl="parChTrans1D3" presStyleIdx="2" presStyleCnt="7"/>
      <dgm:spPr/>
    </dgm:pt>
    <dgm:pt modelId="{8103AA6C-26A6-4CB9-BF4F-6A974B4A7C6F}" type="pres">
      <dgm:prSet presAssocID="{B6741FA5-0D22-4A2F-AF04-0B9947D1FB02}" presName="Name21" presStyleCnt="0"/>
      <dgm:spPr/>
    </dgm:pt>
    <dgm:pt modelId="{F9E998D7-8BC5-40DC-BBEC-1722B4AC30CD}" type="pres">
      <dgm:prSet presAssocID="{B6741FA5-0D22-4A2F-AF04-0B9947D1FB02}" presName="level2Shape" presStyleLbl="node3" presStyleIdx="2" presStyleCnt="7" custScaleX="120374" custScaleY="259624"/>
      <dgm:spPr/>
    </dgm:pt>
    <dgm:pt modelId="{5D2397A4-DC7A-4419-A18C-3DEB2A5C306B}" type="pres">
      <dgm:prSet presAssocID="{B6741FA5-0D22-4A2F-AF04-0B9947D1FB02}" presName="hierChild3" presStyleCnt="0"/>
      <dgm:spPr/>
    </dgm:pt>
    <dgm:pt modelId="{78655F72-A758-4DE5-B61E-190093E48F58}" type="pres">
      <dgm:prSet presAssocID="{54D887BD-4BFD-49AD-B952-E1F79EEC9124}" presName="Name19" presStyleLbl="parChTrans1D3" presStyleIdx="3" presStyleCnt="7"/>
      <dgm:spPr/>
    </dgm:pt>
    <dgm:pt modelId="{9DDBDF6A-7761-467A-83D6-69C0BF2A5880}" type="pres">
      <dgm:prSet presAssocID="{838E6912-D26F-4F9C-A245-C1562AE99E94}" presName="Name21" presStyleCnt="0"/>
      <dgm:spPr/>
    </dgm:pt>
    <dgm:pt modelId="{C13FC6C9-44FD-490D-9E47-6B8C27E0B215}" type="pres">
      <dgm:prSet presAssocID="{838E6912-D26F-4F9C-A245-C1562AE99E94}" presName="level2Shape" presStyleLbl="node3" presStyleIdx="3" presStyleCnt="7" custScaleX="120374" custScaleY="259624"/>
      <dgm:spPr/>
    </dgm:pt>
    <dgm:pt modelId="{96346836-2201-4713-90E1-0549C060B20E}" type="pres">
      <dgm:prSet presAssocID="{838E6912-D26F-4F9C-A245-C1562AE99E94}" presName="hierChild3" presStyleCnt="0"/>
      <dgm:spPr/>
    </dgm:pt>
    <dgm:pt modelId="{508B1A24-FCC3-4F49-97C8-6B126ECC809E}" type="pres">
      <dgm:prSet presAssocID="{C931A2D6-CE96-4A3F-ADEE-0292668EB43F}" presName="Name19" presStyleLbl="parChTrans1D3" presStyleIdx="4" presStyleCnt="7"/>
      <dgm:spPr/>
    </dgm:pt>
    <dgm:pt modelId="{1C2C6BDA-2932-4C0B-ABE0-640DEC6192AE}" type="pres">
      <dgm:prSet presAssocID="{8E7D7EC7-09F7-465F-AA4F-146C08CFB0ED}" presName="Name21" presStyleCnt="0"/>
      <dgm:spPr/>
    </dgm:pt>
    <dgm:pt modelId="{13822C47-CAAE-4325-8B96-27E158C44760}" type="pres">
      <dgm:prSet presAssocID="{8E7D7EC7-09F7-465F-AA4F-146C08CFB0ED}" presName="level2Shape" presStyleLbl="node3" presStyleIdx="4" presStyleCnt="7" custScaleX="120374" custScaleY="259624" custLinFactNeighborX="-900" custLinFactNeighborY="-1351"/>
      <dgm:spPr/>
    </dgm:pt>
    <dgm:pt modelId="{1F815AB4-D71D-428B-968A-30466A4FDBD3}" type="pres">
      <dgm:prSet presAssocID="{8E7D7EC7-09F7-465F-AA4F-146C08CFB0ED}" presName="hierChild3" presStyleCnt="0"/>
      <dgm:spPr/>
    </dgm:pt>
    <dgm:pt modelId="{79705A9D-2A09-488A-8880-71CD46BDB1D4}" type="pres">
      <dgm:prSet presAssocID="{F35E4374-F1DB-446C-A590-61B1ACFE088C}" presName="Name19" presStyleLbl="parChTrans1D3" presStyleIdx="5" presStyleCnt="7"/>
      <dgm:spPr/>
    </dgm:pt>
    <dgm:pt modelId="{5AA593D7-AAE6-4427-8782-AB2F1EA6653C}" type="pres">
      <dgm:prSet presAssocID="{3C63613B-F80D-4390-ADE2-05CB8E47C238}" presName="Name21" presStyleCnt="0"/>
      <dgm:spPr/>
    </dgm:pt>
    <dgm:pt modelId="{025D670B-B857-4846-8EDA-A14D7FD67EB4}" type="pres">
      <dgm:prSet presAssocID="{3C63613B-F80D-4390-ADE2-05CB8E47C238}" presName="level2Shape" presStyleLbl="node3" presStyleIdx="5" presStyleCnt="7" custScaleX="120374" custScaleY="259624" custLinFactNeighborX="-2845" custLinFactNeighborY="1274"/>
      <dgm:spPr/>
    </dgm:pt>
    <dgm:pt modelId="{C80EBDB6-F890-4E6F-B137-DFE90A4F3F11}" type="pres">
      <dgm:prSet presAssocID="{3C63613B-F80D-4390-ADE2-05CB8E47C238}" presName="hierChild3" presStyleCnt="0"/>
      <dgm:spPr/>
    </dgm:pt>
    <dgm:pt modelId="{FF5B080B-BF77-4976-9297-B5D668D0BA7B}" type="pres">
      <dgm:prSet presAssocID="{DC57021E-80AC-41B3-AF62-8577E79F0A21}" presName="Name19" presStyleLbl="parChTrans1D2" presStyleIdx="2" presStyleCnt="3"/>
      <dgm:spPr/>
    </dgm:pt>
    <dgm:pt modelId="{7985EA62-5A8C-420F-A19C-C149B95FF04F}" type="pres">
      <dgm:prSet presAssocID="{BFA7C90D-25D0-4C48-8FE8-583C23F6FBF2}" presName="Name21" presStyleCnt="0"/>
      <dgm:spPr/>
    </dgm:pt>
    <dgm:pt modelId="{CF0354D4-48CD-43C9-A210-864F30429973}" type="pres">
      <dgm:prSet presAssocID="{BFA7C90D-25D0-4C48-8FE8-583C23F6FBF2}" presName="level2Shape" presStyleLbl="node2" presStyleIdx="2" presStyleCnt="3" custScaleX="176910" custScaleY="140868"/>
      <dgm:spPr/>
    </dgm:pt>
    <dgm:pt modelId="{0D418477-C2E5-4DAA-8C1D-AB1751CB22EB}" type="pres">
      <dgm:prSet presAssocID="{BFA7C90D-25D0-4C48-8FE8-583C23F6FBF2}" presName="hierChild3" presStyleCnt="0"/>
      <dgm:spPr/>
    </dgm:pt>
    <dgm:pt modelId="{4FAD5FE8-D19A-4E0F-920F-828185C8885A}" type="pres">
      <dgm:prSet presAssocID="{DB3771C4-164D-4B0F-99E7-E5F941094332}" presName="Name19" presStyleLbl="parChTrans1D3" presStyleIdx="6" presStyleCnt="7"/>
      <dgm:spPr/>
    </dgm:pt>
    <dgm:pt modelId="{1DAF0DED-6C3C-48DB-AD4B-C7FD38EBA0CB}" type="pres">
      <dgm:prSet presAssocID="{DEEA68E3-9CAC-4514-9683-4EF369D4630F}" presName="Name21" presStyleCnt="0"/>
      <dgm:spPr/>
    </dgm:pt>
    <dgm:pt modelId="{5A02843B-95B8-4149-8C7F-DFC14B3BB1D4}" type="pres">
      <dgm:prSet presAssocID="{DEEA68E3-9CAC-4514-9683-4EF369D4630F}" presName="level2Shape" presStyleLbl="node3" presStyleIdx="6" presStyleCnt="7" custScaleX="120374" custScaleY="259624"/>
      <dgm:spPr/>
    </dgm:pt>
    <dgm:pt modelId="{F48F520D-4897-4C31-BD11-E8C68ABB42AA}" type="pres">
      <dgm:prSet presAssocID="{DEEA68E3-9CAC-4514-9683-4EF369D4630F}" presName="hierChild3" presStyleCnt="0"/>
      <dgm:spPr/>
    </dgm:pt>
    <dgm:pt modelId="{790E5F91-E9E7-41F2-B446-70870B6B96E6}" type="pres">
      <dgm:prSet presAssocID="{E6D946B2-3D8C-4B87-9E94-3743AF05BBCD}" presName="bgShapesFlow" presStyleCnt="0"/>
      <dgm:spPr/>
    </dgm:pt>
  </dgm:ptLst>
  <dgm:cxnLst>
    <dgm:cxn modelId="{A36B9403-7006-4DA9-9159-6EEFB0BC8FCA}" srcId="{BFA7C90D-25D0-4C48-8FE8-583C23F6FBF2}" destId="{DEEA68E3-9CAC-4514-9683-4EF369D4630F}" srcOrd="0" destOrd="0" parTransId="{DB3771C4-164D-4B0F-99E7-E5F941094332}" sibTransId="{4A634889-A311-4DE6-B91A-D60B7208AA64}"/>
    <dgm:cxn modelId="{C2135807-76C1-43D3-A6DE-3FF34F846D5F}" type="presOf" srcId="{906474E6-2295-440C-9345-57C331B60103}" destId="{EDCCF72B-2640-403C-ACFF-40E73C93BAE1}" srcOrd="0" destOrd="0" presId="urn:microsoft.com/office/officeart/2005/8/layout/hierarchy6"/>
    <dgm:cxn modelId="{E6F2150D-E0E3-4E2A-AF86-2F139E999D6F}" type="presOf" srcId="{DB3771C4-164D-4B0F-99E7-E5F941094332}" destId="{4FAD5FE8-D19A-4E0F-920F-828185C8885A}" srcOrd="0" destOrd="0" presId="urn:microsoft.com/office/officeart/2005/8/layout/hierarchy6"/>
    <dgm:cxn modelId="{59C01011-A9D6-434F-8FDA-596BCBE89F58}" type="presOf" srcId="{DEEA68E3-9CAC-4514-9683-4EF369D4630F}" destId="{5A02843B-95B8-4149-8C7F-DFC14B3BB1D4}" srcOrd="0" destOrd="0" presId="urn:microsoft.com/office/officeart/2005/8/layout/hierarchy6"/>
    <dgm:cxn modelId="{4E8C9F18-7F09-4C0E-8E65-02F0E7A35E41}" type="presOf" srcId="{F5CDEE50-9C6B-4601-9D02-F427DAF8DE0C}" destId="{7AD6B4D4-FD02-43E5-8746-AFD47F139823}" srcOrd="0" destOrd="0" presId="urn:microsoft.com/office/officeart/2005/8/layout/hierarchy6"/>
    <dgm:cxn modelId="{8DDAD31B-2D85-46FA-AB85-24E82F8D7B72}" srcId="{780475D2-832E-4502-A7F6-83533109D2F6}" destId="{8E7D7EC7-09F7-465F-AA4F-146C08CFB0ED}" srcOrd="3" destOrd="0" parTransId="{C931A2D6-CE96-4A3F-ADEE-0292668EB43F}" sibTransId="{AD2D7E2F-3E68-4725-9CC1-603B284772B5}"/>
    <dgm:cxn modelId="{691CBF1F-0E02-4BB5-88A0-841526BEFFB2}" srcId="{E6D946B2-3D8C-4B87-9E94-3743AF05BBCD}" destId="{0447C8B5-949F-494F-BC0D-1A3D3799E115}" srcOrd="0" destOrd="0" parTransId="{9EC19571-1DA7-4114-9E75-3DB03645E310}" sibTransId="{DF72B201-89BA-4D82-B9B9-127CC8E263E0}"/>
    <dgm:cxn modelId="{91A83823-6362-4C82-938C-B012C2002542}" srcId="{C2B0CB6A-BB1C-47EA-86CF-C4EDFF419F26}" destId="{8137A393-A543-46E9-B65D-74BD690CC47E}" srcOrd="0" destOrd="0" parTransId="{B81799A5-E455-4810-AB92-F12EC46B0FC8}" sibTransId="{DED2F057-5C74-4159-8D20-4675C0D7A9C1}"/>
    <dgm:cxn modelId="{8B929E27-E9C7-4127-897B-1E045126ADC6}" type="presOf" srcId="{0447C8B5-949F-494F-BC0D-1A3D3799E115}" destId="{64084507-E306-44E2-8B5D-433B69299E6D}" srcOrd="0" destOrd="0" presId="urn:microsoft.com/office/officeart/2005/8/layout/hierarchy6"/>
    <dgm:cxn modelId="{89676B2A-25FD-46FD-9D72-7B44CC32938F}" srcId="{780475D2-832E-4502-A7F6-83533109D2F6}" destId="{3C63613B-F80D-4390-ADE2-05CB8E47C238}" srcOrd="4" destOrd="0" parTransId="{F35E4374-F1DB-446C-A590-61B1ACFE088C}" sibTransId="{48C997EB-59DA-440D-91A4-32FDA087B053}"/>
    <dgm:cxn modelId="{4FACA85C-FAE2-48D9-B966-3E50555D5601}" type="presOf" srcId="{8E7D7EC7-09F7-465F-AA4F-146C08CFB0ED}" destId="{13822C47-CAAE-4325-8B96-27E158C44760}" srcOrd="0" destOrd="0" presId="urn:microsoft.com/office/officeart/2005/8/layout/hierarchy6"/>
    <dgm:cxn modelId="{70197160-D06F-44BF-8308-3F3392D10FB7}" type="presOf" srcId="{B81799A5-E455-4810-AB92-F12EC46B0FC8}" destId="{0F43D69D-42FD-4EC7-876F-3C03208DF8AB}" srcOrd="0" destOrd="0" presId="urn:microsoft.com/office/officeart/2005/8/layout/hierarchy6"/>
    <dgm:cxn modelId="{6DD6644D-C0B1-4367-8E7E-E7C0CD23F861}" type="presOf" srcId="{C931A2D6-CE96-4A3F-ADEE-0292668EB43F}" destId="{508B1A24-FCC3-4F49-97C8-6B126ECC809E}" srcOrd="0" destOrd="0" presId="urn:microsoft.com/office/officeart/2005/8/layout/hierarchy6"/>
    <dgm:cxn modelId="{2B00734D-411F-4616-854B-511E2ED697AD}" type="presOf" srcId="{E6D946B2-3D8C-4B87-9E94-3743AF05BBCD}" destId="{7E1C161A-953B-49DD-8B94-89568FDC83D7}" srcOrd="0" destOrd="0" presId="urn:microsoft.com/office/officeart/2005/8/layout/hierarchy6"/>
    <dgm:cxn modelId="{75B67856-9AF1-4118-9E2F-ED90E4A0F77A}" srcId="{780475D2-832E-4502-A7F6-83533109D2F6}" destId="{B5FC1DBA-188C-47E5-A625-8C135C8C1E85}" srcOrd="0" destOrd="0" parTransId="{906474E6-2295-440C-9345-57C331B60103}" sibTransId="{D4B34CAA-88A9-4424-BFD2-6F9DDA06A6E0}"/>
    <dgm:cxn modelId="{CD60A859-F570-4651-A6B4-7AD72FDAE7F9}" type="presOf" srcId="{8137A393-A543-46E9-B65D-74BD690CC47E}" destId="{3857819D-E237-4AAC-80EE-904AE8E3E724}" srcOrd="0" destOrd="0" presId="urn:microsoft.com/office/officeart/2005/8/layout/hierarchy6"/>
    <dgm:cxn modelId="{9FB8FB98-FAAC-4C34-B4ED-149C6AE178F0}" type="presOf" srcId="{F35E4374-F1DB-446C-A590-61B1ACFE088C}" destId="{79705A9D-2A09-488A-8880-71CD46BDB1D4}" srcOrd="0" destOrd="0" presId="urn:microsoft.com/office/officeart/2005/8/layout/hierarchy6"/>
    <dgm:cxn modelId="{2367D79D-D790-4ACC-9A01-5F5B49369FDF}" srcId="{0447C8B5-949F-494F-BC0D-1A3D3799E115}" destId="{C2B0CB6A-BB1C-47EA-86CF-C4EDFF419F26}" srcOrd="0" destOrd="0" parTransId="{F5CDEE50-9C6B-4601-9D02-F427DAF8DE0C}" sibTransId="{198AA0C8-6639-4C29-96F6-9DF661CBB993}"/>
    <dgm:cxn modelId="{E2941EA2-0CD2-4125-83AA-D97EFFB73BFE}" srcId="{0447C8B5-949F-494F-BC0D-1A3D3799E115}" destId="{BFA7C90D-25D0-4C48-8FE8-583C23F6FBF2}" srcOrd="2" destOrd="0" parTransId="{DC57021E-80AC-41B3-AF62-8577E79F0A21}" sibTransId="{2AD19A0F-B121-4973-981C-8005339F7499}"/>
    <dgm:cxn modelId="{867947A3-D331-4929-A3FE-3BD49EDF0775}" type="presOf" srcId="{3C63613B-F80D-4390-ADE2-05CB8E47C238}" destId="{025D670B-B857-4846-8EDA-A14D7FD67EB4}" srcOrd="0" destOrd="0" presId="urn:microsoft.com/office/officeart/2005/8/layout/hierarchy6"/>
    <dgm:cxn modelId="{BE912BB6-DF4E-44A6-9F34-EB931C731A7A}" type="presOf" srcId="{B6741FA5-0D22-4A2F-AF04-0B9947D1FB02}" destId="{F9E998D7-8BC5-40DC-BBEC-1722B4AC30CD}" srcOrd="0" destOrd="0" presId="urn:microsoft.com/office/officeart/2005/8/layout/hierarchy6"/>
    <dgm:cxn modelId="{9B2B3CBF-8C5D-4CAB-8DFF-1C33047E2A82}" type="presOf" srcId="{C2B0CB6A-BB1C-47EA-86CF-C4EDFF419F26}" destId="{C377F501-911D-49F0-ADE5-3E33DF5A9B4E}" srcOrd="0" destOrd="0" presId="urn:microsoft.com/office/officeart/2005/8/layout/hierarchy6"/>
    <dgm:cxn modelId="{2A010AC1-8645-4FD4-85B3-B90800A2D502}" type="presOf" srcId="{54D887BD-4BFD-49AD-B952-E1F79EEC9124}" destId="{78655F72-A758-4DE5-B61E-190093E48F58}" srcOrd="0" destOrd="0" presId="urn:microsoft.com/office/officeart/2005/8/layout/hierarchy6"/>
    <dgm:cxn modelId="{43B781D7-6F20-4D27-BC76-78B51CF5A0F6}" type="presOf" srcId="{08A9A5F9-F97E-43C4-86BD-10541A209662}" destId="{FB3A657A-2055-45E2-8D04-F71023A394C4}" srcOrd="0" destOrd="0" presId="urn:microsoft.com/office/officeart/2005/8/layout/hierarchy6"/>
    <dgm:cxn modelId="{6F255EDB-CDDF-4618-AD66-AFE883FF5364}" type="presOf" srcId="{2A8F5DE7-4457-4C5B-9AF5-71DC435BEB23}" destId="{ED10E943-39F7-4D7F-91D6-6EF6720D99D3}" srcOrd="0" destOrd="0" presId="urn:microsoft.com/office/officeart/2005/8/layout/hierarchy6"/>
    <dgm:cxn modelId="{B08ADCDE-DE5C-48BA-AE4F-CDBCEFA8714D}" type="presOf" srcId="{BFA7C90D-25D0-4C48-8FE8-583C23F6FBF2}" destId="{CF0354D4-48CD-43C9-A210-864F30429973}" srcOrd="0" destOrd="0" presId="urn:microsoft.com/office/officeart/2005/8/layout/hierarchy6"/>
    <dgm:cxn modelId="{1B0081DF-B177-4961-8A16-48C7809C0A36}" type="presOf" srcId="{838E6912-D26F-4F9C-A245-C1562AE99E94}" destId="{C13FC6C9-44FD-490D-9E47-6B8C27E0B215}" srcOrd="0" destOrd="0" presId="urn:microsoft.com/office/officeart/2005/8/layout/hierarchy6"/>
    <dgm:cxn modelId="{6EA710EC-AA7B-4A45-A930-5B1E2485CB3D}" type="presOf" srcId="{B5FC1DBA-188C-47E5-A625-8C135C8C1E85}" destId="{369F1BD8-841E-4366-AB3D-BA69D8866E05}" srcOrd="0" destOrd="0" presId="urn:microsoft.com/office/officeart/2005/8/layout/hierarchy6"/>
    <dgm:cxn modelId="{A0C3BBEF-115A-4D6B-8948-95E918C4D45A}" type="presOf" srcId="{780475D2-832E-4502-A7F6-83533109D2F6}" destId="{4573DE24-41BE-48C9-A198-A25508338FB0}" srcOrd="0" destOrd="0" presId="urn:microsoft.com/office/officeart/2005/8/layout/hierarchy6"/>
    <dgm:cxn modelId="{C187F7F1-80A1-40CB-9F49-2775732811E5}" type="presOf" srcId="{DC57021E-80AC-41B3-AF62-8577E79F0A21}" destId="{FF5B080B-BF77-4976-9297-B5D668D0BA7B}" srcOrd="0" destOrd="0" presId="urn:microsoft.com/office/officeart/2005/8/layout/hierarchy6"/>
    <dgm:cxn modelId="{DAA7A2F8-AAAB-44B3-AA66-2C3E57C36B29}" srcId="{780475D2-832E-4502-A7F6-83533109D2F6}" destId="{838E6912-D26F-4F9C-A245-C1562AE99E94}" srcOrd="2" destOrd="0" parTransId="{54D887BD-4BFD-49AD-B952-E1F79EEC9124}" sibTransId="{14F0F5DC-A5E4-48C8-AC2B-9C0AC14B4F49}"/>
    <dgm:cxn modelId="{A4F4A4FA-8646-49BE-A2F2-8069AD031A65}" srcId="{0447C8B5-949F-494F-BC0D-1A3D3799E115}" destId="{780475D2-832E-4502-A7F6-83533109D2F6}" srcOrd="1" destOrd="0" parTransId="{08A9A5F9-F97E-43C4-86BD-10541A209662}" sibTransId="{A40C6C5E-13D7-492C-9999-5D687B87B837}"/>
    <dgm:cxn modelId="{1EE277FC-AF20-4DB9-8341-5DCD59322DF1}" srcId="{780475D2-832E-4502-A7F6-83533109D2F6}" destId="{B6741FA5-0D22-4A2F-AF04-0B9947D1FB02}" srcOrd="1" destOrd="0" parTransId="{2A8F5DE7-4457-4C5B-9AF5-71DC435BEB23}" sibTransId="{76A6141F-842C-48C1-AC28-5F7EF6D90ABF}"/>
    <dgm:cxn modelId="{41B74303-F16A-46D7-AE1C-25FB6A31D627}" type="presParOf" srcId="{7E1C161A-953B-49DD-8B94-89568FDC83D7}" destId="{604D1CC8-5ED5-4C56-B46F-3ED993E4C17C}" srcOrd="0" destOrd="0" presId="urn:microsoft.com/office/officeart/2005/8/layout/hierarchy6"/>
    <dgm:cxn modelId="{C58ACDF5-3495-4F28-A1DC-DD1D1AFEA0D5}" type="presParOf" srcId="{604D1CC8-5ED5-4C56-B46F-3ED993E4C17C}" destId="{8AF1B47A-3159-4659-8EA7-8CD818CB1A23}" srcOrd="0" destOrd="0" presId="urn:microsoft.com/office/officeart/2005/8/layout/hierarchy6"/>
    <dgm:cxn modelId="{0C13605C-0BAE-4F5A-A7A0-5E8E368DF622}" type="presParOf" srcId="{8AF1B47A-3159-4659-8EA7-8CD818CB1A23}" destId="{EF8D5E52-C625-40B6-AE54-C0F0EB5DBAF0}" srcOrd="0" destOrd="0" presId="urn:microsoft.com/office/officeart/2005/8/layout/hierarchy6"/>
    <dgm:cxn modelId="{856D1BAF-B6A7-4771-AC94-9B8D92B18238}" type="presParOf" srcId="{EF8D5E52-C625-40B6-AE54-C0F0EB5DBAF0}" destId="{64084507-E306-44E2-8B5D-433B69299E6D}" srcOrd="0" destOrd="0" presId="urn:microsoft.com/office/officeart/2005/8/layout/hierarchy6"/>
    <dgm:cxn modelId="{D28C60CB-0F8B-4BCB-A6D5-A55D19A1751C}" type="presParOf" srcId="{EF8D5E52-C625-40B6-AE54-C0F0EB5DBAF0}" destId="{C1313DBD-33D5-4E68-8375-6230E3D7E118}" srcOrd="1" destOrd="0" presId="urn:microsoft.com/office/officeart/2005/8/layout/hierarchy6"/>
    <dgm:cxn modelId="{5EB573ED-3B45-4413-B138-9D5A05945986}" type="presParOf" srcId="{C1313DBD-33D5-4E68-8375-6230E3D7E118}" destId="{7AD6B4D4-FD02-43E5-8746-AFD47F139823}" srcOrd="0" destOrd="0" presId="urn:microsoft.com/office/officeart/2005/8/layout/hierarchy6"/>
    <dgm:cxn modelId="{694A75D0-5DED-42AB-A2D4-652F91DD1745}" type="presParOf" srcId="{C1313DBD-33D5-4E68-8375-6230E3D7E118}" destId="{2F15915B-4CE7-4068-8637-962A4DFD7B92}" srcOrd="1" destOrd="0" presId="urn:microsoft.com/office/officeart/2005/8/layout/hierarchy6"/>
    <dgm:cxn modelId="{D2C9AC06-B331-4319-91F5-8B9D3A9BA357}" type="presParOf" srcId="{2F15915B-4CE7-4068-8637-962A4DFD7B92}" destId="{C377F501-911D-49F0-ADE5-3E33DF5A9B4E}" srcOrd="0" destOrd="0" presId="urn:microsoft.com/office/officeart/2005/8/layout/hierarchy6"/>
    <dgm:cxn modelId="{F1A3AD7F-3215-4314-B05C-9251748AE973}" type="presParOf" srcId="{2F15915B-4CE7-4068-8637-962A4DFD7B92}" destId="{A098D15F-0D96-4C53-B45A-3631AF16F169}" srcOrd="1" destOrd="0" presId="urn:microsoft.com/office/officeart/2005/8/layout/hierarchy6"/>
    <dgm:cxn modelId="{71D49759-88EA-41DD-80FC-D7CEBDAA2162}" type="presParOf" srcId="{A098D15F-0D96-4C53-B45A-3631AF16F169}" destId="{0F43D69D-42FD-4EC7-876F-3C03208DF8AB}" srcOrd="0" destOrd="0" presId="urn:microsoft.com/office/officeart/2005/8/layout/hierarchy6"/>
    <dgm:cxn modelId="{AB973081-39FF-43D8-B565-AEB6439836A1}" type="presParOf" srcId="{A098D15F-0D96-4C53-B45A-3631AF16F169}" destId="{1C098501-E58A-4084-A2D8-29CE0D707BE7}" srcOrd="1" destOrd="0" presId="urn:microsoft.com/office/officeart/2005/8/layout/hierarchy6"/>
    <dgm:cxn modelId="{FF0DBEB5-390D-4232-BACF-A7DD8824690A}" type="presParOf" srcId="{1C098501-E58A-4084-A2D8-29CE0D707BE7}" destId="{3857819D-E237-4AAC-80EE-904AE8E3E724}" srcOrd="0" destOrd="0" presId="urn:microsoft.com/office/officeart/2005/8/layout/hierarchy6"/>
    <dgm:cxn modelId="{0C39EF6B-9532-4375-921E-07A751A6B471}" type="presParOf" srcId="{1C098501-E58A-4084-A2D8-29CE0D707BE7}" destId="{963D91D1-B781-474D-9F2B-34D0569D34DF}" srcOrd="1" destOrd="0" presId="urn:microsoft.com/office/officeart/2005/8/layout/hierarchy6"/>
    <dgm:cxn modelId="{7AE62237-5C5C-4E6D-A2A7-9A94CF28BBC3}" type="presParOf" srcId="{C1313DBD-33D5-4E68-8375-6230E3D7E118}" destId="{FB3A657A-2055-45E2-8D04-F71023A394C4}" srcOrd="2" destOrd="0" presId="urn:microsoft.com/office/officeart/2005/8/layout/hierarchy6"/>
    <dgm:cxn modelId="{DEC90AE1-8B84-45CC-BB1F-A7577A913271}" type="presParOf" srcId="{C1313DBD-33D5-4E68-8375-6230E3D7E118}" destId="{C09E31AE-B462-42FF-A13B-B4864EAB6D35}" srcOrd="3" destOrd="0" presId="urn:microsoft.com/office/officeart/2005/8/layout/hierarchy6"/>
    <dgm:cxn modelId="{F052746C-8E16-43B6-8833-B7EA22692CFB}" type="presParOf" srcId="{C09E31AE-B462-42FF-A13B-B4864EAB6D35}" destId="{4573DE24-41BE-48C9-A198-A25508338FB0}" srcOrd="0" destOrd="0" presId="urn:microsoft.com/office/officeart/2005/8/layout/hierarchy6"/>
    <dgm:cxn modelId="{2E503DCA-CB06-4C3E-A647-9497336D4DCC}" type="presParOf" srcId="{C09E31AE-B462-42FF-A13B-B4864EAB6D35}" destId="{DDD33DAC-DFC6-477A-9558-30A8AC1E648E}" srcOrd="1" destOrd="0" presId="urn:microsoft.com/office/officeart/2005/8/layout/hierarchy6"/>
    <dgm:cxn modelId="{D7B0E7B7-FD93-42FF-B0EF-A5AFEE5BE393}" type="presParOf" srcId="{DDD33DAC-DFC6-477A-9558-30A8AC1E648E}" destId="{EDCCF72B-2640-403C-ACFF-40E73C93BAE1}" srcOrd="0" destOrd="0" presId="urn:microsoft.com/office/officeart/2005/8/layout/hierarchy6"/>
    <dgm:cxn modelId="{D3A30A39-676F-45E0-96A4-E64F479CAD14}" type="presParOf" srcId="{DDD33DAC-DFC6-477A-9558-30A8AC1E648E}" destId="{825B2E3B-B15B-4333-A6FA-2A00CAE97E9F}" srcOrd="1" destOrd="0" presId="urn:microsoft.com/office/officeart/2005/8/layout/hierarchy6"/>
    <dgm:cxn modelId="{0F2EC402-80CA-4691-92B4-2354AF720E84}" type="presParOf" srcId="{825B2E3B-B15B-4333-A6FA-2A00CAE97E9F}" destId="{369F1BD8-841E-4366-AB3D-BA69D8866E05}" srcOrd="0" destOrd="0" presId="urn:microsoft.com/office/officeart/2005/8/layout/hierarchy6"/>
    <dgm:cxn modelId="{BBA2E5F5-5ECC-4D1B-A612-583DEE13FD25}" type="presParOf" srcId="{825B2E3B-B15B-4333-A6FA-2A00CAE97E9F}" destId="{B817522A-8A3E-4157-9B9E-1CC3D73DED65}" srcOrd="1" destOrd="0" presId="urn:microsoft.com/office/officeart/2005/8/layout/hierarchy6"/>
    <dgm:cxn modelId="{396FD1D3-E099-463D-8E6A-D741E2C84FD2}" type="presParOf" srcId="{DDD33DAC-DFC6-477A-9558-30A8AC1E648E}" destId="{ED10E943-39F7-4D7F-91D6-6EF6720D99D3}" srcOrd="2" destOrd="0" presId="urn:microsoft.com/office/officeart/2005/8/layout/hierarchy6"/>
    <dgm:cxn modelId="{2345B8A1-FC11-467F-96CC-DECDCB3B24F1}" type="presParOf" srcId="{DDD33DAC-DFC6-477A-9558-30A8AC1E648E}" destId="{8103AA6C-26A6-4CB9-BF4F-6A974B4A7C6F}" srcOrd="3" destOrd="0" presId="urn:microsoft.com/office/officeart/2005/8/layout/hierarchy6"/>
    <dgm:cxn modelId="{46FC0669-3125-4D50-8990-E2E892C46B3C}" type="presParOf" srcId="{8103AA6C-26A6-4CB9-BF4F-6A974B4A7C6F}" destId="{F9E998D7-8BC5-40DC-BBEC-1722B4AC30CD}" srcOrd="0" destOrd="0" presId="urn:microsoft.com/office/officeart/2005/8/layout/hierarchy6"/>
    <dgm:cxn modelId="{BF009857-917C-4441-96AB-6DB59F8DEED8}" type="presParOf" srcId="{8103AA6C-26A6-4CB9-BF4F-6A974B4A7C6F}" destId="{5D2397A4-DC7A-4419-A18C-3DEB2A5C306B}" srcOrd="1" destOrd="0" presId="urn:microsoft.com/office/officeart/2005/8/layout/hierarchy6"/>
    <dgm:cxn modelId="{86EF217D-F0F2-44B6-91E8-088331F762AB}" type="presParOf" srcId="{DDD33DAC-DFC6-477A-9558-30A8AC1E648E}" destId="{78655F72-A758-4DE5-B61E-190093E48F58}" srcOrd="4" destOrd="0" presId="urn:microsoft.com/office/officeart/2005/8/layout/hierarchy6"/>
    <dgm:cxn modelId="{EE953CD2-613D-4952-A4D5-94CFCD7BE8AD}" type="presParOf" srcId="{DDD33DAC-DFC6-477A-9558-30A8AC1E648E}" destId="{9DDBDF6A-7761-467A-83D6-69C0BF2A5880}" srcOrd="5" destOrd="0" presId="urn:microsoft.com/office/officeart/2005/8/layout/hierarchy6"/>
    <dgm:cxn modelId="{73CEC4DA-D01E-4628-89CF-0F0036528D93}" type="presParOf" srcId="{9DDBDF6A-7761-467A-83D6-69C0BF2A5880}" destId="{C13FC6C9-44FD-490D-9E47-6B8C27E0B215}" srcOrd="0" destOrd="0" presId="urn:microsoft.com/office/officeart/2005/8/layout/hierarchy6"/>
    <dgm:cxn modelId="{9E10D9DF-A029-49D3-8E09-DE36F676DFDA}" type="presParOf" srcId="{9DDBDF6A-7761-467A-83D6-69C0BF2A5880}" destId="{96346836-2201-4713-90E1-0549C060B20E}" srcOrd="1" destOrd="0" presId="urn:microsoft.com/office/officeart/2005/8/layout/hierarchy6"/>
    <dgm:cxn modelId="{DA7A4C08-8E70-4050-B995-A87E35651EF8}" type="presParOf" srcId="{DDD33DAC-DFC6-477A-9558-30A8AC1E648E}" destId="{508B1A24-FCC3-4F49-97C8-6B126ECC809E}" srcOrd="6" destOrd="0" presId="urn:microsoft.com/office/officeart/2005/8/layout/hierarchy6"/>
    <dgm:cxn modelId="{0646827B-E7F7-43C3-A564-E38F0CE8307D}" type="presParOf" srcId="{DDD33DAC-DFC6-477A-9558-30A8AC1E648E}" destId="{1C2C6BDA-2932-4C0B-ABE0-640DEC6192AE}" srcOrd="7" destOrd="0" presId="urn:microsoft.com/office/officeart/2005/8/layout/hierarchy6"/>
    <dgm:cxn modelId="{09BE3878-BC1A-41CC-A3CD-80D28CC623D1}" type="presParOf" srcId="{1C2C6BDA-2932-4C0B-ABE0-640DEC6192AE}" destId="{13822C47-CAAE-4325-8B96-27E158C44760}" srcOrd="0" destOrd="0" presId="urn:microsoft.com/office/officeart/2005/8/layout/hierarchy6"/>
    <dgm:cxn modelId="{E477EC2A-DD49-48EC-85AF-988D4AD1121E}" type="presParOf" srcId="{1C2C6BDA-2932-4C0B-ABE0-640DEC6192AE}" destId="{1F815AB4-D71D-428B-968A-30466A4FDBD3}" srcOrd="1" destOrd="0" presId="urn:microsoft.com/office/officeart/2005/8/layout/hierarchy6"/>
    <dgm:cxn modelId="{2B367A73-5420-4FBA-A60F-E93244177FD5}" type="presParOf" srcId="{DDD33DAC-DFC6-477A-9558-30A8AC1E648E}" destId="{79705A9D-2A09-488A-8880-71CD46BDB1D4}" srcOrd="8" destOrd="0" presId="urn:microsoft.com/office/officeart/2005/8/layout/hierarchy6"/>
    <dgm:cxn modelId="{6C3FA6A4-A2D1-49A6-9F53-27730ACD3515}" type="presParOf" srcId="{DDD33DAC-DFC6-477A-9558-30A8AC1E648E}" destId="{5AA593D7-AAE6-4427-8782-AB2F1EA6653C}" srcOrd="9" destOrd="0" presId="urn:microsoft.com/office/officeart/2005/8/layout/hierarchy6"/>
    <dgm:cxn modelId="{85E0B9E8-5268-403E-B77E-CC7846C14869}" type="presParOf" srcId="{5AA593D7-AAE6-4427-8782-AB2F1EA6653C}" destId="{025D670B-B857-4846-8EDA-A14D7FD67EB4}" srcOrd="0" destOrd="0" presId="urn:microsoft.com/office/officeart/2005/8/layout/hierarchy6"/>
    <dgm:cxn modelId="{4CAC7DA7-78A4-4300-B7DF-026D9298E8FC}" type="presParOf" srcId="{5AA593D7-AAE6-4427-8782-AB2F1EA6653C}" destId="{C80EBDB6-F890-4E6F-B137-DFE90A4F3F11}" srcOrd="1" destOrd="0" presId="urn:microsoft.com/office/officeart/2005/8/layout/hierarchy6"/>
    <dgm:cxn modelId="{E6640DD2-9C46-4C17-B160-8688CD314D9B}" type="presParOf" srcId="{C1313DBD-33D5-4E68-8375-6230E3D7E118}" destId="{FF5B080B-BF77-4976-9297-B5D668D0BA7B}" srcOrd="4" destOrd="0" presId="urn:microsoft.com/office/officeart/2005/8/layout/hierarchy6"/>
    <dgm:cxn modelId="{9D4460B7-8800-4D1F-B9BC-28CD0F120F7D}" type="presParOf" srcId="{C1313DBD-33D5-4E68-8375-6230E3D7E118}" destId="{7985EA62-5A8C-420F-A19C-C149B95FF04F}" srcOrd="5" destOrd="0" presId="urn:microsoft.com/office/officeart/2005/8/layout/hierarchy6"/>
    <dgm:cxn modelId="{3A09FCD9-CEBA-4F4A-B0A8-4A269A844D55}" type="presParOf" srcId="{7985EA62-5A8C-420F-A19C-C149B95FF04F}" destId="{CF0354D4-48CD-43C9-A210-864F30429973}" srcOrd="0" destOrd="0" presId="urn:microsoft.com/office/officeart/2005/8/layout/hierarchy6"/>
    <dgm:cxn modelId="{27F630E9-000C-424B-86CD-96621A0B0256}" type="presParOf" srcId="{7985EA62-5A8C-420F-A19C-C149B95FF04F}" destId="{0D418477-C2E5-4DAA-8C1D-AB1751CB22EB}" srcOrd="1" destOrd="0" presId="urn:microsoft.com/office/officeart/2005/8/layout/hierarchy6"/>
    <dgm:cxn modelId="{CA9DE51D-40EE-4BF0-B8D3-4A119C3ADC4F}" type="presParOf" srcId="{0D418477-C2E5-4DAA-8C1D-AB1751CB22EB}" destId="{4FAD5FE8-D19A-4E0F-920F-828185C8885A}" srcOrd="0" destOrd="0" presId="urn:microsoft.com/office/officeart/2005/8/layout/hierarchy6"/>
    <dgm:cxn modelId="{D966A145-A590-451B-8468-B0A1D81CFAE4}" type="presParOf" srcId="{0D418477-C2E5-4DAA-8C1D-AB1751CB22EB}" destId="{1DAF0DED-6C3C-48DB-AD4B-C7FD38EBA0CB}" srcOrd="1" destOrd="0" presId="urn:microsoft.com/office/officeart/2005/8/layout/hierarchy6"/>
    <dgm:cxn modelId="{7538EC48-44B8-4153-8249-83895A166D13}" type="presParOf" srcId="{1DAF0DED-6C3C-48DB-AD4B-C7FD38EBA0CB}" destId="{5A02843B-95B8-4149-8C7F-DFC14B3BB1D4}" srcOrd="0" destOrd="0" presId="urn:microsoft.com/office/officeart/2005/8/layout/hierarchy6"/>
    <dgm:cxn modelId="{07964C9A-B667-4174-ACEC-C17ADF9C3031}" type="presParOf" srcId="{1DAF0DED-6C3C-48DB-AD4B-C7FD38EBA0CB}" destId="{F48F520D-4897-4C31-BD11-E8C68ABB42AA}" srcOrd="1" destOrd="0" presId="urn:microsoft.com/office/officeart/2005/8/layout/hierarchy6"/>
    <dgm:cxn modelId="{B83C4D9D-FCA6-4AE9-B5D2-2ABC81AD4DC5}" type="presParOf" srcId="{7E1C161A-953B-49DD-8B94-89568FDC83D7}" destId="{790E5F91-E9E7-41F2-B446-70870B6B96E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84507-E306-44E2-8B5D-433B69299E6D}">
      <dsp:nvSpPr>
        <dsp:cNvPr id="0" name=""/>
        <dsp:cNvSpPr/>
      </dsp:nvSpPr>
      <dsp:spPr>
        <a:xfrm>
          <a:off x="4464418" y="477116"/>
          <a:ext cx="2128041" cy="81053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集成学习</a:t>
          </a:r>
        </a:p>
      </dsp:txBody>
      <dsp:txXfrm>
        <a:off x="4488158" y="500856"/>
        <a:ext cx="2080561" cy="763054"/>
      </dsp:txXfrm>
    </dsp:sp>
    <dsp:sp modelId="{7AD6B4D4-FD02-43E5-8746-AFD47F139823}">
      <dsp:nvSpPr>
        <dsp:cNvPr id="0" name=""/>
        <dsp:cNvSpPr/>
      </dsp:nvSpPr>
      <dsp:spPr>
        <a:xfrm>
          <a:off x="888797" y="1287650"/>
          <a:ext cx="4639642" cy="273542"/>
        </a:xfrm>
        <a:custGeom>
          <a:avLst/>
          <a:gdLst/>
          <a:ahLst/>
          <a:cxnLst/>
          <a:rect l="0" t="0" r="0" b="0"/>
          <a:pathLst>
            <a:path>
              <a:moveTo>
                <a:pt x="4639642" y="0"/>
              </a:moveTo>
              <a:lnTo>
                <a:pt x="4639642" y="136771"/>
              </a:lnTo>
              <a:lnTo>
                <a:pt x="0" y="136771"/>
              </a:lnTo>
              <a:lnTo>
                <a:pt x="0" y="2735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77F501-911D-49F0-ADE5-3E33DF5A9B4E}">
      <dsp:nvSpPr>
        <dsp:cNvPr id="0" name=""/>
        <dsp:cNvSpPr/>
      </dsp:nvSpPr>
      <dsp:spPr>
        <a:xfrm>
          <a:off x="5643" y="1561192"/>
          <a:ext cx="1766308" cy="96333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Bagging</a:t>
          </a:r>
          <a:endParaRPr lang="zh-CN" altLang="en-US" sz="1800" kern="1200" dirty="0"/>
        </a:p>
      </dsp:txBody>
      <dsp:txXfrm>
        <a:off x="33858" y="1589407"/>
        <a:ext cx="1709878" cy="906904"/>
      </dsp:txXfrm>
    </dsp:sp>
    <dsp:sp modelId="{0F43D69D-42FD-4EC7-876F-3C03208DF8AB}">
      <dsp:nvSpPr>
        <dsp:cNvPr id="0" name=""/>
        <dsp:cNvSpPr/>
      </dsp:nvSpPr>
      <dsp:spPr>
        <a:xfrm>
          <a:off x="843077" y="2524527"/>
          <a:ext cx="91440" cy="273542"/>
        </a:xfrm>
        <a:custGeom>
          <a:avLst/>
          <a:gdLst/>
          <a:ahLst/>
          <a:cxnLst/>
          <a:rect l="0" t="0" r="0" b="0"/>
          <a:pathLst>
            <a:path>
              <a:moveTo>
                <a:pt x="45720" y="0"/>
              </a:moveTo>
              <a:lnTo>
                <a:pt x="45720" y="2735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57819D-E237-4AAC-80EE-904AE8E3E724}">
      <dsp:nvSpPr>
        <dsp:cNvPr id="0" name=""/>
        <dsp:cNvSpPr/>
      </dsp:nvSpPr>
      <dsp:spPr>
        <a:xfrm>
          <a:off x="271408" y="2798070"/>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随机森林</a:t>
          </a:r>
        </a:p>
      </dsp:txBody>
      <dsp:txXfrm>
        <a:off x="307573" y="2834235"/>
        <a:ext cx="1162448" cy="1703125"/>
      </dsp:txXfrm>
    </dsp:sp>
    <dsp:sp modelId="{FB3A657A-2055-45E2-8D04-F71023A394C4}">
      <dsp:nvSpPr>
        <dsp:cNvPr id="0" name=""/>
        <dsp:cNvSpPr/>
      </dsp:nvSpPr>
      <dsp:spPr>
        <a:xfrm>
          <a:off x="5470617" y="1287650"/>
          <a:ext cx="91440" cy="273542"/>
        </a:xfrm>
        <a:custGeom>
          <a:avLst/>
          <a:gdLst/>
          <a:ahLst/>
          <a:cxnLst/>
          <a:rect l="0" t="0" r="0" b="0"/>
          <a:pathLst>
            <a:path>
              <a:moveTo>
                <a:pt x="57821" y="0"/>
              </a:moveTo>
              <a:lnTo>
                <a:pt x="57821" y="136771"/>
              </a:lnTo>
              <a:lnTo>
                <a:pt x="45720" y="136771"/>
              </a:lnTo>
              <a:lnTo>
                <a:pt x="45720" y="2735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73DE24-41BE-48C9-A198-A25508338FB0}">
      <dsp:nvSpPr>
        <dsp:cNvPr id="0" name=""/>
        <dsp:cNvSpPr/>
      </dsp:nvSpPr>
      <dsp:spPr>
        <a:xfrm>
          <a:off x="4750584" y="1561192"/>
          <a:ext cx="1531506" cy="96333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Boosting</a:t>
          </a:r>
          <a:endParaRPr lang="zh-CN" altLang="en-US" sz="1800" kern="1200" dirty="0"/>
        </a:p>
      </dsp:txBody>
      <dsp:txXfrm>
        <a:off x="4778799" y="1589407"/>
        <a:ext cx="1475076" cy="906904"/>
      </dsp:txXfrm>
    </dsp:sp>
    <dsp:sp modelId="{EDCCF72B-2640-403C-ACFF-40E73C93BAE1}">
      <dsp:nvSpPr>
        <dsp:cNvPr id="0" name=""/>
        <dsp:cNvSpPr/>
      </dsp:nvSpPr>
      <dsp:spPr>
        <a:xfrm>
          <a:off x="2431310" y="2524527"/>
          <a:ext cx="3085026" cy="273542"/>
        </a:xfrm>
        <a:custGeom>
          <a:avLst/>
          <a:gdLst/>
          <a:ahLst/>
          <a:cxnLst/>
          <a:rect l="0" t="0" r="0" b="0"/>
          <a:pathLst>
            <a:path>
              <a:moveTo>
                <a:pt x="3085026" y="0"/>
              </a:moveTo>
              <a:lnTo>
                <a:pt x="3085026" y="136771"/>
              </a:lnTo>
              <a:lnTo>
                <a:pt x="0" y="136771"/>
              </a:lnTo>
              <a:lnTo>
                <a:pt x="0" y="2735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9F1BD8-841E-4366-AB3D-BA69D8866E05}">
      <dsp:nvSpPr>
        <dsp:cNvPr id="0" name=""/>
        <dsp:cNvSpPr/>
      </dsp:nvSpPr>
      <dsp:spPr>
        <a:xfrm>
          <a:off x="1813921" y="2798070"/>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Adaboost</a:t>
          </a:r>
          <a:endParaRPr lang="zh-CN" altLang="en-US" sz="1800" kern="1200" dirty="0"/>
        </a:p>
      </dsp:txBody>
      <dsp:txXfrm>
        <a:off x="1850086" y="2834235"/>
        <a:ext cx="1162448" cy="1703125"/>
      </dsp:txXfrm>
    </dsp:sp>
    <dsp:sp modelId="{ED10E943-39F7-4D7F-91D6-6EF6720D99D3}">
      <dsp:nvSpPr>
        <dsp:cNvPr id="0" name=""/>
        <dsp:cNvSpPr/>
      </dsp:nvSpPr>
      <dsp:spPr>
        <a:xfrm>
          <a:off x="3973824" y="2524527"/>
          <a:ext cx="1542513" cy="273542"/>
        </a:xfrm>
        <a:custGeom>
          <a:avLst/>
          <a:gdLst/>
          <a:ahLst/>
          <a:cxnLst/>
          <a:rect l="0" t="0" r="0" b="0"/>
          <a:pathLst>
            <a:path>
              <a:moveTo>
                <a:pt x="1542513" y="0"/>
              </a:moveTo>
              <a:lnTo>
                <a:pt x="1542513" y="136771"/>
              </a:lnTo>
              <a:lnTo>
                <a:pt x="0" y="136771"/>
              </a:lnTo>
              <a:lnTo>
                <a:pt x="0" y="2735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998D7-8BC5-40DC-BBEC-1722B4AC30CD}">
      <dsp:nvSpPr>
        <dsp:cNvPr id="0" name=""/>
        <dsp:cNvSpPr/>
      </dsp:nvSpPr>
      <dsp:spPr>
        <a:xfrm>
          <a:off x="3356435" y="2798070"/>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GBDT</a:t>
          </a:r>
          <a:endParaRPr lang="zh-CN" altLang="en-US" sz="1800" kern="1200" dirty="0"/>
        </a:p>
      </dsp:txBody>
      <dsp:txXfrm>
        <a:off x="3392600" y="2834235"/>
        <a:ext cx="1162448" cy="1703125"/>
      </dsp:txXfrm>
    </dsp:sp>
    <dsp:sp modelId="{78655F72-A758-4DE5-B61E-190093E48F58}">
      <dsp:nvSpPr>
        <dsp:cNvPr id="0" name=""/>
        <dsp:cNvSpPr/>
      </dsp:nvSpPr>
      <dsp:spPr>
        <a:xfrm>
          <a:off x="5470617" y="2524527"/>
          <a:ext cx="91440" cy="273542"/>
        </a:xfrm>
        <a:custGeom>
          <a:avLst/>
          <a:gdLst/>
          <a:ahLst/>
          <a:cxnLst/>
          <a:rect l="0" t="0" r="0" b="0"/>
          <a:pathLst>
            <a:path>
              <a:moveTo>
                <a:pt x="45720" y="0"/>
              </a:moveTo>
              <a:lnTo>
                <a:pt x="45720" y="2735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3FC6C9-44FD-490D-9E47-6B8C27E0B215}">
      <dsp:nvSpPr>
        <dsp:cNvPr id="0" name=""/>
        <dsp:cNvSpPr/>
      </dsp:nvSpPr>
      <dsp:spPr>
        <a:xfrm>
          <a:off x="4898948" y="2798070"/>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XGboost</a:t>
          </a:r>
          <a:endParaRPr lang="zh-CN" altLang="en-US" sz="1800" kern="1200" dirty="0"/>
        </a:p>
      </dsp:txBody>
      <dsp:txXfrm>
        <a:off x="4935113" y="2834235"/>
        <a:ext cx="1162448" cy="1703125"/>
      </dsp:txXfrm>
    </dsp:sp>
    <dsp:sp modelId="{508B1A24-FCC3-4F49-97C8-6B126ECC809E}">
      <dsp:nvSpPr>
        <dsp:cNvPr id="0" name=""/>
        <dsp:cNvSpPr/>
      </dsp:nvSpPr>
      <dsp:spPr>
        <a:xfrm>
          <a:off x="5516337" y="2524527"/>
          <a:ext cx="1533281" cy="264303"/>
        </a:xfrm>
        <a:custGeom>
          <a:avLst/>
          <a:gdLst/>
          <a:ahLst/>
          <a:cxnLst/>
          <a:rect l="0" t="0" r="0" b="0"/>
          <a:pathLst>
            <a:path>
              <a:moveTo>
                <a:pt x="0" y="0"/>
              </a:moveTo>
              <a:lnTo>
                <a:pt x="0" y="132151"/>
              </a:lnTo>
              <a:lnTo>
                <a:pt x="1533281" y="132151"/>
              </a:lnTo>
              <a:lnTo>
                <a:pt x="1533281" y="2643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22C47-CAAE-4325-8B96-27E158C44760}">
      <dsp:nvSpPr>
        <dsp:cNvPr id="0" name=""/>
        <dsp:cNvSpPr/>
      </dsp:nvSpPr>
      <dsp:spPr>
        <a:xfrm>
          <a:off x="6432230" y="2788831"/>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LightGBM</a:t>
          </a:r>
          <a:endParaRPr lang="zh-CN" altLang="en-US" sz="1800" kern="1200" dirty="0"/>
        </a:p>
      </dsp:txBody>
      <dsp:txXfrm>
        <a:off x="6468395" y="2824996"/>
        <a:ext cx="1162448" cy="1703125"/>
      </dsp:txXfrm>
    </dsp:sp>
    <dsp:sp modelId="{79705A9D-2A09-488A-8880-71CD46BDB1D4}">
      <dsp:nvSpPr>
        <dsp:cNvPr id="0" name=""/>
        <dsp:cNvSpPr/>
      </dsp:nvSpPr>
      <dsp:spPr>
        <a:xfrm>
          <a:off x="5516337" y="2524527"/>
          <a:ext cx="3055843" cy="282254"/>
        </a:xfrm>
        <a:custGeom>
          <a:avLst/>
          <a:gdLst/>
          <a:ahLst/>
          <a:cxnLst/>
          <a:rect l="0" t="0" r="0" b="0"/>
          <a:pathLst>
            <a:path>
              <a:moveTo>
                <a:pt x="0" y="0"/>
              </a:moveTo>
              <a:lnTo>
                <a:pt x="0" y="141127"/>
              </a:lnTo>
              <a:lnTo>
                <a:pt x="3055843" y="141127"/>
              </a:lnTo>
              <a:lnTo>
                <a:pt x="3055843" y="2822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D670B-B857-4846-8EDA-A14D7FD67EB4}">
      <dsp:nvSpPr>
        <dsp:cNvPr id="0" name=""/>
        <dsp:cNvSpPr/>
      </dsp:nvSpPr>
      <dsp:spPr>
        <a:xfrm>
          <a:off x="7954792" y="2806782"/>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Catboost</a:t>
          </a:r>
          <a:endParaRPr lang="zh-CN" altLang="en-US" sz="1800" kern="1200" dirty="0"/>
        </a:p>
      </dsp:txBody>
      <dsp:txXfrm>
        <a:off x="7990957" y="2842947"/>
        <a:ext cx="1162448" cy="1703125"/>
      </dsp:txXfrm>
    </dsp:sp>
    <dsp:sp modelId="{FF5B080B-BF77-4976-9297-B5D668D0BA7B}">
      <dsp:nvSpPr>
        <dsp:cNvPr id="0" name=""/>
        <dsp:cNvSpPr/>
      </dsp:nvSpPr>
      <dsp:spPr>
        <a:xfrm>
          <a:off x="5528439" y="1287650"/>
          <a:ext cx="4615438" cy="273542"/>
        </a:xfrm>
        <a:custGeom>
          <a:avLst/>
          <a:gdLst/>
          <a:ahLst/>
          <a:cxnLst/>
          <a:rect l="0" t="0" r="0" b="0"/>
          <a:pathLst>
            <a:path>
              <a:moveTo>
                <a:pt x="0" y="0"/>
              </a:moveTo>
              <a:lnTo>
                <a:pt x="0" y="136771"/>
              </a:lnTo>
              <a:lnTo>
                <a:pt x="4615438" y="136771"/>
              </a:lnTo>
              <a:lnTo>
                <a:pt x="4615438" y="2735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0354D4-48CD-43C9-A210-864F30429973}">
      <dsp:nvSpPr>
        <dsp:cNvPr id="0" name=""/>
        <dsp:cNvSpPr/>
      </dsp:nvSpPr>
      <dsp:spPr>
        <a:xfrm>
          <a:off x="9236520" y="1561192"/>
          <a:ext cx="1814715" cy="96333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Stacking</a:t>
          </a:r>
          <a:endParaRPr lang="zh-CN" altLang="en-US" sz="1800" kern="1200" dirty="0"/>
        </a:p>
      </dsp:txBody>
      <dsp:txXfrm>
        <a:off x="9264735" y="1589407"/>
        <a:ext cx="1758285" cy="906904"/>
      </dsp:txXfrm>
    </dsp:sp>
    <dsp:sp modelId="{4FAD5FE8-D19A-4E0F-920F-828185C8885A}">
      <dsp:nvSpPr>
        <dsp:cNvPr id="0" name=""/>
        <dsp:cNvSpPr/>
      </dsp:nvSpPr>
      <dsp:spPr>
        <a:xfrm>
          <a:off x="10098158" y="2524527"/>
          <a:ext cx="91440" cy="273542"/>
        </a:xfrm>
        <a:custGeom>
          <a:avLst/>
          <a:gdLst/>
          <a:ahLst/>
          <a:cxnLst/>
          <a:rect l="0" t="0" r="0" b="0"/>
          <a:pathLst>
            <a:path>
              <a:moveTo>
                <a:pt x="45720" y="0"/>
              </a:moveTo>
              <a:lnTo>
                <a:pt x="45720" y="2735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02843B-95B8-4149-8C7F-DFC14B3BB1D4}">
      <dsp:nvSpPr>
        <dsp:cNvPr id="0" name=""/>
        <dsp:cNvSpPr/>
      </dsp:nvSpPr>
      <dsp:spPr>
        <a:xfrm>
          <a:off x="9526489" y="2798070"/>
          <a:ext cx="1234778" cy="17754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多种基本分类器组合</a:t>
          </a:r>
        </a:p>
      </dsp:txBody>
      <dsp:txXfrm>
        <a:off x="9562654" y="2834235"/>
        <a:ext cx="1162448" cy="1703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50FE7-1799-4842-84E6-691DD8AFFCA6}" type="datetimeFigureOut">
              <a:rPr lang="zh-CN" altLang="en-US" smtClean="0"/>
              <a:t>2021/5/25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FF6A0-C1D3-49D4-BAAA-DDB8151E8A72}" type="slidenum">
              <a:rPr lang="zh-CN" altLang="en-US" smtClean="0"/>
              <a:t>‹#›</a:t>
            </a:fld>
            <a:endParaRPr lang="zh-CN" altLang="en-US"/>
          </a:p>
        </p:txBody>
      </p:sp>
    </p:spTree>
    <p:extLst>
      <p:ext uri="{BB962C8B-B14F-4D97-AF65-F5344CB8AC3E}">
        <p14:creationId xmlns:p14="http://schemas.microsoft.com/office/powerpoint/2010/main" val="201188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7861DFB-2361-4226-8AFB-28C8D25247AE}"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4E87E6E6-A4C1-460E-9506-C91F86776A4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4E87E6E6-A4C1-460E-9506-C91F86776A4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9012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CFF6A0-C1D3-49D4-BAAA-DDB8151E8A72}" type="slidenum">
              <a:rPr lang="zh-CN" altLang="en-US" smtClean="0"/>
              <a:t>24</a:t>
            </a:fld>
            <a:endParaRPr lang="zh-CN" altLang="en-US"/>
          </a:p>
        </p:txBody>
      </p:sp>
    </p:spTree>
    <p:extLst>
      <p:ext uri="{BB962C8B-B14F-4D97-AF65-F5344CB8AC3E}">
        <p14:creationId xmlns:p14="http://schemas.microsoft.com/office/powerpoint/2010/main" val="12196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026D-8927-4357-9598-717BD7DC0D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1705AF-B649-40D1-AE86-E907C4CFE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97F4B7-15A1-4F7F-9F8D-60218866A3FF}"/>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114D5701-17DB-4541-B75C-5B5884A29A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C4CE8C-A3DE-4F06-BAA5-23DE98D27168}"/>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275087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271A5-B68E-4FD2-AA9D-DE44AEF9B1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F465BF-36B1-47A7-937D-2C433EDD52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EE3AD3-CDA3-4234-8189-87EB33C2E005}"/>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7E573427-D7CB-43A2-AF0F-46D14D55A2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1265D-C68F-4BDB-89C9-B34CE97B1AE8}"/>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260230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358F99-5B57-4B25-B2DA-F68BF0DB5F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97E339-3530-4AE0-B088-32D76F934C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21E44F-24B4-4230-BFE0-0BAB706C5CB4}"/>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4C56975A-DA6D-48C4-AFA9-45E9C84938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E3F126-F22E-436A-A9A4-AA128968F7EF}"/>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16745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255F7-7272-403E-9E8D-5141272C26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B82961-F310-41CF-823E-5186BD1B44F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3CDEEE-BE2E-4939-A835-22B935528582}"/>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0706F6CC-86ED-42C9-A5D3-B15B05A27F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E2C75-6B0D-4D00-AB6B-933EE76CA445}"/>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172566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0C9BB-A12D-4E17-A8C9-FE4554662B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DCE2CB-04D5-4025-BDCD-FB9B50C32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175056-479A-4FC9-BCCF-A9BA9AAB5156}"/>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6BE4BBCA-F9BF-412B-A3D0-67AC847F3A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34E79E-EC0F-4C79-9527-48F1A17A26A6}"/>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1603487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7023B-775F-4FA5-B948-B2A1DF31FC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D08229-E11D-4023-8ED1-FDA249981A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590B24-DA4E-497B-A6EA-0C946D8985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060F0F-C519-4005-AADE-5D7C885EA315}"/>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0D3F5D36-21CD-4A41-B1CA-438C5DB37D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E2BDCC-BE45-4096-BE6B-B276DC55C51A}"/>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296301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0F8A2-4731-4783-AE60-21825D6AF1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09BBCD-E30B-4635-8106-92529B2F3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B7349A8-D06B-4118-916A-6DC8633909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22B3DC-B970-49F9-BC81-49735A8D7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5F4C34-6E4F-4485-B367-7A403AED97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4C84E55-400F-459A-B3EE-6622F3EAB4EC}"/>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8" name="页脚占位符 7">
            <a:extLst>
              <a:ext uri="{FF2B5EF4-FFF2-40B4-BE49-F238E27FC236}">
                <a16:creationId xmlns:a16="http://schemas.microsoft.com/office/drawing/2014/main" id="{E0D9345D-E29B-4FAA-8F81-CBB3731459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5A7A0C-2000-4132-88BB-2BE9C68B29A7}"/>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320208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8D131-5BC8-407F-A973-42EE92806E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C214F0-CD94-4702-B70A-F6AD80963F8D}"/>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4" name="页脚占位符 3">
            <a:extLst>
              <a:ext uri="{FF2B5EF4-FFF2-40B4-BE49-F238E27FC236}">
                <a16:creationId xmlns:a16="http://schemas.microsoft.com/office/drawing/2014/main" id="{D9178C18-2B38-42A2-A7DA-CFD0B9534F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D3B9E6-1BE1-4B9F-8D89-502D2A0DB65F}"/>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36997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8F5C20-9CA6-4E47-8ABD-D307153ABAD7}"/>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3" name="页脚占位符 2">
            <a:extLst>
              <a:ext uri="{FF2B5EF4-FFF2-40B4-BE49-F238E27FC236}">
                <a16:creationId xmlns:a16="http://schemas.microsoft.com/office/drawing/2014/main" id="{0F95969F-338C-447A-A210-65C9875AC6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98F360-FB74-45DC-90A2-32C468F84F65}"/>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427587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C921B-A8D6-43A3-A428-52C4BC4B60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279595-8100-4BB4-9FB0-26306F144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513E3B-C68A-4D73-AB06-F9A55179A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FE3D82-F808-4E6D-8A40-78BEC2631712}"/>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DCE4B20A-900B-43CE-A102-FAE09E35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54FE56-A56F-4F9B-9402-CFBE13FF9B64}"/>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294542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48F0E-9AA6-4AF2-8462-C09E52A144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58B272-C4F4-4302-A591-5C635BDDF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9FBD2-3C43-4867-AA02-B7F4D3959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ABD0BA-73F0-499D-AD4B-7249A116103E}"/>
              </a:ext>
            </a:extLst>
          </p:cNvPr>
          <p:cNvSpPr>
            <a:spLocks noGrp="1"/>
          </p:cNvSpPr>
          <p:nvPr>
            <p:ph type="dt" sz="half" idx="10"/>
          </p:nvPr>
        </p:nvSpPr>
        <p:spPr/>
        <p:txBody>
          <a:bodyPr/>
          <a:lstStyle/>
          <a:p>
            <a:fld id="{E488D0EC-2857-4A37-9AF8-C03BB6806282}"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086E9FDA-361B-4D67-9B69-E298964A86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982653-9991-4457-8B50-3D96CB1D46F6}"/>
              </a:ext>
            </a:extLst>
          </p:cNvPr>
          <p:cNvSpPr>
            <a:spLocks noGrp="1"/>
          </p:cNvSpPr>
          <p:nvPr>
            <p:ph type="sldNum" sz="quarter" idx="12"/>
          </p:nvPr>
        </p:nvSpPr>
        <p:spPr/>
        <p:txBody>
          <a:body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400607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701C01-1ABD-4052-849D-AE9C88682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7041C9-8871-46FC-AB60-648F31727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3BC3F4-BC01-451D-8211-F69480E10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8D0EC-2857-4A37-9AF8-C03BB6806282}"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580F863E-A5A0-48DD-89A9-A3D0A15CF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6DDF908-9A85-48FD-A24F-7343B7C2F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878DF-159C-4629-BA2E-79D66E131198}" type="slidenum">
              <a:rPr lang="zh-CN" altLang="en-US" smtClean="0"/>
              <a:t>‹#›</a:t>
            </a:fld>
            <a:endParaRPr lang="zh-CN" altLang="en-US"/>
          </a:p>
        </p:txBody>
      </p:sp>
    </p:spTree>
    <p:extLst>
      <p:ext uri="{BB962C8B-B14F-4D97-AF65-F5344CB8AC3E}">
        <p14:creationId xmlns:p14="http://schemas.microsoft.com/office/powerpoint/2010/main" val="126720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mp.weixin.qq.com/s/xloTLr5NJBgBspMQtxPoFA" TargetMode="External"/><Relationship Id="rId3" Type="http://schemas.openxmlformats.org/officeDocument/2006/relationships/hyperlink" Target="https://easyai.tech/ai-definition/random-forest/" TargetMode="External"/><Relationship Id="rId7" Type="http://schemas.openxmlformats.org/officeDocument/2006/relationships/hyperlink" Target="https://blog.csdn.net/wuzhongqiang/article/details/105350579"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blog.csdn.net/wuzhongqiang/article/details/104854890" TargetMode="External"/><Relationship Id="rId5" Type="http://schemas.openxmlformats.org/officeDocument/2006/relationships/hyperlink" Target="https://zhuanlan.zhihu.com/p/45145899" TargetMode="External"/><Relationship Id="rId4" Type="http://schemas.openxmlformats.org/officeDocument/2006/relationships/hyperlink" Target="https://easyai.tech/ai-definition/adaboost/"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1.png"/><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026694" y="2235200"/>
            <a:ext cx="9865895" cy="2387600"/>
          </a:xfrm>
        </p:spPr>
        <p:txBody>
          <a:bodyPr/>
          <a:lstStyle/>
          <a:p>
            <a:r>
              <a:rPr lang="zh-CN" altLang="en-US" dirty="0"/>
              <a:t>集成学习模型汇报</a:t>
            </a:r>
            <a:br>
              <a:rPr lang="en-US" altLang="zh-CN" dirty="0"/>
            </a:br>
            <a:r>
              <a:rPr lang="en-US" altLang="zh-CN" dirty="0"/>
              <a:t>			</a:t>
            </a:r>
            <a:r>
              <a:rPr lang="en-US" altLang="zh-CN" sz="3600" dirty="0"/>
              <a:t>——</a:t>
            </a:r>
            <a:r>
              <a:rPr lang="zh-CN" altLang="en-US" sz="3600" dirty="0"/>
              <a:t>以公司培训人员留职预测为例</a:t>
            </a:r>
            <a:endParaRPr lang="zh-CN" altLang="zh-CN" sz="2400" dirty="0"/>
          </a:p>
        </p:txBody>
      </p:sp>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9760" y="0"/>
            <a:ext cx="802240" cy="802240"/>
          </a:xfrm>
          <a:prstGeom prst="rect">
            <a:avLst/>
          </a:prstGeom>
        </p:spPr>
      </p:pic>
      <p:sp>
        <p:nvSpPr>
          <p:cNvPr id="3" name="文本框 2">
            <a:extLst>
              <a:ext uri="{FF2B5EF4-FFF2-40B4-BE49-F238E27FC236}">
                <a16:creationId xmlns:a16="http://schemas.microsoft.com/office/drawing/2014/main" id="{E0DEC4E1-C5C6-4B60-96E3-7CB18B0DBDBC}"/>
              </a:ext>
            </a:extLst>
          </p:cNvPr>
          <p:cNvSpPr txBox="1"/>
          <p:nvPr/>
        </p:nvSpPr>
        <p:spPr>
          <a:xfrm>
            <a:off x="7668126" y="5101389"/>
            <a:ext cx="3529263" cy="369332"/>
          </a:xfrm>
          <a:prstGeom prst="rect">
            <a:avLst/>
          </a:prstGeom>
          <a:noFill/>
        </p:spPr>
        <p:txBody>
          <a:bodyPr wrap="square" rtlCol="0">
            <a:spAutoFit/>
          </a:bodyPr>
          <a:lstStyle/>
          <a:p>
            <a:r>
              <a:rPr lang="en-US" altLang="zh-CN" dirty="0"/>
              <a:t>20</a:t>
            </a:r>
            <a:r>
              <a:rPr lang="zh-CN" altLang="en-US" dirty="0"/>
              <a:t>大数据管理  胡宇辰、刘栋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987046" cy="584775"/>
          </a:xfrm>
          <a:prstGeom prst="rect">
            <a:avLst/>
          </a:prstGeom>
          <a:noFill/>
        </p:spPr>
        <p:txBody>
          <a:bodyPr wrap="square" rtlCol="0">
            <a:spAutoFit/>
          </a:bodyPr>
          <a:lstStyle/>
          <a:p>
            <a:pPr defTabSz="457200">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en-US" altLang="zh-CN" sz="3200" b="1" i="0" dirty="0">
                <a:solidFill>
                  <a:srgbClr val="000000"/>
                </a:solidFill>
                <a:effectLst/>
                <a:latin typeface="Linux Libertine"/>
              </a:rPr>
              <a:t>Bagging</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8" name="文本框 7">
            <a:extLst>
              <a:ext uri="{FF2B5EF4-FFF2-40B4-BE49-F238E27FC236}">
                <a16:creationId xmlns:a16="http://schemas.microsoft.com/office/drawing/2014/main" id="{4048E3FD-67EE-490D-BC41-AD5C6A781950}"/>
              </a:ext>
            </a:extLst>
          </p:cNvPr>
          <p:cNvSpPr txBox="1"/>
          <p:nvPr/>
        </p:nvSpPr>
        <p:spPr>
          <a:xfrm>
            <a:off x="935611" y="1200098"/>
            <a:ext cx="9997184" cy="1200329"/>
          </a:xfrm>
          <a:prstGeom prst="rect">
            <a:avLst/>
          </a:prstGeom>
          <a:noFill/>
        </p:spPr>
        <p:txBody>
          <a:bodyPr wrap="square">
            <a:spAutoFit/>
          </a:bodyPr>
          <a:lstStyle/>
          <a:p>
            <a:pPr algn="l"/>
            <a:r>
              <a:rPr lang="en-US" altLang="zh-CN" b="1" i="0" dirty="0">
                <a:solidFill>
                  <a:srgbClr val="292929"/>
                </a:solidFill>
                <a:effectLst/>
                <a:latin typeface="charter"/>
              </a:rPr>
              <a:t>Bagging </a:t>
            </a:r>
            <a:r>
              <a:rPr lang="zh-CN" altLang="en-US" b="1" i="0" dirty="0">
                <a:solidFill>
                  <a:srgbClr val="292929"/>
                </a:solidFill>
                <a:effectLst/>
                <a:latin typeface="charter"/>
              </a:rPr>
              <a:t>的核心思路是 </a:t>
            </a:r>
            <a:r>
              <a:rPr lang="en-US" altLang="zh-CN" b="1" i="0" dirty="0">
                <a:solidFill>
                  <a:srgbClr val="292929"/>
                </a:solidFill>
                <a:effectLst/>
                <a:latin typeface="charter"/>
              </a:rPr>
              <a:t>— — </a:t>
            </a:r>
            <a:r>
              <a:rPr lang="zh-CN" altLang="en-US" b="1" i="0" dirty="0">
                <a:solidFill>
                  <a:srgbClr val="292929"/>
                </a:solidFill>
                <a:effectLst/>
                <a:latin typeface="charter"/>
              </a:rPr>
              <a:t>民主。</a:t>
            </a:r>
            <a:endParaRPr lang="zh-CN" altLang="en-US" b="0" i="0" dirty="0">
              <a:solidFill>
                <a:srgbClr val="292929"/>
              </a:solidFill>
              <a:effectLst/>
              <a:latin typeface="charter"/>
            </a:endParaRPr>
          </a:p>
          <a:p>
            <a:pPr algn="l"/>
            <a:r>
              <a:rPr lang="en-US" altLang="zh-CN" dirty="0">
                <a:solidFill>
                  <a:srgbClr val="292929"/>
                </a:solidFill>
                <a:latin typeface="charter"/>
              </a:rPr>
              <a:t>	</a:t>
            </a:r>
            <a:r>
              <a:rPr lang="en-US" altLang="zh-CN" b="0" i="0" dirty="0">
                <a:solidFill>
                  <a:srgbClr val="292929"/>
                </a:solidFill>
                <a:effectLst/>
                <a:latin typeface="charter"/>
              </a:rPr>
              <a:t>Bagging </a:t>
            </a:r>
            <a:r>
              <a:rPr lang="zh-CN" altLang="en-US" b="0" i="0" dirty="0">
                <a:solidFill>
                  <a:srgbClr val="292929"/>
                </a:solidFill>
                <a:effectLst/>
                <a:latin typeface="charter"/>
              </a:rPr>
              <a:t>的思路是所有基础模型都一致对待，</a:t>
            </a:r>
            <a:r>
              <a:rPr lang="zh-CN" altLang="en-US" b="0" i="0" dirty="0">
                <a:solidFill>
                  <a:srgbClr val="FF0000"/>
                </a:solidFill>
                <a:effectLst/>
                <a:latin typeface="charter"/>
              </a:rPr>
              <a:t>每个基础模型手里都只有一票</a:t>
            </a:r>
            <a:r>
              <a:rPr lang="zh-CN" altLang="en-US" b="0" i="0" dirty="0">
                <a:solidFill>
                  <a:srgbClr val="292929"/>
                </a:solidFill>
                <a:effectLst/>
                <a:latin typeface="charter"/>
              </a:rPr>
              <a:t>。然后使用民主投票的方式得到最终的结果。</a:t>
            </a:r>
            <a:endParaRPr lang="en-US" altLang="zh-CN" b="0" i="0" dirty="0">
              <a:solidFill>
                <a:srgbClr val="292929"/>
              </a:solidFill>
              <a:effectLst/>
              <a:latin typeface="charter"/>
            </a:endParaRPr>
          </a:p>
          <a:p>
            <a:pPr algn="l"/>
            <a:r>
              <a:rPr lang="en-US" altLang="zh-CN" b="0" i="0" dirty="0">
                <a:solidFill>
                  <a:srgbClr val="292929"/>
                </a:solidFill>
                <a:effectLst/>
                <a:latin typeface="charter"/>
              </a:rPr>
              <a:t>	</a:t>
            </a:r>
            <a:r>
              <a:rPr lang="zh-CN" altLang="en-US" b="0" i="0" dirty="0">
                <a:solidFill>
                  <a:srgbClr val="292929"/>
                </a:solidFill>
                <a:effectLst/>
                <a:latin typeface="charter"/>
              </a:rPr>
              <a:t>大部分情况下，</a:t>
            </a:r>
            <a:r>
              <a:rPr lang="zh-CN" altLang="en-US" b="1" i="0" dirty="0">
                <a:solidFill>
                  <a:srgbClr val="292929"/>
                </a:solidFill>
                <a:effectLst/>
                <a:latin typeface="charter"/>
              </a:rPr>
              <a:t>经过 </a:t>
            </a:r>
            <a:r>
              <a:rPr lang="en-US" altLang="zh-CN" b="1" i="0" dirty="0">
                <a:solidFill>
                  <a:srgbClr val="292929"/>
                </a:solidFill>
                <a:effectLst/>
                <a:latin typeface="charter"/>
              </a:rPr>
              <a:t>bagging </a:t>
            </a:r>
            <a:r>
              <a:rPr lang="zh-CN" altLang="en-US" b="1" i="0" dirty="0">
                <a:solidFill>
                  <a:srgbClr val="292929"/>
                </a:solidFill>
                <a:effectLst/>
                <a:latin typeface="charter"/>
              </a:rPr>
              <a:t>得到的结果</a:t>
            </a:r>
            <a:r>
              <a:rPr lang="zh-CN" altLang="en-US" b="1" i="0" dirty="0">
                <a:solidFill>
                  <a:srgbClr val="FF0000"/>
                </a:solidFill>
                <a:effectLst/>
                <a:latin typeface="charter"/>
              </a:rPr>
              <a:t>方差</a:t>
            </a:r>
            <a:r>
              <a:rPr lang="zh-CN" altLang="en-US" b="1" i="0" dirty="0">
                <a:solidFill>
                  <a:srgbClr val="292929"/>
                </a:solidFill>
                <a:effectLst/>
                <a:latin typeface="charter"/>
              </a:rPr>
              <a:t>更小</a:t>
            </a:r>
            <a:r>
              <a:rPr lang="zh-CN" altLang="en-US" b="0" i="0" dirty="0">
                <a:solidFill>
                  <a:srgbClr val="292929"/>
                </a:solidFill>
                <a:effectLst/>
                <a:latin typeface="charter"/>
              </a:rPr>
              <a:t>。</a:t>
            </a:r>
          </a:p>
        </p:txBody>
      </p:sp>
      <p:pic>
        <p:nvPicPr>
          <p:cNvPr id="3074" name="Picture 2">
            <a:extLst>
              <a:ext uri="{FF2B5EF4-FFF2-40B4-BE49-F238E27FC236}">
                <a16:creationId xmlns:a16="http://schemas.microsoft.com/office/drawing/2014/main" id="{1848F9F1-D18C-4C82-A7DC-EAC366FDA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97" y="2617009"/>
            <a:ext cx="6117997" cy="3872966"/>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E6D6B61-CD29-4678-AC21-048671A2FABC}"/>
              </a:ext>
            </a:extLst>
          </p:cNvPr>
          <p:cNvSpPr txBox="1"/>
          <p:nvPr/>
        </p:nvSpPr>
        <p:spPr>
          <a:xfrm>
            <a:off x="6672607" y="2429833"/>
            <a:ext cx="4762106" cy="4247317"/>
          </a:xfrm>
          <a:prstGeom prst="rect">
            <a:avLst/>
          </a:prstGeom>
          <a:noFill/>
        </p:spPr>
        <p:txBody>
          <a:bodyPr wrap="square">
            <a:spAutoFit/>
          </a:bodyPr>
          <a:lstStyle/>
          <a:p>
            <a:pPr algn="l">
              <a:buFont typeface="+mj-lt"/>
              <a:buAutoNum type="arabicPeriod"/>
            </a:pPr>
            <a:r>
              <a:rPr lang="zh-CN" altLang="en-US" b="0" i="0" dirty="0">
                <a:solidFill>
                  <a:srgbClr val="292929"/>
                </a:solidFill>
                <a:effectLst/>
                <a:latin typeface="charter"/>
              </a:rPr>
              <a:t>从原始样本集中抽取训练集。每轮从原始样本集中使用</a:t>
            </a:r>
            <a:r>
              <a:rPr lang="en-US" altLang="zh-CN" b="1" i="0" dirty="0">
                <a:solidFill>
                  <a:srgbClr val="FF0000"/>
                </a:solidFill>
                <a:effectLst/>
                <a:latin typeface="charter"/>
              </a:rPr>
              <a:t>Bootstraping</a:t>
            </a:r>
            <a:r>
              <a:rPr lang="zh-CN" altLang="en-US" b="0" i="0" dirty="0">
                <a:solidFill>
                  <a:srgbClr val="292929"/>
                </a:solidFill>
                <a:effectLst/>
                <a:latin typeface="charter"/>
              </a:rPr>
              <a:t>的方法抽取</a:t>
            </a:r>
            <a:r>
              <a:rPr lang="en-US" altLang="zh-CN" b="0" i="0" dirty="0">
                <a:solidFill>
                  <a:srgbClr val="292929"/>
                </a:solidFill>
                <a:effectLst/>
                <a:latin typeface="charter"/>
              </a:rPr>
              <a:t>n</a:t>
            </a:r>
            <a:r>
              <a:rPr lang="zh-CN" altLang="en-US" b="0" i="0" dirty="0">
                <a:solidFill>
                  <a:srgbClr val="292929"/>
                </a:solidFill>
                <a:effectLst/>
                <a:latin typeface="charter"/>
              </a:rPr>
              <a:t>个训练样本（在训练集中，有些样本可能被多次抽取到，而有些样本可能一次都没有被抽中）。共进行</a:t>
            </a:r>
            <a:r>
              <a:rPr lang="en-US" altLang="zh-CN" b="0" i="0" dirty="0">
                <a:solidFill>
                  <a:srgbClr val="292929"/>
                </a:solidFill>
                <a:effectLst/>
                <a:latin typeface="charter"/>
              </a:rPr>
              <a:t>k</a:t>
            </a:r>
            <a:r>
              <a:rPr lang="zh-CN" altLang="en-US" b="0" i="0" dirty="0">
                <a:solidFill>
                  <a:srgbClr val="292929"/>
                </a:solidFill>
                <a:effectLst/>
                <a:latin typeface="charter"/>
              </a:rPr>
              <a:t>轮抽取，得到</a:t>
            </a:r>
            <a:r>
              <a:rPr lang="en-US" altLang="zh-CN" b="0" i="0" dirty="0">
                <a:solidFill>
                  <a:srgbClr val="292929"/>
                </a:solidFill>
                <a:effectLst/>
                <a:latin typeface="charter"/>
              </a:rPr>
              <a:t>k</a:t>
            </a:r>
            <a:r>
              <a:rPr lang="zh-CN" altLang="en-US" b="0" i="0" dirty="0">
                <a:solidFill>
                  <a:srgbClr val="292929"/>
                </a:solidFill>
                <a:effectLst/>
                <a:latin typeface="charter"/>
              </a:rPr>
              <a:t>个训练集。（</a:t>
            </a:r>
            <a:r>
              <a:rPr lang="en-US" altLang="zh-CN" b="0" i="0" dirty="0">
                <a:solidFill>
                  <a:srgbClr val="292929"/>
                </a:solidFill>
                <a:effectLst/>
                <a:latin typeface="charter"/>
              </a:rPr>
              <a:t>k</a:t>
            </a:r>
            <a:r>
              <a:rPr lang="zh-CN" altLang="en-US" b="0" i="0" dirty="0">
                <a:solidFill>
                  <a:srgbClr val="292929"/>
                </a:solidFill>
                <a:effectLst/>
                <a:latin typeface="charter"/>
              </a:rPr>
              <a:t>个训练集之间是相互独立的）</a:t>
            </a:r>
          </a:p>
          <a:p>
            <a:pPr algn="l">
              <a:buFont typeface="+mj-lt"/>
              <a:buAutoNum type="arabicPeriod"/>
            </a:pPr>
            <a:r>
              <a:rPr lang="zh-CN" altLang="en-US" b="0" i="0" dirty="0">
                <a:solidFill>
                  <a:srgbClr val="292929"/>
                </a:solidFill>
                <a:effectLst/>
                <a:latin typeface="charter"/>
              </a:rPr>
              <a:t>每次使用一个训练集得到一个模型，</a:t>
            </a:r>
            <a:r>
              <a:rPr lang="en-US" altLang="zh-CN" b="1" i="0" dirty="0">
                <a:solidFill>
                  <a:srgbClr val="FF0000"/>
                </a:solidFill>
                <a:effectLst/>
                <a:latin typeface="charter"/>
              </a:rPr>
              <a:t>k</a:t>
            </a:r>
            <a:r>
              <a:rPr lang="zh-CN" altLang="en-US" b="1" i="0" dirty="0">
                <a:solidFill>
                  <a:srgbClr val="FF0000"/>
                </a:solidFill>
                <a:effectLst/>
                <a:latin typeface="charter"/>
              </a:rPr>
              <a:t>个训练集共得到</a:t>
            </a:r>
            <a:r>
              <a:rPr lang="en-US" altLang="zh-CN" b="1" i="0" dirty="0">
                <a:solidFill>
                  <a:srgbClr val="FF0000"/>
                </a:solidFill>
                <a:effectLst/>
                <a:latin typeface="charter"/>
              </a:rPr>
              <a:t>k</a:t>
            </a:r>
            <a:r>
              <a:rPr lang="zh-CN" altLang="en-US" b="1" i="0" dirty="0">
                <a:solidFill>
                  <a:srgbClr val="FF0000"/>
                </a:solidFill>
                <a:effectLst/>
                <a:latin typeface="charter"/>
              </a:rPr>
              <a:t>个模型</a:t>
            </a:r>
            <a:r>
              <a:rPr lang="zh-CN" altLang="en-US" b="0" i="0" dirty="0">
                <a:solidFill>
                  <a:srgbClr val="292929"/>
                </a:solidFill>
                <a:effectLst/>
                <a:latin typeface="charter"/>
              </a:rPr>
              <a:t>。（注：这里并没有具体的分类算法或回归方法，我们可以根据具体问题采用不同的分类或回归方法，如决策树、感知器等）</a:t>
            </a:r>
          </a:p>
          <a:p>
            <a:pPr algn="l">
              <a:buFont typeface="+mj-lt"/>
              <a:buAutoNum type="arabicPeriod"/>
            </a:pPr>
            <a:r>
              <a:rPr lang="zh-CN" altLang="en-US" b="0" i="0" dirty="0">
                <a:solidFill>
                  <a:srgbClr val="292929"/>
                </a:solidFill>
                <a:effectLst/>
                <a:latin typeface="charter"/>
              </a:rPr>
              <a:t>对分类问题：将上步得到的</a:t>
            </a:r>
            <a:r>
              <a:rPr lang="en-US" altLang="zh-CN" b="0" i="0" dirty="0">
                <a:solidFill>
                  <a:srgbClr val="292929"/>
                </a:solidFill>
                <a:effectLst/>
                <a:latin typeface="charter"/>
              </a:rPr>
              <a:t>k</a:t>
            </a:r>
            <a:r>
              <a:rPr lang="zh-CN" altLang="en-US" b="0" i="0" dirty="0">
                <a:solidFill>
                  <a:srgbClr val="292929"/>
                </a:solidFill>
                <a:effectLst/>
                <a:latin typeface="charter"/>
              </a:rPr>
              <a:t>个模型</a:t>
            </a:r>
            <a:r>
              <a:rPr lang="zh-CN" altLang="en-US" b="1" i="0" dirty="0">
                <a:solidFill>
                  <a:srgbClr val="FF0000"/>
                </a:solidFill>
                <a:effectLst/>
                <a:latin typeface="charter"/>
              </a:rPr>
              <a:t>采用投票的方式得到分类结果</a:t>
            </a:r>
            <a:r>
              <a:rPr lang="zh-CN" altLang="en-US" b="0" i="0" dirty="0">
                <a:solidFill>
                  <a:srgbClr val="292929"/>
                </a:solidFill>
                <a:effectLst/>
                <a:latin typeface="charter"/>
              </a:rPr>
              <a:t>；对回归问题，计算上述模型的均值作为最后的结果。（所有模型的重要性相同）</a:t>
            </a:r>
          </a:p>
        </p:txBody>
      </p:sp>
    </p:spTree>
    <p:extLst>
      <p:ext uri="{BB962C8B-B14F-4D97-AF65-F5344CB8AC3E}">
        <p14:creationId xmlns:p14="http://schemas.microsoft.com/office/powerpoint/2010/main" val="2262223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987046" cy="584775"/>
          </a:xfrm>
          <a:prstGeom prst="rect">
            <a:avLst/>
          </a:prstGeom>
          <a:noFill/>
        </p:spPr>
        <p:txBody>
          <a:bodyPr wrap="square" rtlCol="0">
            <a:spAutoFit/>
          </a:bodyPr>
          <a:lstStyle/>
          <a:p>
            <a:pPr defTabSz="457200">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en-US" altLang="zh-CN" sz="3200" b="1" i="0" dirty="0">
                <a:solidFill>
                  <a:srgbClr val="000000"/>
                </a:solidFill>
                <a:effectLst/>
                <a:latin typeface="Linux Libertine"/>
              </a:rPr>
              <a:t>Boosting</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8" name="文本框 7">
            <a:extLst>
              <a:ext uri="{FF2B5EF4-FFF2-40B4-BE49-F238E27FC236}">
                <a16:creationId xmlns:a16="http://schemas.microsoft.com/office/drawing/2014/main" id="{4048E3FD-67EE-490D-BC41-AD5C6A781950}"/>
              </a:ext>
            </a:extLst>
          </p:cNvPr>
          <p:cNvSpPr txBox="1"/>
          <p:nvPr/>
        </p:nvSpPr>
        <p:spPr>
          <a:xfrm>
            <a:off x="718794" y="1046240"/>
            <a:ext cx="9997184" cy="1477328"/>
          </a:xfrm>
          <a:prstGeom prst="rect">
            <a:avLst/>
          </a:prstGeom>
          <a:noFill/>
        </p:spPr>
        <p:txBody>
          <a:bodyPr wrap="square">
            <a:spAutoFit/>
          </a:bodyPr>
          <a:lstStyle/>
          <a:p>
            <a:pPr algn="l"/>
            <a:r>
              <a:rPr lang="en-US" altLang="zh-CN" b="1" i="0" dirty="0">
                <a:solidFill>
                  <a:srgbClr val="292929"/>
                </a:solidFill>
                <a:effectLst/>
                <a:latin typeface="charter"/>
              </a:rPr>
              <a:t>Boosting </a:t>
            </a:r>
            <a:r>
              <a:rPr lang="zh-CN" altLang="en-US" b="1" i="0" dirty="0">
                <a:solidFill>
                  <a:srgbClr val="292929"/>
                </a:solidFill>
                <a:effectLst/>
                <a:latin typeface="charter"/>
              </a:rPr>
              <a:t>的核心思路是 </a:t>
            </a:r>
            <a:r>
              <a:rPr lang="en-US" altLang="zh-CN" b="1" i="0" dirty="0">
                <a:solidFill>
                  <a:srgbClr val="292929"/>
                </a:solidFill>
                <a:effectLst/>
                <a:latin typeface="charter"/>
              </a:rPr>
              <a:t>— — </a:t>
            </a:r>
            <a:r>
              <a:rPr lang="zh-CN" altLang="en-US" b="1" i="0" dirty="0">
                <a:solidFill>
                  <a:srgbClr val="292929"/>
                </a:solidFill>
                <a:effectLst/>
                <a:latin typeface="charter"/>
              </a:rPr>
              <a:t>挑选精英。</a:t>
            </a:r>
            <a:endParaRPr lang="zh-CN" altLang="en-US" b="0" i="0" dirty="0">
              <a:solidFill>
                <a:srgbClr val="292929"/>
              </a:solidFill>
              <a:effectLst/>
              <a:latin typeface="charter"/>
            </a:endParaRPr>
          </a:p>
          <a:p>
            <a:pPr algn="l"/>
            <a:r>
              <a:rPr lang="en-US" altLang="zh-CN" b="0" i="0" dirty="0">
                <a:solidFill>
                  <a:srgbClr val="292929"/>
                </a:solidFill>
                <a:effectLst/>
                <a:latin typeface="charter"/>
              </a:rPr>
              <a:t>	Boosting </a:t>
            </a:r>
            <a:r>
              <a:rPr lang="zh-CN" altLang="en-US" b="0" i="0" dirty="0">
                <a:solidFill>
                  <a:srgbClr val="292929"/>
                </a:solidFill>
                <a:effectLst/>
                <a:latin typeface="charter"/>
              </a:rPr>
              <a:t>和 </a:t>
            </a:r>
            <a:r>
              <a:rPr lang="en-US" altLang="zh-CN" b="0" i="0" dirty="0">
                <a:solidFill>
                  <a:srgbClr val="292929"/>
                </a:solidFill>
                <a:effectLst/>
                <a:latin typeface="charter"/>
              </a:rPr>
              <a:t>bagging </a:t>
            </a:r>
            <a:r>
              <a:rPr lang="zh-CN" altLang="en-US" b="0" i="0" dirty="0">
                <a:solidFill>
                  <a:srgbClr val="292929"/>
                </a:solidFill>
                <a:effectLst/>
                <a:latin typeface="charter"/>
              </a:rPr>
              <a:t>最本质的差别在于他对基础模型不是一致对待的，而是经过不停的考验和筛选来挑选出「精英」，然后给精英更多的投票权，表现不好的基础模型则给较少的投票权，然后综合所有人的投票得到最终结果。</a:t>
            </a:r>
          </a:p>
          <a:p>
            <a:pPr algn="l"/>
            <a:r>
              <a:rPr lang="en-US" altLang="zh-CN" b="0" i="0" dirty="0">
                <a:solidFill>
                  <a:srgbClr val="292929"/>
                </a:solidFill>
                <a:effectLst/>
                <a:latin typeface="charter"/>
              </a:rPr>
              <a:t>	</a:t>
            </a:r>
            <a:r>
              <a:rPr lang="zh-CN" altLang="en-US" b="0" i="0" dirty="0">
                <a:solidFill>
                  <a:srgbClr val="292929"/>
                </a:solidFill>
                <a:effectLst/>
                <a:latin typeface="charter"/>
              </a:rPr>
              <a:t>大部分情况下，</a:t>
            </a:r>
            <a:r>
              <a:rPr lang="zh-CN" altLang="en-US" b="1" i="0" dirty="0">
                <a:solidFill>
                  <a:srgbClr val="292929"/>
                </a:solidFill>
                <a:effectLst/>
                <a:latin typeface="charter"/>
              </a:rPr>
              <a:t>经过 </a:t>
            </a:r>
            <a:r>
              <a:rPr lang="en-US" altLang="zh-CN" b="1" i="0" dirty="0">
                <a:solidFill>
                  <a:srgbClr val="292929"/>
                </a:solidFill>
                <a:effectLst/>
                <a:latin typeface="charter"/>
              </a:rPr>
              <a:t>boosting </a:t>
            </a:r>
            <a:r>
              <a:rPr lang="zh-CN" altLang="en-US" b="1" i="0" dirty="0">
                <a:solidFill>
                  <a:srgbClr val="292929"/>
                </a:solidFill>
                <a:effectLst/>
                <a:latin typeface="charter"/>
              </a:rPr>
              <a:t>得到的结果</a:t>
            </a:r>
            <a:r>
              <a:rPr lang="zh-CN" altLang="en-US" b="1" i="0" dirty="0">
                <a:solidFill>
                  <a:srgbClr val="FF0000"/>
                </a:solidFill>
                <a:effectLst/>
                <a:latin typeface="charter"/>
              </a:rPr>
              <a:t>偏差</a:t>
            </a:r>
            <a:r>
              <a:rPr lang="zh-CN" altLang="en-US" b="1" i="0" dirty="0">
                <a:solidFill>
                  <a:srgbClr val="292929"/>
                </a:solidFill>
                <a:effectLst/>
                <a:latin typeface="charter"/>
              </a:rPr>
              <a:t>更小</a:t>
            </a:r>
            <a:r>
              <a:rPr lang="zh-CN" altLang="en-US" b="0" i="0" dirty="0">
                <a:solidFill>
                  <a:srgbClr val="292929"/>
                </a:solidFill>
                <a:effectLst/>
                <a:latin typeface="charter"/>
              </a:rPr>
              <a:t>。</a:t>
            </a:r>
          </a:p>
        </p:txBody>
      </p:sp>
      <p:pic>
        <p:nvPicPr>
          <p:cNvPr id="3074" name="Picture 2">
            <a:extLst>
              <a:ext uri="{FF2B5EF4-FFF2-40B4-BE49-F238E27FC236}">
                <a16:creationId xmlns:a16="http://schemas.microsoft.com/office/drawing/2014/main" id="{1848F9F1-D18C-4C82-A7DC-EAC366FDA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72854" y="2705493"/>
            <a:ext cx="6091679" cy="388384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2711EF5-87AB-4DC3-9038-7434F2EE41EF}"/>
              </a:ext>
            </a:extLst>
          </p:cNvPr>
          <p:cNvSpPr txBox="1"/>
          <p:nvPr/>
        </p:nvSpPr>
        <p:spPr>
          <a:xfrm>
            <a:off x="6264533" y="3560976"/>
            <a:ext cx="5297864" cy="2031325"/>
          </a:xfrm>
          <a:prstGeom prst="rect">
            <a:avLst/>
          </a:prstGeom>
          <a:noFill/>
        </p:spPr>
        <p:txBody>
          <a:bodyPr wrap="square">
            <a:spAutoFit/>
          </a:bodyPr>
          <a:lstStyle/>
          <a:p>
            <a:pPr algn="l">
              <a:buFont typeface="+mj-lt"/>
              <a:buAutoNum type="arabicPeriod"/>
            </a:pPr>
            <a:r>
              <a:rPr lang="zh-CN" altLang="en-US" b="0" i="0" dirty="0">
                <a:solidFill>
                  <a:srgbClr val="292929"/>
                </a:solidFill>
                <a:effectLst/>
                <a:latin typeface="charter"/>
              </a:rPr>
              <a:t>通过加法模型将</a:t>
            </a:r>
            <a:r>
              <a:rPr lang="zh-CN" altLang="en-US" b="1" i="0" dirty="0">
                <a:solidFill>
                  <a:srgbClr val="FF0000"/>
                </a:solidFill>
                <a:effectLst/>
                <a:latin typeface="charter"/>
              </a:rPr>
              <a:t>基础模型进行线性的组合</a:t>
            </a:r>
            <a:r>
              <a:rPr lang="zh-CN" altLang="en-US" b="0" i="0" dirty="0">
                <a:solidFill>
                  <a:srgbClr val="292929"/>
                </a:solidFill>
                <a:effectLst/>
                <a:latin typeface="charter"/>
              </a:rPr>
              <a:t>。</a:t>
            </a:r>
          </a:p>
          <a:p>
            <a:pPr algn="l">
              <a:buFont typeface="+mj-lt"/>
              <a:buAutoNum type="arabicPeriod"/>
            </a:pPr>
            <a:r>
              <a:rPr lang="zh-CN" altLang="en-US" b="0" i="0" dirty="0">
                <a:solidFill>
                  <a:srgbClr val="292929"/>
                </a:solidFill>
                <a:effectLst/>
                <a:latin typeface="charter"/>
              </a:rPr>
              <a:t>每一轮训练都</a:t>
            </a:r>
            <a:r>
              <a:rPr lang="zh-CN" altLang="en-US" b="1" i="0" dirty="0">
                <a:solidFill>
                  <a:srgbClr val="FF0000"/>
                </a:solidFill>
                <a:effectLst/>
                <a:latin typeface="charter"/>
              </a:rPr>
              <a:t>提升那些错误率小的基础模型权重，同时减小错误率高的模型权重</a:t>
            </a:r>
            <a:r>
              <a:rPr lang="zh-CN" altLang="en-US" b="0" i="0" dirty="0">
                <a:solidFill>
                  <a:srgbClr val="292929"/>
                </a:solidFill>
                <a:effectLst/>
                <a:latin typeface="charter"/>
              </a:rPr>
              <a:t>。</a:t>
            </a:r>
          </a:p>
          <a:p>
            <a:pPr algn="l">
              <a:buFont typeface="+mj-lt"/>
              <a:buAutoNum type="arabicPeriod"/>
            </a:pPr>
            <a:r>
              <a:rPr lang="zh-CN" altLang="en-US" b="0" i="0" dirty="0">
                <a:solidFill>
                  <a:srgbClr val="292929"/>
                </a:solidFill>
                <a:effectLst/>
                <a:latin typeface="charter"/>
              </a:rPr>
              <a:t>在每一轮改变</a:t>
            </a:r>
            <a:r>
              <a:rPr lang="zh-CN" altLang="en-US" b="1" i="0" dirty="0">
                <a:solidFill>
                  <a:srgbClr val="FF0000"/>
                </a:solidFill>
                <a:effectLst/>
                <a:latin typeface="charter"/>
              </a:rPr>
              <a:t>训练数据的权值或概率分布</a:t>
            </a:r>
            <a:r>
              <a:rPr lang="zh-CN" altLang="en-US" b="0" i="0" dirty="0">
                <a:solidFill>
                  <a:srgbClr val="292929"/>
                </a:solidFill>
                <a:effectLst/>
                <a:latin typeface="charter"/>
              </a:rPr>
              <a:t>，通过提高那些在前一轮被弱分类器分错样例的权值，减小前一轮分对样例的权值，来使得分类器对误分的数据有较好的效果。</a:t>
            </a:r>
          </a:p>
        </p:txBody>
      </p:sp>
    </p:spTree>
    <p:extLst>
      <p:ext uri="{BB962C8B-B14F-4D97-AF65-F5344CB8AC3E}">
        <p14:creationId xmlns:p14="http://schemas.microsoft.com/office/powerpoint/2010/main" val="1744630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98704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——Stacking</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6EF02122-97E3-48B3-B3CA-CFF93EFAF0D5}"/>
              </a:ext>
            </a:extLst>
          </p:cNvPr>
          <p:cNvSpPr txBox="1"/>
          <p:nvPr/>
        </p:nvSpPr>
        <p:spPr>
          <a:xfrm>
            <a:off x="1564848" y="1259205"/>
            <a:ext cx="8559539" cy="2541145"/>
          </a:xfrm>
          <a:prstGeom prst="rect">
            <a:avLst/>
          </a:prstGeom>
          <a:noFill/>
        </p:spPr>
        <p:txBody>
          <a:bodyPr wrap="square">
            <a:spAutoFit/>
          </a:bodyPr>
          <a:lstStyle/>
          <a:p>
            <a:pPr algn="l">
              <a:lnSpc>
                <a:spcPct val="150000"/>
              </a:lnSpc>
            </a:pPr>
            <a:r>
              <a:rPr lang="en-US" altLang="zh-CN" b="1" i="0" dirty="0">
                <a:solidFill>
                  <a:srgbClr val="292929"/>
                </a:solidFill>
                <a:effectLst/>
                <a:latin typeface="charter"/>
              </a:rPr>
              <a:t>Stacking </a:t>
            </a:r>
            <a:r>
              <a:rPr lang="zh-CN" altLang="en-US" b="1" i="0" dirty="0">
                <a:solidFill>
                  <a:srgbClr val="292929"/>
                </a:solidFill>
                <a:effectLst/>
                <a:latin typeface="charter"/>
              </a:rPr>
              <a:t>的核心思路</a:t>
            </a:r>
            <a:r>
              <a:rPr lang="zh-CN" altLang="en-US" b="0" i="0" dirty="0">
                <a:solidFill>
                  <a:srgbClr val="000000"/>
                </a:solidFill>
                <a:effectLst/>
                <a:latin typeface="Linux Libertine"/>
              </a:rPr>
              <a:t>：</a:t>
            </a:r>
            <a:endParaRPr lang="en-US" altLang="zh-CN" b="0" i="0" dirty="0">
              <a:solidFill>
                <a:srgbClr val="000000"/>
              </a:solidFill>
              <a:effectLst/>
              <a:latin typeface="Linux Libertine"/>
            </a:endParaRPr>
          </a:p>
          <a:p>
            <a:pPr marL="285750" indent="-285750" algn="l">
              <a:lnSpc>
                <a:spcPct val="150000"/>
              </a:lnSpc>
              <a:buFont typeface="Arial" panose="020B0604020202020204" pitchFamily="34" charset="0"/>
              <a:buChar char="•"/>
            </a:pPr>
            <a:r>
              <a:rPr lang="zh-CN" altLang="en-US" b="0" i="0" dirty="0">
                <a:solidFill>
                  <a:srgbClr val="000000"/>
                </a:solidFill>
                <a:effectLst/>
                <a:latin typeface="Linux Libertine"/>
              </a:rPr>
              <a:t>利用初级学习算法</a:t>
            </a:r>
            <a:r>
              <a:rPr lang="zh-CN" altLang="en-US" b="1" i="0" dirty="0">
                <a:solidFill>
                  <a:srgbClr val="FF0000"/>
                </a:solidFill>
                <a:effectLst/>
                <a:latin typeface="Linux Libertine"/>
              </a:rPr>
              <a:t>对原始数据集进行学习</a:t>
            </a:r>
            <a:r>
              <a:rPr lang="zh-CN" altLang="en-US" b="0" i="0" dirty="0">
                <a:solidFill>
                  <a:srgbClr val="000000"/>
                </a:solidFill>
                <a:effectLst/>
                <a:latin typeface="Linux Libertine"/>
              </a:rPr>
              <a:t>，同时生成一个</a:t>
            </a:r>
            <a:r>
              <a:rPr lang="zh-CN" altLang="en-US" b="1" i="0" dirty="0">
                <a:solidFill>
                  <a:srgbClr val="FF0000"/>
                </a:solidFill>
                <a:effectLst/>
                <a:latin typeface="Linux Libertine"/>
              </a:rPr>
              <a:t>新的数据集</a:t>
            </a:r>
            <a:r>
              <a:rPr lang="zh-CN" altLang="en-US" b="0" i="0" dirty="0">
                <a:solidFill>
                  <a:srgbClr val="000000"/>
                </a:solidFill>
                <a:effectLst/>
                <a:latin typeface="Linux Libertine"/>
              </a:rPr>
              <a:t>。</a:t>
            </a:r>
          </a:p>
          <a:p>
            <a:pPr marL="285750" indent="-285750" algn="l">
              <a:lnSpc>
                <a:spcPct val="150000"/>
              </a:lnSpc>
              <a:buFont typeface="Arial" panose="020B0604020202020204" pitchFamily="34" charset="0"/>
              <a:buChar char="•"/>
            </a:pPr>
            <a:r>
              <a:rPr lang="zh-CN" altLang="en-US" b="0" i="0" dirty="0">
                <a:solidFill>
                  <a:srgbClr val="000000"/>
                </a:solidFill>
                <a:effectLst/>
                <a:latin typeface="Linux Libertine"/>
              </a:rPr>
              <a:t>根据从初级学习算法生成的新数据集，利用</a:t>
            </a:r>
            <a:r>
              <a:rPr lang="zh-CN" altLang="en-US" b="1" i="0" dirty="0">
                <a:solidFill>
                  <a:srgbClr val="FF0000"/>
                </a:solidFill>
                <a:effectLst/>
                <a:latin typeface="Linux Libertine"/>
              </a:rPr>
              <a:t>次级学习算法</a:t>
            </a:r>
            <a:r>
              <a:rPr lang="zh-CN" altLang="en-US" b="0" i="0" dirty="0">
                <a:solidFill>
                  <a:srgbClr val="000000"/>
                </a:solidFill>
                <a:effectLst/>
                <a:latin typeface="Linux Libertine"/>
              </a:rPr>
              <a:t>学习并得到最终的输出。</a:t>
            </a:r>
          </a:p>
          <a:p>
            <a:pPr algn="l">
              <a:lnSpc>
                <a:spcPct val="150000"/>
              </a:lnSpc>
            </a:pPr>
            <a:r>
              <a:rPr lang="zh-CN" altLang="en-US" b="0" i="0" dirty="0">
                <a:solidFill>
                  <a:srgbClr val="000000"/>
                </a:solidFill>
                <a:effectLst/>
                <a:latin typeface="Linux Libertine"/>
              </a:rPr>
              <a:t>注：对于初级学习器，可以是相同类型也可以是不同类型的。在新的数据集中，初级学习器的输出被用作次级学习器的输入特征，初始样本的标记仍被用作次级学习器学习样本的标记。</a:t>
            </a:r>
            <a:r>
              <a:rPr lang="en-US" altLang="zh-CN" b="0" i="0" dirty="0">
                <a:solidFill>
                  <a:srgbClr val="000000"/>
                </a:solidFill>
                <a:effectLst/>
                <a:latin typeface="Linux Libertine"/>
              </a:rPr>
              <a:t>Stacking </a:t>
            </a:r>
            <a:r>
              <a:rPr lang="zh-CN" altLang="en-US" b="0" i="0" dirty="0">
                <a:solidFill>
                  <a:srgbClr val="000000"/>
                </a:solidFill>
                <a:effectLst/>
                <a:latin typeface="Linux Libertine"/>
              </a:rPr>
              <a:t>算法的流程如下图所示：</a:t>
            </a:r>
          </a:p>
        </p:txBody>
      </p:sp>
      <p:pic>
        <p:nvPicPr>
          <p:cNvPr id="6" name="图片 5">
            <a:extLst>
              <a:ext uri="{FF2B5EF4-FFF2-40B4-BE49-F238E27FC236}">
                <a16:creationId xmlns:a16="http://schemas.microsoft.com/office/drawing/2014/main" id="{6875CF63-F16F-4CA1-9D9D-E800188FCA75}"/>
              </a:ext>
            </a:extLst>
          </p:cNvPr>
          <p:cNvPicPr>
            <a:picLocks noChangeAspect="1"/>
          </p:cNvPicPr>
          <p:nvPr/>
        </p:nvPicPr>
        <p:blipFill>
          <a:blip r:embed="rId3"/>
          <a:stretch>
            <a:fillRect/>
          </a:stretch>
        </p:blipFill>
        <p:spPr>
          <a:xfrm>
            <a:off x="2895623" y="3923764"/>
            <a:ext cx="5748755" cy="2802742"/>
          </a:xfrm>
          <a:prstGeom prst="rect">
            <a:avLst/>
          </a:prstGeom>
        </p:spPr>
      </p:pic>
    </p:spTree>
    <p:extLst>
      <p:ext uri="{BB962C8B-B14F-4D97-AF65-F5344CB8AC3E}">
        <p14:creationId xmlns:p14="http://schemas.microsoft.com/office/powerpoint/2010/main" val="1113575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98704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学习方法对比</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994C9B91-0F3B-49AC-B357-E264D54820D0}"/>
              </a:ext>
            </a:extLst>
          </p:cNvPr>
          <p:cNvSpPr txBox="1"/>
          <p:nvPr/>
        </p:nvSpPr>
        <p:spPr>
          <a:xfrm>
            <a:off x="1102936" y="1720840"/>
            <a:ext cx="8682086" cy="4339650"/>
          </a:xfrm>
          <a:prstGeom prst="rect">
            <a:avLst/>
          </a:prstGeom>
          <a:noFill/>
        </p:spPr>
        <p:txBody>
          <a:bodyPr wrap="square">
            <a:spAutoFit/>
          </a:bodyPr>
          <a:lstStyle/>
          <a:p>
            <a:pPr algn="l"/>
            <a:r>
              <a:rPr lang="en-US" altLang="zh-CN" sz="2400" b="1" i="0" dirty="0">
                <a:solidFill>
                  <a:srgbClr val="24292E"/>
                </a:solidFill>
                <a:effectLst/>
                <a:latin typeface="-apple-system"/>
              </a:rPr>
              <a:t>Bagging</a:t>
            </a:r>
            <a:r>
              <a:rPr lang="zh-CN" altLang="en-US" sz="2400" b="1" i="0" dirty="0">
                <a:solidFill>
                  <a:srgbClr val="24292E"/>
                </a:solidFill>
                <a:effectLst/>
                <a:latin typeface="-apple-system"/>
              </a:rPr>
              <a:t>和</a:t>
            </a:r>
            <a:r>
              <a:rPr lang="en-US" altLang="zh-CN" sz="2400" b="1" i="0" dirty="0">
                <a:solidFill>
                  <a:srgbClr val="24292E"/>
                </a:solidFill>
                <a:effectLst/>
                <a:latin typeface="-apple-system"/>
              </a:rPr>
              <a:t>Boosting</a:t>
            </a:r>
            <a:r>
              <a:rPr lang="zh-CN" altLang="en-US" sz="2400" b="1" i="0" dirty="0">
                <a:solidFill>
                  <a:srgbClr val="24292E"/>
                </a:solidFill>
                <a:effectLst/>
                <a:latin typeface="-apple-system"/>
              </a:rPr>
              <a:t>的区别总结如下：</a:t>
            </a:r>
            <a:endParaRPr lang="zh-CN" altLang="en-US" sz="2400" b="0" i="0" dirty="0">
              <a:solidFill>
                <a:srgbClr val="24292E"/>
              </a:solidFill>
              <a:effectLst/>
              <a:latin typeface="-apple-system"/>
            </a:endParaRPr>
          </a:p>
          <a:p>
            <a:pPr algn="l">
              <a:buFont typeface="Arial" panose="020B0604020202020204" pitchFamily="34" charset="0"/>
              <a:buChar char="•"/>
            </a:pPr>
            <a:endParaRPr lang="en-US" altLang="zh-CN" b="1" i="0" dirty="0">
              <a:solidFill>
                <a:srgbClr val="24292E"/>
              </a:solidFill>
              <a:effectLst/>
              <a:latin typeface="-apple-system"/>
            </a:endParaRPr>
          </a:p>
          <a:p>
            <a:pPr marL="800100" lvl="1" indent="-342900">
              <a:buFont typeface="+mj-lt"/>
              <a:buAutoNum type="arabicPeriod"/>
            </a:pPr>
            <a:r>
              <a:rPr lang="zh-CN" altLang="en-US" b="1" i="0" dirty="0">
                <a:solidFill>
                  <a:srgbClr val="24292E"/>
                </a:solidFill>
                <a:effectLst/>
                <a:latin typeface="-apple-system"/>
              </a:rPr>
              <a:t>样本选择上：</a:t>
            </a:r>
            <a:r>
              <a:rPr lang="zh-CN" altLang="en-US" b="0" i="0" dirty="0">
                <a:solidFill>
                  <a:srgbClr val="24292E"/>
                </a:solidFill>
                <a:effectLst/>
                <a:latin typeface="-apple-system"/>
              </a:rPr>
              <a:t> </a:t>
            </a:r>
            <a:r>
              <a:rPr lang="en-US" altLang="zh-CN" b="0" i="0" dirty="0">
                <a:solidFill>
                  <a:srgbClr val="24292E"/>
                </a:solidFill>
                <a:effectLst/>
                <a:latin typeface="-apple-system"/>
              </a:rPr>
              <a:t>Bagging</a:t>
            </a:r>
            <a:r>
              <a:rPr lang="zh-CN" altLang="en-US" b="0" i="0" dirty="0">
                <a:solidFill>
                  <a:srgbClr val="24292E"/>
                </a:solidFill>
                <a:effectLst/>
                <a:latin typeface="-apple-system"/>
              </a:rPr>
              <a:t>方法的训练集是从原始集中</a:t>
            </a:r>
            <a:r>
              <a:rPr lang="zh-CN" altLang="en-US" b="1" i="0" dirty="0">
                <a:solidFill>
                  <a:srgbClr val="FF0000"/>
                </a:solidFill>
                <a:effectLst/>
                <a:latin typeface="-apple-system"/>
              </a:rPr>
              <a:t>有放回的选取</a:t>
            </a:r>
            <a:r>
              <a:rPr lang="zh-CN" altLang="en-US" b="0" i="0" dirty="0">
                <a:solidFill>
                  <a:srgbClr val="24292E"/>
                </a:solidFill>
                <a:effectLst/>
                <a:latin typeface="-apple-system"/>
              </a:rPr>
              <a:t>，所以从原始集中选出的各轮训练集之间是独立的；而</a:t>
            </a:r>
            <a:r>
              <a:rPr lang="en-US" altLang="zh-CN" b="0" i="0" dirty="0">
                <a:solidFill>
                  <a:srgbClr val="24292E"/>
                </a:solidFill>
                <a:effectLst/>
                <a:latin typeface="-apple-system"/>
              </a:rPr>
              <a:t>Boosting</a:t>
            </a:r>
            <a:r>
              <a:rPr lang="zh-CN" altLang="en-US" b="0" i="0" dirty="0">
                <a:solidFill>
                  <a:srgbClr val="24292E"/>
                </a:solidFill>
                <a:effectLst/>
                <a:latin typeface="-apple-system"/>
              </a:rPr>
              <a:t>方法需要</a:t>
            </a:r>
            <a:r>
              <a:rPr lang="zh-CN" altLang="en-US" b="1" i="0" dirty="0">
                <a:solidFill>
                  <a:srgbClr val="FF0000"/>
                </a:solidFill>
                <a:effectLst/>
                <a:latin typeface="-apple-system"/>
              </a:rPr>
              <a:t>每一轮的训练集不变</a:t>
            </a:r>
            <a:r>
              <a:rPr lang="zh-CN" altLang="en-US" b="0" i="0" dirty="0">
                <a:solidFill>
                  <a:srgbClr val="24292E"/>
                </a:solidFill>
                <a:effectLst/>
                <a:latin typeface="-apple-system"/>
              </a:rPr>
              <a:t>，只是训练集中每个样本在分类器中的</a:t>
            </a:r>
            <a:r>
              <a:rPr lang="zh-CN" altLang="en-US" b="1" i="0" dirty="0">
                <a:solidFill>
                  <a:srgbClr val="FF0000"/>
                </a:solidFill>
                <a:effectLst/>
                <a:latin typeface="-apple-system"/>
              </a:rPr>
              <a:t>权重发生变化</a:t>
            </a:r>
            <a:r>
              <a:rPr lang="zh-CN" altLang="en-US" b="0" i="0" dirty="0">
                <a:solidFill>
                  <a:srgbClr val="24292E"/>
                </a:solidFill>
                <a:effectLst/>
                <a:latin typeface="-apple-system"/>
              </a:rPr>
              <a:t>。而权值是根据上一轮的分类结果进行调整</a:t>
            </a:r>
            <a:endParaRPr lang="en-US" altLang="zh-CN" b="0" i="0" dirty="0">
              <a:solidFill>
                <a:srgbClr val="24292E"/>
              </a:solidFill>
              <a:effectLst/>
              <a:latin typeface="-apple-system"/>
            </a:endParaRPr>
          </a:p>
          <a:p>
            <a:pPr marL="800100" lvl="1" indent="-342900">
              <a:buFont typeface="+mj-lt"/>
              <a:buAutoNum type="arabicPeriod"/>
            </a:pPr>
            <a:endParaRPr lang="zh-CN" altLang="en-US" b="0" i="0" dirty="0">
              <a:solidFill>
                <a:srgbClr val="24292E"/>
              </a:solidFill>
              <a:effectLst/>
              <a:latin typeface="-apple-system"/>
            </a:endParaRPr>
          </a:p>
          <a:p>
            <a:pPr marL="800100" lvl="1" indent="-342900">
              <a:buFont typeface="+mj-lt"/>
              <a:buAutoNum type="arabicPeriod"/>
            </a:pPr>
            <a:r>
              <a:rPr lang="zh-CN" altLang="en-US" b="1" i="0" dirty="0">
                <a:solidFill>
                  <a:srgbClr val="24292E"/>
                </a:solidFill>
                <a:effectLst/>
                <a:latin typeface="-apple-system"/>
              </a:rPr>
              <a:t>样例权重上：</a:t>
            </a:r>
            <a:r>
              <a:rPr lang="zh-CN" altLang="en-US" b="0" i="0" dirty="0">
                <a:solidFill>
                  <a:srgbClr val="24292E"/>
                </a:solidFill>
                <a:effectLst/>
                <a:latin typeface="-apple-system"/>
              </a:rPr>
              <a:t> </a:t>
            </a:r>
            <a:r>
              <a:rPr lang="en-US" altLang="zh-CN" b="0" i="0" dirty="0">
                <a:solidFill>
                  <a:srgbClr val="24292E"/>
                </a:solidFill>
                <a:effectLst/>
                <a:latin typeface="-apple-system"/>
              </a:rPr>
              <a:t>Bagging</a:t>
            </a:r>
            <a:r>
              <a:rPr lang="zh-CN" altLang="en-US" b="0" i="0" dirty="0">
                <a:solidFill>
                  <a:srgbClr val="24292E"/>
                </a:solidFill>
                <a:effectLst/>
                <a:latin typeface="-apple-system"/>
              </a:rPr>
              <a:t>方法使用</a:t>
            </a:r>
            <a:r>
              <a:rPr lang="zh-CN" altLang="en-US" i="0" dirty="0">
                <a:solidFill>
                  <a:srgbClr val="24292E"/>
                </a:solidFill>
                <a:effectLst/>
                <a:latin typeface="-apple-system"/>
              </a:rPr>
              <a:t>均匀取样</a:t>
            </a:r>
            <a:r>
              <a:rPr lang="zh-CN" altLang="en-US" b="0" i="0" dirty="0">
                <a:solidFill>
                  <a:srgbClr val="24292E"/>
                </a:solidFill>
                <a:effectLst/>
                <a:latin typeface="-apple-system"/>
              </a:rPr>
              <a:t>，所以</a:t>
            </a:r>
            <a:r>
              <a:rPr lang="zh-CN" altLang="en-US" b="1" i="0" dirty="0">
                <a:solidFill>
                  <a:srgbClr val="FF0000"/>
                </a:solidFill>
                <a:effectLst/>
                <a:latin typeface="-apple-system"/>
              </a:rPr>
              <a:t>每个样本的权重相等</a:t>
            </a:r>
            <a:r>
              <a:rPr lang="zh-CN" altLang="en-US" b="0" i="0" dirty="0">
                <a:solidFill>
                  <a:srgbClr val="24292E"/>
                </a:solidFill>
                <a:effectLst/>
                <a:latin typeface="-apple-system"/>
              </a:rPr>
              <a:t>；而</a:t>
            </a:r>
            <a:r>
              <a:rPr lang="en-US" altLang="zh-CN" b="0" i="0" dirty="0">
                <a:solidFill>
                  <a:srgbClr val="24292E"/>
                </a:solidFill>
                <a:effectLst/>
                <a:latin typeface="-apple-system"/>
              </a:rPr>
              <a:t>Boosting</a:t>
            </a:r>
            <a:r>
              <a:rPr lang="zh-CN" altLang="en-US" b="0" i="0" dirty="0">
                <a:solidFill>
                  <a:srgbClr val="24292E"/>
                </a:solidFill>
                <a:effectLst/>
                <a:latin typeface="-apple-system"/>
              </a:rPr>
              <a:t>方法根据错误率不断调整样本的权值，</a:t>
            </a:r>
            <a:r>
              <a:rPr lang="zh-CN" altLang="en-US" b="1" i="0" dirty="0">
                <a:solidFill>
                  <a:srgbClr val="FF0000"/>
                </a:solidFill>
                <a:effectLst/>
                <a:latin typeface="-apple-system"/>
              </a:rPr>
              <a:t>错误率越大则权重越大</a:t>
            </a:r>
            <a:endParaRPr lang="en-US" altLang="zh-CN" b="1" i="0" dirty="0">
              <a:solidFill>
                <a:srgbClr val="FF0000"/>
              </a:solidFill>
              <a:effectLst/>
              <a:latin typeface="-apple-system"/>
            </a:endParaRPr>
          </a:p>
          <a:p>
            <a:pPr marL="800100" lvl="1" indent="-342900">
              <a:buFont typeface="+mj-lt"/>
              <a:buAutoNum type="arabicPeriod"/>
            </a:pPr>
            <a:endParaRPr lang="zh-CN" altLang="en-US" b="0" i="0" dirty="0">
              <a:solidFill>
                <a:srgbClr val="24292E"/>
              </a:solidFill>
              <a:effectLst/>
              <a:latin typeface="-apple-system"/>
            </a:endParaRPr>
          </a:p>
          <a:p>
            <a:pPr marL="800100" lvl="1" indent="-342900">
              <a:buFont typeface="+mj-lt"/>
              <a:buAutoNum type="arabicPeriod"/>
            </a:pPr>
            <a:r>
              <a:rPr lang="zh-CN" altLang="en-US" b="1" i="0" dirty="0">
                <a:solidFill>
                  <a:srgbClr val="24292E"/>
                </a:solidFill>
                <a:effectLst/>
                <a:latin typeface="-apple-system"/>
              </a:rPr>
              <a:t>预测函数上：</a:t>
            </a:r>
            <a:r>
              <a:rPr lang="zh-CN" altLang="en-US" b="0" i="0" dirty="0">
                <a:solidFill>
                  <a:srgbClr val="24292E"/>
                </a:solidFill>
                <a:effectLst/>
                <a:latin typeface="-apple-system"/>
              </a:rPr>
              <a:t> </a:t>
            </a:r>
            <a:r>
              <a:rPr lang="en-US" altLang="zh-CN" b="0" i="0" dirty="0">
                <a:solidFill>
                  <a:srgbClr val="24292E"/>
                </a:solidFill>
                <a:effectLst/>
                <a:latin typeface="-apple-system"/>
              </a:rPr>
              <a:t>Bagging</a:t>
            </a:r>
            <a:r>
              <a:rPr lang="zh-CN" altLang="en-US" b="0" i="0" dirty="0">
                <a:solidFill>
                  <a:srgbClr val="24292E"/>
                </a:solidFill>
                <a:effectLst/>
                <a:latin typeface="-apple-system"/>
              </a:rPr>
              <a:t>方法中所有</a:t>
            </a:r>
            <a:r>
              <a:rPr lang="zh-CN" altLang="en-US" b="1" i="0" dirty="0">
                <a:solidFill>
                  <a:srgbClr val="FF0000"/>
                </a:solidFill>
                <a:effectLst/>
                <a:latin typeface="-apple-system"/>
              </a:rPr>
              <a:t>预测函数的权重相等</a:t>
            </a:r>
            <a:r>
              <a:rPr lang="zh-CN" altLang="en-US" b="0" i="0" dirty="0">
                <a:solidFill>
                  <a:srgbClr val="24292E"/>
                </a:solidFill>
                <a:effectLst/>
                <a:latin typeface="-apple-system"/>
              </a:rPr>
              <a:t>；而</a:t>
            </a:r>
            <a:r>
              <a:rPr lang="en-US" altLang="zh-CN" b="0" i="0" dirty="0">
                <a:solidFill>
                  <a:srgbClr val="24292E"/>
                </a:solidFill>
                <a:effectLst/>
                <a:latin typeface="-apple-system"/>
              </a:rPr>
              <a:t>Boosting</a:t>
            </a:r>
            <a:r>
              <a:rPr lang="zh-CN" altLang="en-US" b="0" i="0" dirty="0">
                <a:solidFill>
                  <a:srgbClr val="24292E"/>
                </a:solidFill>
                <a:effectLst/>
                <a:latin typeface="-apple-system"/>
              </a:rPr>
              <a:t>方法中</a:t>
            </a:r>
            <a:r>
              <a:rPr lang="zh-CN" altLang="en-US" b="1" i="0" dirty="0">
                <a:solidFill>
                  <a:srgbClr val="FF0000"/>
                </a:solidFill>
                <a:effectLst/>
                <a:latin typeface="-apple-system"/>
              </a:rPr>
              <a:t>每个弱分类器都有相应的权重</a:t>
            </a:r>
            <a:r>
              <a:rPr lang="zh-CN" altLang="en-US" b="0" i="0" dirty="0">
                <a:solidFill>
                  <a:srgbClr val="24292E"/>
                </a:solidFill>
                <a:effectLst/>
                <a:latin typeface="-apple-system"/>
              </a:rPr>
              <a:t>，对于分类误差小的分类器会有更大的权重</a:t>
            </a:r>
            <a:endParaRPr lang="en-US" altLang="zh-CN" b="0" i="0" dirty="0">
              <a:solidFill>
                <a:srgbClr val="24292E"/>
              </a:solidFill>
              <a:effectLst/>
              <a:latin typeface="-apple-system"/>
            </a:endParaRPr>
          </a:p>
          <a:p>
            <a:pPr marL="800100" lvl="1" indent="-342900">
              <a:buFont typeface="+mj-lt"/>
              <a:buAutoNum type="arabicPeriod"/>
            </a:pPr>
            <a:endParaRPr lang="zh-CN" altLang="en-US" b="0" i="0" dirty="0">
              <a:solidFill>
                <a:srgbClr val="24292E"/>
              </a:solidFill>
              <a:effectLst/>
              <a:latin typeface="-apple-system"/>
            </a:endParaRPr>
          </a:p>
          <a:p>
            <a:pPr marL="800100" lvl="1" indent="-342900">
              <a:buFont typeface="+mj-lt"/>
              <a:buAutoNum type="arabicPeriod"/>
            </a:pPr>
            <a:r>
              <a:rPr lang="zh-CN" altLang="en-US" b="1" i="0" dirty="0">
                <a:solidFill>
                  <a:srgbClr val="24292E"/>
                </a:solidFill>
                <a:effectLst/>
                <a:latin typeface="-apple-system"/>
              </a:rPr>
              <a:t>并行计算上：</a:t>
            </a:r>
            <a:r>
              <a:rPr lang="zh-CN" altLang="en-US" b="0" i="0" dirty="0">
                <a:solidFill>
                  <a:srgbClr val="24292E"/>
                </a:solidFill>
                <a:effectLst/>
                <a:latin typeface="-apple-system"/>
              </a:rPr>
              <a:t> </a:t>
            </a:r>
            <a:r>
              <a:rPr lang="en-US" altLang="zh-CN" b="0" i="0" dirty="0">
                <a:solidFill>
                  <a:srgbClr val="24292E"/>
                </a:solidFill>
                <a:effectLst/>
                <a:latin typeface="-apple-system"/>
              </a:rPr>
              <a:t>Bagging</a:t>
            </a:r>
            <a:r>
              <a:rPr lang="zh-CN" altLang="en-US" b="0" i="0" dirty="0">
                <a:solidFill>
                  <a:srgbClr val="24292E"/>
                </a:solidFill>
                <a:effectLst/>
                <a:latin typeface="-apple-system"/>
              </a:rPr>
              <a:t>方法中各个预测函数</a:t>
            </a:r>
            <a:r>
              <a:rPr lang="zh-CN" altLang="en-US" b="1" i="0" dirty="0">
                <a:solidFill>
                  <a:srgbClr val="FF0000"/>
                </a:solidFill>
                <a:effectLst/>
                <a:latin typeface="-apple-system"/>
              </a:rPr>
              <a:t>可以并行生成</a:t>
            </a:r>
            <a:r>
              <a:rPr lang="zh-CN" altLang="en-US" b="0" i="0" dirty="0">
                <a:solidFill>
                  <a:srgbClr val="24292E"/>
                </a:solidFill>
                <a:effectLst/>
                <a:latin typeface="-apple-system"/>
              </a:rPr>
              <a:t>；而</a:t>
            </a:r>
            <a:r>
              <a:rPr lang="en-US" altLang="zh-CN" b="0" i="0" dirty="0">
                <a:solidFill>
                  <a:srgbClr val="24292E"/>
                </a:solidFill>
                <a:effectLst/>
                <a:latin typeface="-apple-system"/>
              </a:rPr>
              <a:t>Boosting</a:t>
            </a:r>
            <a:r>
              <a:rPr lang="zh-CN" altLang="en-US" b="0" i="0" dirty="0">
                <a:solidFill>
                  <a:srgbClr val="24292E"/>
                </a:solidFill>
                <a:effectLst/>
                <a:latin typeface="-apple-system"/>
              </a:rPr>
              <a:t>方法各个预测函数</a:t>
            </a:r>
            <a:r>
              <a:rPr lang="zh-CN" altLang="en-US" b="1" i="0" dirty="0">
                <a:solidFill>
                  <a:srgbClr val="FF0000"/>
                </a:solidFill>
                <a:effectLst/>
                <a:latin typeface="-apple-system"/>
              </a:rPr>
              <a:t>只能顺序生成</a:t>
            </a:r>
            <a:r>
              <a:rPr lang="zh-CN" altLang="en-US" b="0" i="0" dirty="0">
                <a:solidFill>
                  <a:srgbClr val="24292E"/>
                </a:solidFill>
                <a:effectLst/>
                <a:latin typeface="-apple-system"/>
              </a:rPr>
              <a:t>，因为后一个模型参数需要前一轮模型的结果。</a:t>
            </a:r>
          </a:p>
        </p:txBody>
      </p:sp>
    </p:spTree>
    <p:extLst>
      <p:ext uri="{BB962C8B-B14F-4D97-AF65-F5344CB8AC3E}">
        <p14:creationId xmlns:p14="http://schemas.microsoft.com/office/powerpoint/2010/main" val="2535356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98704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模型介绍</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3" name="文本框 2">
            <a:extLst>
              <a:ext uri="{FF2B5EF4-FFF2-40B4-BE49-F238E27FC236}">
                <a16:creationId xmlns:a16="http://schemas.microsoft.com/office/drawing/2014/main" id="{4E9534ED-10BB-4CD2-A34F-DA8973590807}"/>
              </a:ext>
            </a:extLst>
          </p:cNvPr>
          <p:cNvSpPr txBox="1"/>
          <p:nvPr/>
        </p:nvSpPr>
        <p:spPr>
          <a:xfrm>
            <a:off x="956820" y="1139185"/>
            <a:ext cx="9228841" cy="5324535"/>
          </a:xfrm>
          <a:prstGeom prst="rect">
            <a:avLst/>
          </a:prstGeom>
          <a:noFill/>
        </p:spPr>
        <p:txBody>
          <a:bodyPr wrap="square" rtlCol="0">
            <a:spAutoFit/>
          </a:bodyPr>
          <a:lstStyle/>
          <a:p>
            <a:r>
              <a:rPr lang="zh-CN" altLang="en-US" sz="2000" dirty="0"/>
              <a:t>随机森林：</a:t>
            </a:r>
            <a:endParaRPr lang="en-US" altLang="zh-CN" sz="2000" dirty="0"/>
          </a:p>
          <a:p>
            <a:r>
              <a:rPr lang="en-US" altLang="zh-CN" sz="2000" dirty="0">
                <a:hlinkClick r:id="rId3"/>
              </a:rPr>
              <a:t>https://easyai.tech/ai-definition/random-forest/</a:t>
            </a:r>
            <a:endParaRPr lang="en-US" altLang="zh-CN" sz="2000" dirty="0"/>
          </a:p>
          <a:p>
            <a:endParaRPr lang="en-US" altLang="zh-CN" sz="2000" dirty="0"/>
          </a:p>
          <a:p>
            <a:r>
              <a:rPr lang="en-US" altLang="zh-CN" sz="2000" dirty="0"/>
              <a:t>AdaBoost: (</a:t>
            </a:r>
            <a:r>
              <a:rPr lang="zh-CN" altLang="en-US" sz="2000" b="0" i="0" dirty="0">
                <a:solidFill>
                  <a:srgbClr val="333333"/>
                </a:solidFill>
                <a:effectLst/>
                <a:latin typeface="PingFang SC"/>
              </a:rPr>
              <a:t>提升错分数据点的权重</a:t>
            </a:r>
            <a:r>
              <a:rPr lang="en-US" altLang="zh-CN" sz="2000" dirty="0"/>
              <a:t>)</a:t>
            </a:r>
          </a:p>
          <a:p>
            <a:r>
              <a:rPr lang="en-US" altLang="zh-CN" sz="2000" dirty="0">
                <a:hlinkClick r:id="rId4"/>
              </a:rPr>
              <a:t>https://easyai.tech/ai-definition/adaboost/</a:t>
            </a:r>
            <a:r>
              <a:rPr lang="en-US" altLang="zh-CN" sz="2000" dirty="0"/>
              <a:t> </a:t>
            </a:r>
          </a:p>
          <a:p>
            <a:endParaRPr lang="en-US" altLang="zh-CN" sz="2000" dirty="0"/>
          </a:p>
          <a:p>
            <a:r>
              <a:rPr lang="en-US" altLang="zh-CN" sz="2000" dirty="0"/>
              <a:t>GBDT:</a:t>
            </a:r>
            <a:r>
              <a:rPr lang="en-US" altLang="zh-CN" sz="2000" b="0" i="0" u="none" strike="noStrike" dirty="0">
                <a:effectLst/>
                <a:latin typeface="-apple-system"/>
                <a:hlinkClick r:id="rId5"/>
              </a:rPr>
              <a:t> </a:t>
            </a:r>
            <a:r>
              <a:rPr lang="en-US" altLang="zh-CN" sz="2000" b="0" i="0" u="none" strike="noStrike" dirty="0">
                <a:effectLst/>
                <a:latin typeface="-apple-system"/>
              </a:rPr>
              <a:t>(</a:t>
            </a:r>
            <a:r>
              <a:rPr lang="zh-CN" altLang="en-US" sz="2000" b="0" i="0" dirty="0">
                <a:solidFill>
                  <a:srgbClr val="333333"/>
                </a:solidFill>
                <a:effectLst/>
                <a:latin typeface="PingFang SC"/>
              </a:rPr>
              <a:t>拟合梯度的残差</a:t>
            </a:r>
            <a:r>
              <a:rPr lang="en-US" altLang="zh-CN" sz="2000" b="0" i="0" u="none" strike="noStrike" dirty="0">
                <a:effectLst/>
                <a:latin typeface="-apple-system"/>
              </a:rPr>
              <a:t>)</a:t>
            </a:r>
          </a:p>
          <a:p>
            <a:r>
              <a:rPr lang="en-US" altLang="zh-CN" sz="2000" b="0" i="0" u="none" strike="noStrike" dirty="0">
                <a:effectLst/>
                <a:latin typeface="-apple-system"/>
                <a:hlinkClick r:id="rId5"/>
              </a:rPr>
              <a:t>https://zhuanlan.zhihu.com/p/45145899</a:t>
            </a:r>
            <a:endParaRPr lang="en-US" altLang="zh-CN" sz="2000" b="0" i="0" u="none" strike="noStrike" dirty="0">
              <a:effectLst/>
              <a:latin typeface="-apple-system"/>
            </a:endParaRPr>
          </a:p>
          <a:p>
            <a:endParaRPr lang="en-US" altLang="zh-CN" sz="2000" b="0" i="0" u="none" strike="noStrike" dirty="0">
              <a:effectLst/>
              <a:latin typeface="-apple-system"/>
            </a:endParaRPr>
          </a:p>
          <a:p>
            <a:r>
              <a:rPr lang="en-US" altLang="zh-CN" sz="2000" dirty="0">
                <a:latin typeface="-apple-system"/>
              </a:rPr>
              <a:t>XGBoost: (</a:t>
            </a:r>
            <a:r>
              <a:rPr lang="zh-CN" altLang="en-US" sz="2000" b="0" i="0" dirty="0">
                <a:solidFill>
                  <a:srgbClr val="333333"/>
                </a:solidFill>
                <a:effectLst/>
                <a:latin typeface="PingFang SC"/>
              </a:rPr>
              <a:t>二阶泰勒展开</a:t>
            </a:r>
            <a:r>
              <a:rPr lang="en-US" altLang="zh-CN" sz="2000" b="0" i="0" dirty="0">
                <a:solidFill>
                  <a:srgbClr val="333333"/>
                </a:solidFill>
                <a:effectLst/>
                <a:latin typeface="PingFang SC"/>
              </a:rPr>
              <a:t>\</a:t>
            </a:r>
            <a:r>
              <a:rPr lang="zh-CN" altLang="en-US" sz="2000" b="0" i="0" dirty="0">
                <a:solidFill>
                  <a:srgbClr val="333333"/>
                </a:solidFill>
                <a:effectLst/>
                <a:latin typeface="PingFang SC"/>
              </a:rPr>
              <a:t>正则项</a:t>
            </a:r>
            <a:r>
              <a:rPr lang="en-US" altLang="zh-CN" sz="2000" b="0" i="0" dirty="0">
                <a:solidFill>
                  <a:srgbClr val="333333"/>
                </a:solidFill>
                <a:effectLst/>
                <a:latin typeface="PingFang SC"/>
              </a:rPr>
              <a:t>\</a:t>
            </a:r>
            <a:r>
              <a:rPr lang="zh-CN" altLang="en-US" sz="2000" b="0" i="0" dirty="0">
                <a:solidFill>
                  <a:srgbClr val="333333"/>
                </a:solidFill>
                <a:effectLst/>
                <a:latin typeface="PingFang SC"/>
              </a:rPr>
              <a:t>列抽样</a:t>
            </a:r>
            <a:r>
              <a:rPr lang="en-US" altLang="zh-CN" sz="2000" b="0" i="0" dirty="0">
                <a:solidFill>
                  <a:srgbClr val="333333"/>
                </a:solidFill>
                <a:effectLst/>
                <a:latin typeface="PingFang SC"/>
              </a:rPr>
              <a:t>\</a:t>
            </a:r>
            <a:r>
              <a:rPr lang="zh-CN" altLang="en-US" sz="2000" b="0" i="0" dirty="0">
                <a:solidFill>
                  <a:srgbClr val="333333"/>
                </a:solidFill>
                <a:effectLst/>
                <a:latin typeface="PingFang SC"/>
              </a:rPr>
              <a:t>缺失值处理</a:t>
            </a:r>
            <a:r>
              <a:rPr lang="en-US" altLang="zh-CN" sz="2000" dirty="0">
                <a:latin typeface="-apple-system"/>
              </a:rPr>
              <a:t>)</a:t>
            </a:r>
          </a:p>
          <a:p>
            <a:r>
              <a:rPr lang="en-US" altLang="zh-CN" sz="2000" b="0" i="0" u="none" strike="noStrike" dirty="0">
                <a:effectLst/>
                <a:latin typeface="-apple-system"/>
                <a:hlinkClick r:id="rId6"/>
              </a:rPr>
              <a:t>https://blog.csdn.net/wuzhongqiang/article/details/104854890</a:t>
            </a:r>
            <a:endParaRPr lang="en-US" altLang="zh-CN" sz="2000" b="0" i="0" u="none" strike="noStrike" dirty="0">
              <a:effectLst/>
              <a:latin typeface="-apple-system"/>
            </a:endParaRPr>
          </a:p>
          <a:p>
            <a:endParaRPr lang="en-US" altLang="zh-CN" sz="2000" b="0" i="0" u="none" strike="noStrike" dirty="0">
              <a:effectLst/>
              <a:latin typeface="-apple-system"/>
            </a:endParaRPr>
          </a:p>
          <a:p>
            <a:r>
              <a:rPr lang="en-US" altLang="zh-CN" sz="2000" dirty="0">
                <a:latin typeface="-apple-system"/>
              </a:rPr>
              <a:t>LightGBM: (</a:t>
            </a:r>
            <a:r>
              <a:rPr lang="zh-CN" altLang="en-US" sz="2000" b="0" i="0" dirty="0">
                <a:solidFill>
                  <a:srgbClr val="333333"/>
                </a:solidFill>
                <a:effectLst/>
                <a:latin typeface="PingFang SC"/>
              </a:rPr>
              <a:t>基于</a:t>
            </a:r>
            <a:r>
              <a:rPr lang="en-US" altLang="zh-CN" sz="2000" b="0" i="0" dirty="0">
                <a:solidFill>
                  <a:srgbClr val="333333"/>
                </a:solidFill>
                <a:effectLst/>
                <a:latin typeface="PingFang SC"/>
              </a:rPr>
              <a:t>histogram</a:t>
            </a:r>
            <a:r>
              <a:rPr lang="zh-CN" altLang="en-US" sz="2000" b="0" i="0" dirty="0">
                <a:solidFill>
                  <a:srgbClr val="333333"/>
                </a:solidFill>
                <a:effectLst/>
                <a:latin typeface="PingFang SC"/>
              </a:rPr>
              <a:t>的决策树算法</a:t>
            </a:r>
            <a:r>
              <a:rPr lang="en-US" altLang="zh-CN" sz="2000" b="0" i="0" dirty="0">
                <a:solidFill>
                  <a:srgbClr val="333333"/>
                </a:solidFill>
                <a:effectLst/>
                <a:latin typeface="PingFang SC"/>
              </a:rPr>
              <a:t>\</a:t>
            </a:r>
            <a:r>
              <a:rPr lang="zh-CN" altLang="en-US" sz="2000" b="0" i="0" dirty="0">
                <a:solidFill>
                  <a:srgbClr val="333333"/>
                </a:solidFill>
                <a:effectLst/>
                <a:latin typeface="PingFang SC"/>
              </a:rPr>
              <a:t>直方图做差加速</a:t>
            </a:r>
            <a:r>
              <a:rPr lang="en-US" altLang="zh-CN" sz="2000" dirty="0">
                <a:latin typeface="-apple-system"/>
              </a:rPr>
              <a:t>)</a:t>
            </a:r>
          </a:p>
          <a:p>
            <a:r>
              <a:rPr lang="en-US" altLang="zh-CN" sz="2000" b="0" i="0" u="none" strike="noStrike" dirty="0">
                <a:effectLst/>
                <a:latin typeface="-apple-system"/>
                <a:hlinkClick r:id="rId7"/>
              </a:rPr>
              <a:t>https://blog.csdn.net/wuzhongqiang/article/details/105350579</a:t>
            </a:r>
            <a:endParaRPr lang="en-US" altLang="zh-CN" sz="2000" b="0" i="0" u="none" strike="noStrike" dirty="0">
              <a:effectLst/>
              <a:latin typeface="-apple-system"/>
            </a:endParaRPr>
          </a:p>
          <a:p>
            <a:endParaRPr lang="en-US" altLang="zh-CN" sz="2000" dirty="0">
              <a:latin typeface="-apple-system"/>
            </a:endParaRPr>
          </a:p>
          <a:p>
            <a:r>
              <a:rPr lang="en-US" altLang="zh-CN" sz="2000" dirty="0">
                <a:latin typeface="-apple-system"/>
              </a:rPr>
              <a:t>Catboost: (</a:t>
            </a:r>
            <a:r>
              <a:rPr lang="zh-CN" altLang="en-US" sz="2000" b="0" i="0" dirty="0">
                <a:solidFill>
                  <a:srgbClr val="000000"/>
                </a:solidFill>
                <a:effectLst/>
                <a:latin typeface="Linux Libertine"/>
              </a:rPr>
              <a:t>分类特征 </a:t>
            </a:r>
            <a:r>
              <a:rPr lang="en-US" altLang="zh-CN" sz="2000" b="0" i="0" dirty="0">
                <a:solidFill>
                  <a:srgbClr val="000000"/>
                </a:solidFill>
                <a:effectLst/>
                <a:latin typeface="Linux Libertine"/>
              </a:rPr>
              <a:t>\</a:t>
            </a:r>
            <a:r>
              <a:rPr lang="zh-CN" altLang="en-US" sz="2000" b="0" i="0" dirty="0">
                <a:solidFill>
                  <a:srgbClr val="000000"/>
                </a:solidFill>
                <a:effectLst/>
                <a:latin typeface="Linux Libertine"/>
              </a:rPr>
              <a:t>预测偏移</a:t>
            </a:r>
            <a:r>
              <a:rPr lang="en-US" altLang="zh-CN" sz="2000" dirty="0">
                <a:latin typeface="-apple-system"/>
              </a:rPr>
              <a:t>)</a:t>
            </a:r>
          </a:p>
          <a:p>
            <a:r>
              <a:rPr lang="en-US" altLang="zh-CN" sz="2000" b="0" i="0" u="none" strike="noStrike" dirty="0">
                <a:effectLst/>
                <a:latin typeface="-apple-system"/>
                <a:hlinkClick r:id="rId8"/>
              </a:rPr>
              <a:t>https://mp.weixin.qq.com/s/xloTLr5NJBgBspMQtxPoFA</a:t>
            </a:r>
            <a:endParaRPr lang="zh-CN" altLang="en-US" sz="2000" dirty="0"/>
          </a:p>
        </p:txBody>
      </p:sp>
    </p:spTree>
    <p:extLst>
      <p:ext uri="{BB962C8B-B14F-4D97-AF65-F5344CB8AC3E}">
        <p14:creationId xmlns:p14="http://schemas.microsoft.com/office/powerpoint/2010/main" val="2399118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任意多边形 19"/>
          <p:cNvSpPr/>
          <p:nvPr/>
        </p:nvSpPr>
        <p:spPr>
          <a:xfrm>
            <a:off x="4612943" y="1"/>
            <a:ext cx="3193576" cy="3319210"/>
          </a:xfrm>
          <a:custGeom>
            <a:avLst/>
            <a:gdLst>
              <a:gd name="connsiteX0" fmla="*/ 1983856 w 2746376"/>
              <a:gd name="connsiteY0" fmla="*/ 0 h 2950719"/>
              <a:gd name="connsiteX1" fmla="*/ 2746376 w 2746376"/>
              <a:gd name="connsiteY1" fmla="*/ 0 h 2950719"/>
              <a:gd name="connsiteX2" fmla="*/ 2149422 w 2746376"/>
              <a:gd name="connsiteY2" fmla="*/ 1993783 h 2950719"/>
              <a:gd name="connsiteX3" fmla="*/ 1899769 w 2746376"/>
              <a:gd name="connsiteY3" fmla="*/ 2947916 h 2950719"/>
              <a:gd name="connsiteX4" fmla="*/ 1863747 w 2746376"/>
              <a:gd name="connsiteY4" fmla="*/ 2947916 h 2950719"/>
              <a:gd name="connsiteX5" fmla="*/ 1862908 w 2746376"/>
              <a:gd name="connsiteY5" fmla="*/ 2950719 h 2950719"/>
              <a:gd name="connsiteX6" fmla="*/ 1851332 w 2746376"/>
              <a:gd name="connsiteY6" fmla="*/ 2947916 h 2950719"/>
              <a:gd name="connsiteX7" fmla="*/ 0 w 2746376"/>
              <a:gd name="connsiteY7" fmla="*/ 2947916 h 2950719"/>
              <a:gd name="connsiteX8" fmla="*/ 474942 w 2746376"/>
              <a:gd name="connsiteY8" fmla="*/ 1132764 h 2950719"/>
              <a:gd name="connsiteX9" fmla="*/ 1644698 w 2746376"/>
              <a:gd name="connsiteY9" fmla="*/ 1132764 h 2950719"/>
              <a:gd name="connsiteX10" fmla="*/ 1983856 w 2746376"/>
              <a:gd name="connsiteY10" fmla="*/ 0 h 29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6376" h="2950719">
                <a:moveTo>
                  <a:pt x="1983856" y="0"/>
                </a:moveTo>
                <a:lnTo>
                  <a:pt x="2746376" y="0"/>
                </a:lnTo>
                <a:lnTo>
                  <a:pt x="2149422" y="1993783"/>
                </a:lnTo>
                <a:lnTo>
                  <a:pt x="1899769" y="2947916"/>
                </a:lnTo>
                <a:lnTo>
                  <a:pt x="1863747" y="2947916"/>
                </a:lnTo>
                <a:lnTo>
                  <a:pt x="1862908" y="2950719"/>
                </a:lnTo>
                <a:lnTo>
                  <a:pt x="1851332" y="2947916"/>
                </a:lnTo>
                <a:lnTo>
                  <a:pt x="0" y="2947916"/>
                </a:lnTo>
                <a:lnTo>
                  <a:pt x="474942" y="1132764"/>
                </a:lnTo>
                <a:lnTo>
                  <a:pt x="1644698" y="1132764"/>
                </a:lnTo>
                <a:lnTo>
                  <a:pt x="1983856"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 Box 3"/>
          <p:cNvSpPr>
            <a:spLocks noChangeArrowheads="1"/>
          </p:cNvSpPr>
          <p:nvPr/>
        </p:nvSpPr>
        <p:spPr bwMode="auto">
          <a:xfrm>
            <a:off x="3568542" y="1734800"/>
            <a:ext cx="4480861" cy="1446550"/>
          </a:xfrm>
          <a:prstGeom prst="rect">
            <a:avLst/>
          </a:prstGeom>
        </p:spPr>
        <p:txBody>
          <a:bodyPr wrap="square">
            <a:sp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8800" b="1" i="0" u="none" strike="noStrike" kern="1200" cap="none" spc="0" normalizeH="0" baseline="0" noProof="0" dirty="0">
                <a:ln>
                  <a:noFill/>
                </a:ln>
                <a:solidFill>
                  <a:schemeClr val="bg1"/>
                </a:solidFill>
                <a:effectLst/>
                <a:uLnTx/>
                <a:uFillTx/>
                <a:latin typeface="Arial" panose="020B0604020202020204"/>
                <a:ea typeface="微软雅黑" panose="020B0503020204020204" pitchFamily="34" charset="-122"/>
                <a:cs typeface="+mn-ea"/>
                <a:sym typeface="+mn-lt"/>
              </a:rPr>
              <a:t>02</a:t>
            </a:r>
          </a:p>
        </p:txBody>
      </p:sp>
      <p:sp>
        <p:nvSpPr>
          <p:cNvPr id="19" name="TextBox 76"/>
          <p:cNvSpPr txBox="1"/>
          <p:nvPr/>
        </p:nvSpPr>
        <p:spPr>
          <a:xfrm>
            <a:off x="4732645" y="3587658"/>
            <a:ext cx="4722237" cy="82994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85000"/>
                    <a:lumOff val="15000"/>
                  </a:schemeClr>
                </a:solidFill>
                <a:effectLst/>
                <a:uLnTx/>
                <a:uFillTx/>
                <a:latin typeface="Arial" panose="020B0604020202020204"/>
                <a:ea typeface="微软雅黑" panose="020B0503020204020204" pitchFamily="34" charset="-122"/>
                <a:cs typeface="+mn-ea"/>
                <a:sym typeface="+mn-lt"/>
              </a:rPr>
              <a:t>实验部分</a:t>
            </a:r>
          </a:p>
        </p:txBody>
      </p:sp>
      <p:sp>
        <p:nvSpPr>
          <p:cNvPr id="25" name="任意多边形 24"/>
          <p:cNvSpPr/>
          <p:nvPr/>
        </p:nvSpPr>
        <p:spPr>
          <a:xfrm>
            <a:off x="7858381" y="0"/>
            <a:ext cx="2654944" cy="3316406"/>
          </a:xfrm>
          <a:custGeom>
            <a:avLst/>
            <a:gdLst>
              <a:gd name="connsiteX0" fmla="*/ 0 w 2654944"/>
              <a:gd name="connsiteY0" fmla="*/ 0 h 3316406"/>
              <a:gd name="connsiteX1" fmla="*/ 2654944 w 2654944"/>
              <a:gd name="connsiteY1" fmla="*/ 0 h 3316406"/>
              <a:gd name="connsiteX2" fmla="*/ 1991208 w 2654944"/>
              <a:gd name="connsiteY2" fmla="*/ 3316406 h 3316406"/>
              <a:gd name="connsiteX3" fmla="*/ 772464 w 2654944"/>
              <a:gd name="connsiteY3" fmla="*/ 3316406 h 3316406"/>
              <a:gd name="connsiteX4" fmla="*/ 1640461 w 2654944"/>
              <a:gd name="connsiteY4" fmla="*/ 1 h 3316406"/>
              <a:gd name="connsiteX5" fmla="*/ 0 w 2654944"/>
              <a:gd name="connsiteY5" fmla="*/ 1 h 3316406"/>
              <a:gd name="connsiteX6" fmla="*/ 0 w 2654944"/>
              <a:gd name="connsiteY6" fmla="*/ 0 h 331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4944" h="3316406">
                <a:moveTo>
                  <a:pt x="0" y="0"/>
                </a:moveTo>
                <a:lnTo>
                  <a:pt x="2654944" y="0"/>
                </a:lnTo>
                <a:lnTo>
                  <a:pt x="1991208" y="3316406"/>
                </a:lnTo>
                <a:lnTo>
                  <a:pt x="772464" y="3316406"/>
                </a:lnTo>
                <a:lnTo>
                  <a:pt x="1640461" y="1"/>
                </a:lnTo>
                <a:lnTo>
                  <a:pt x="0" y="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837530" y="1"/>
            <a:ext cx="3471991" cy="3316406"/>
          </a:xfrm>
          <a:custGeom>
            <a:avLst/>
            <a:gdLst>
              <a:gd name="connsiteX0" fmla="*/ 867998 w 3471991"/>
              <a:gd name="connsiteY0" fmla="*/ 0 h 3316406"/>
              <a:gd name="connsiteX1" fmla="*/ 2699527 w 3471991"/>
              <a:gd name="connsiteY1" fmla="*/ 0 h 3316406"/>
              <a:gd name="connsiteX2" fmla="*/ 2035791 w 3471991"/>
              <a:gd name="connsiteY2" fmla="*/ 3316405 h 3316406"/>
              <a:gd name="connsiteX3" fmla="*/ 3471991 w 3471991"/>
              <a:gd name="connsiteY3" fmla="*/ 3316405 h 3316406"/>
              <a:gd name="connsiteX4" fmla="*/ 3471991 w 3471991"/>
              <a:gd name="connsiteY4" fmla="*/ 3316406 h 3316406"/>
              <a:gd name="connsiteX5" fmla="*/ 0 w 3471991"/>
              <a:gd name="connsiteY5" fmla="*/ 3316406 h 3316406"/>
              <a:gd name="connsiteX6" fmla="*/ 867998 w 3471991"/>
              <a:gd name="connsiteY6" fmla="*/ 0 h 331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1991" h="3316406">
                <a:moveTo>
                  <a:pt x="867998" y="0"/>
                </a:moveTo>
                <a:lnTo>
                  <a:pt x="2699527" y="0"/>
                </a:lnTo>
                <a:lnTo>
                  <a:pt x="2035791" y="3316405"/>
                </a:lnTo>
                <a:lnTo>
                  <a:pt x="3471991" y="3316405"/>
                </a:lnTo>
                <a:lnTo>
                  <a:pt x="3471991" y="3316406"/>
                </a:lnTo>
                <a:lnTo>
                  <a:pt x="0" y="3316406"/>
                </a:lnTo>
                <a:lnTo>
                  <a:pt x="867998" y="0"/>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00" y="1202690"/>
            <a:ext cx="3529965" cy="3529965"/>
          </a:xfrm>
          <a:prstGeom prst="rect">
            <a:avLst/>
          </a:prstGeom>
        </p:spPr>
      </p:pic>
    </p:spTree>
    <p:custDataLst>
      <p:tags r:id="rId1"/>
    </p:custDataLst>
    <p:extLst>
      <p:ext uri="{BB962C8B-B14F-4D97-AF65-F5344CB8AC3E}">
        <p14:creationId xmlns:p14="http://schemas.microsoft.com/office/powerpoint/2010/main" val="4038014126"/>
      </p:ext>
    </p:extLst>
  </p:cSld>
  <p:clrMapOvr>
    <a:masterClrMapping/>
  </p:clrMapOvr>
  <mc:AlternateContent xmlns:mc="http://schemas.openxmlformats.org/markup-compatibility/2006" xmlns:p14="http://schemas.microsoft.com/office/powerpoint/2010/main">
    <mc:Choice Requires="p14">
      <p:transition p14:dur="10">
        <p14:pan dir="u"/>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背景介绍</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1414019" y="2714449"/>
            <a:ext cx="8823489" cy="2358466"/>
          </a:xfrm>
          <a:prstGeom prst="rect">
            <a:avLst/>
          </a:prstGeom>
          <a:noFill/>
        </p:spPr>
        <p:txBody>
          <a:bodyPr wrap="square">
            <a:spAutoFit/>
          </a:bodyPr>
          <a:lstStyle/>
          <a:p>
            <a:pPr marL="266700" algn="just"/>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数据背景：</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266700" algn="just">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常大部分数据公司会开展一些数据相关的培训课程，一方面可以为公司获得一定的名声和收益，另外一方面数据公司可以通过培训来寻找有意向留职的员工，本课程论文旨在利用集成学习相关方法，通过对参加培训者的相关特征，预测培训者寻找新工作或将为公司工作的可能性。</a:t>
            </a:r>
          </a:p>
        </p:txBody>
      </p:sp>
    </p:spTree>
    <p:extLst>
      <p:ext uri="{BB962C8B-B14F-4D97-AF65-F5344CB8AC3E}">
        <p14:creationId xmlns:p14="http://schemas.microsoft.com/office/powerpoint/2010/main" val="3334701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数据介绍</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876691" y="1111892"/>
            <a:ext cx="8823489" cy="1015663"/>
          </a:xfrm>
          <a:prstGeom prst="rect">
            <a:avLst/>
          </a:prstGeom>
          <a:noFill/>
        </p:spPr>
        <p:txBody>
          <a:bodyPr wrap="square">
            <a:spAutoFit/>
          </a:bodyPr>
          <a:lstStyle/>
          <a:p>
            <a:pPr marL="266700" indent="266700" algn="just"/>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数据来源：</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marL="27432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本文所用数据来自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https://www.kaggle.com,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19158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条数据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个变量。具体变量及相关信息如下表所示：</a:t>
            </a:r>
          </a:p>
        </p:txBody>
      </p:sp>
      <p:graphicFrame>
        <p:nvGraphicFramePr>
          <p:cNvPr id="4" name="表格 3">
            <a:extLst>
              <a:ext uri="{FF2B5EF4-FFF2-40B4-BE49-F238E27FC236}">
                <a16:creationId xmlns:a16="http://schemas.microsoft.com/office/drawing/2014/main" id="{7A65C30A-3663-4B06-A57E-62032422C0E5}"/>
              </a:ext>
            </a:extLst>
          </p:cNvPr>
          <p:cNvGraphicFramePr>
            <a:graphicFrameLocks noGrp="1"/>
          </p:cNvGraphicFramePr>
          <p:nvPr>
            <p:extLst>
              <p:ext uri="{D42A27DB-BD31-4B8C-83A1-F6EECF244321}">
                <p14:modId xmlns:p14="http://schemas.microsoft.com/office/powerpoint/2010/main" val="1495111906"/>
              </p:ext>
            </p:extLst>
          </p:nvPr>
        </p:nvGraphicFramePr>
        <p:xfrm>
          <a:off x="1809946" y="2196061"/>
          <a:ext cx="8587820" cy="4366046"/>
        </p:xfrm>
        <a:graphic>
          <a:graphicData uri="http://schemas.openxmlformats.org/drawingml/2006/table">
            <a:tbl>
              <a:tblPr firstRow="1" firstCol="1" bandRow="1">
                <a:tableStyleId>{5C22544A-7EE6-4342-B048-85BDC9FD1C3A}</a:tableStyleId>
              </a:tblPr>
              <a:tblGrid>
                <a:gridCol w="1966866">
                  <a:extLst>
                    <a:ext uri="{9D8B030D-6E8A-4147-A177-3AD203B41FA5}">
                      <a16:colId xmlns:a16="http://schemas.microsoft.com/office/drawing/2014/main" val="1792163764"/>
                    </a:ext>
                  </a:extLst>
                </a:gridCol>
                <a:gridCol w="2638257">
                  <a:extLst>
                    <a:ext uri="{9D8B030D-6E8A-4147-A177-3AD203B41FA5}">
                      <a16:colId xmlns:a16="http://schemas.microsoft.com/office/drawing/2014/main" val="1828456578"/>
                    </a:ext>
                  </a:extLst>
                </a:gridCol>
                <a:gridCol w="1019949">
                  <a:extLst>
                    <a:ext uri="{9D8B030D-6E8A-4147-A177-3AD203B41FA5}">
                      <a16:colId xmlns:a16="http://schemas.microsoft.com/office/drawing/2014/main" val="3675587277"/>
                    </a:ext>
                  </a:extLst>
                </a:gridCol>
                <a:gridCol w="2962748">
                  <a:extLst>
                    <a:ext uri="{9D8B030D-6E8A-4147-A177-3AD203B41FA5}">
                      <a16:colId xmlns:a16="http://schemas.microsoft.com/office/drawing/2014/main" val="141496175"/>
                    </a:ext>
                  </a:extLst>
                </a:gridCol>
              </a:tblGrid>
              <a:tr h="290089">
                <a:tc>
                  <a:txBody>
                    <a:bodyPr/>
                    <a:lstStyle/>
                    <a:p>
                      <a:pPr indent="266700" algn="ctr"/>
                      <a:r>
                        <a:rPr lang="zh-CN" sz="1000" kern="100" dirty="0">
                          <a:effectLst/>
                        </a:rPr>
                        <a:t>变量名</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解释</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变量类型</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举例</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526070360"/>
                  </a:ext>
                </a:extLst>
              </a:tr>
              <a:tr h="290089">
                <a:tc>
                  <a:txBody>
                    <a:bodyPr/>
                    <a:lstStyle/>
                    <a:p>
                      <a:pPr indent="266700" algn="ctr"/>
                      <a:r>
                        <a:rPr lang="en-US" sz="1000" kern="100" dirty="0">
                          <a:effectLst/>
                        </a:rPr>
                        <a:t>enrollee_id</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培训者的唯一</a:t>
                      </a:r>
                      <a:r>
                        <a:rPr lang="en-US" sz="1000" kern="100" dirty="0">
                          <a:effectLst/>
                        </a:rPr>
                        <a:t>ID</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en-US" sz="1000" kern="100" dirty="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730809444"/>
                  </a:ext>
                </a:extLst>
              </a:tr>
              <a:tr h="290089">
                <a:tc>
                  <a:txBody>
                    <a:bodyPr/>
                    <a:lstStyle/>
                    <a:p>
                      <a:pPr indent="266700" algn="ctr"/>
                      <a:r>
                        <a:rPr lang="en-US" sz="1000" kern="100" dirty="0">
                          <a:effectLst/>
                        </a:rPr>
                        <a:t>city</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城市代码</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等线" panose="02010600030101010101" pitchFamily="2" charset="-122"/>
                          <a:cs typeface="Times New Roman" panose="02020603050405020304" pitchFamily="18" charset="0"/>
                        </a:rPr>
                        <a:t>类别变量</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en-US" sz="1000" kern="100" dirty="0">
                          <a:effectLst/>
                        </a:rPr>
                        <a:t>city_103</a:t>
                      </a:r>
                      <a:r>
                        <a:rPr lang="zh-CN" sz="1000" kern="100">
                          <a:effectLst/>
                        </a:rPr>
                        <a:t>、</a:t>
                      </a:r>
                      <a:r>
                        <a:rPr lang="en-US" sz="1000" kern="100" dirty="0">
                          <a:effectLst/>
                        </a:rPr>
                        <a:t>city_140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284239154"/>
                  </a:ext>
                </a:extLst>
              </a:tr>
              <a:tr h="290089">
                <a:tc>
                  <a:txBody>
                    <a:bodyPr/>
                    <a:lstStyle/>
                    <a:p>
                      <a:pPr indent="266700" algn="ctr"/>
                      <a:r>
                        <a:rPr lang="en-US" sz="1000" kern="100" dirty="0">
                          <a:effectLst/>
                        </a:rPr>
                        <a:t>city_development_index</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城市发展指数</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rPr>
                        <a:t>数值变量</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en-US" sz="1000" kern="100" dirty="0">
                          <a:effectLst/>
                        </a:rPr>
                        <a:t>0</a:t>
                      </a:r>
                      <a:r>
                        <a:rPr lang="zh-CN" sz="1000" kern="100">
                          <a:effectLst/>
                        </a:rPr>
                        <a:t>、</a:t>
                      </a:r>
                      <a:r>
                        <a:rPr lang="en-US" sz="1000" kern="100" dirty="0">
                          <a:effectLst/>
                        </a:rPr>
                        <a:t>92</a:t>
                      </a:r>
                      <a:r>
                        <a:rPr lang="zh-CN" sz="1000" kern="100">
                          <a:effectLst/>
                        </a:rPr>
                        <a:t>、</a:t>
                      </a:r>
                      <a:r>
                        <a:rPr lang="en-US" sz="1000" kern="100" dirty="0">
                          <a:effectLst/>
                        </a:rPr>
                        <a:t>0.776</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51117394"/>
                  </a:ext>
                </a:extLst>
              </a:tr>
              <a:tr h="290089">
                <a:tc>
                  <a:txBody>
                    <a:bodyPr/>
                    <a:lstStyle/>
                    <a:p>
                      <a:pPr indent="266700" algn="ctr"/>
                      <a:r>
                        <a:rPr lang="en-US" sz="1000" kern="100" dirty="0">
                          <a:effectLst/>
                        </a:rPr>
                        <a:t>gender</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性别</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Male\Female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2509160547"/>
                  </a:ext>
                </a:extLst>
              </a:tr>
              <a:tr h="290089">
                <a:tc>
                  <a:txBody>
                    <a:bodyPr/>
                    <a:lstStyle/>
                    <a:p>
                      <a:pPr indent="266700" algn="ctr"/>
                      <a:r>
                        <a:rPr lang="en-US" sz="1000" kern="100" dirty="0">
                          <a:effectLst/>
                        </a:rPr>
                        <a:t>relevent_experience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培训者的相关经验</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Has relevent experience\ No relevent experience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543414729"/>
                  </a:ext>
                </a:extLst>
              </a:tr>
              <a:tr h="290089">
                <a:tc>
                  <a:txBody>
                    <a:bodyPr/>
                    <a:lstStyle/>
                    <a:p>
                      <a:pPr indent="266700" algn="ctr"/>
                      <a:r>
                        <a:rPr lang="en-US" sz="1000" kern="100" dirty="0">
                          <a:effectLst/>
                        </a:rPr>
                        <a:t>enrolled_university</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已注册的大学课程类型</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no_enrollment\ Part time course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1183703468"/>
                  </a:ext>
                </a:extLst>
              </a:tr>
              <a:tr h="290089">
                <a:tc>
                  <a:txBody>
                    <a:bodyPr/>
                    <a:lstStyle/>
                    <a:p>
                      <a:pPr indent="266700" algn="ctr"/>
                      <a:r>
                        <a:rPr lang="en-US" sz="1000" kern="100" dirty="0">
                          <a:effectLst/>
                        </a:rPr>
                        <a:t>education_level</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受教育程度</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Graduate\ Masters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058105701"/>
                  </a:ext>
                </a:extLst>
              </a:tr>
              <a:tr h="290089">
                <a:tc>
                  <a:txBody>
                    <a:bodyPr/>
                    <a:lstStyle/>
                    <a:p>
                      <a:pPr indent="266700" algn="ctr"/>
                      <a:r>
                        <a:rPr lang="en-US" sz="1000" kern="100" dirty="0">
                          <a:effectLst/>
                        </a:rPr>
                        <a:t>major_discipline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培训者的专业</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STEM\ Business Degree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526481158"/>
                  </a:ext>
                </a:extLst>
              </a:tr>
              <a:tr h="290089">
                <a:tc>
                  <a:txBody>
                    <a:bodyPr/>
                    <a:lstStyle/>
                    <a:p>
                      <a:pPr indent="266700" algn="ctr"/>
                      <a:r>
                        <a:rPr lang="en-US" sz="1000" kern="100" dirty="0">
                          <a:effectLst/>
                        </a:rPr>
                        <a:t>experience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dirty="0">
                          <a:effectLst/>
                        </a:rPr>
                        <a:t>工作经验</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rPr>
                        <a:t>数值变量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15\17\2\5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280625005"/>
                  </a:ext>
                </a:extLst>
              </a:tr>
              <a:tr h="290089">
                <a:tc>
                  <a:txBody>
                    <a:bodyPr/>
                    <a:lstStyle/>
                    <a:p>
                      <a:pPr indent="266700" algn="ctr"/>
                      <a:r>
                        <a:rPr lang="en-US" sz="1000" kern="100" dirty="0">
                          <a:effectLst/>
                        </a:rPr>
                        <a:t>company_size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当前公司的规模</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50-90\10000+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448711534"/>
                  </a:ext>
                </a:extLst>
              </a:tr>
              <a:tr h="290089">
                <a:tc>
                  <a:txBody>
                    <a:bodyPr/>
                    <a:lstStyle/>
                    <a:p>
                      <a:pPr indent="266700" algn="ctr"/>
                      <a:r>
                        <a:rPr lang="en-US" sz="1000" kern="100" dirty="0">
                          <a:effectLst/>
                        </a:rPr>
                        <a:t>company_type</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dirty="0">
                          <a:effectLst/>
                        </a:rPr>
                        <a:t>当前公司的类型</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latin typeface="等线" panose="02010600030101010101" pitchFamily="2" charset="-122"/>
                          <a:ea typeface="+mn-ea"/>
                          <a:cs typeface="Times New Roman" panose="02020603050405020304" pitchFamily="18" charset="0"/>
                        </a:rPr>
                        <a:t>类别变量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Pvt Ltd\ Funded Startup</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917273200"/>
                  </a:ext>
                </a:extLst>
              </a:tr>
              <a:tr h="290089">
                <a:tc>
                  <a:txBody>
                    <a:bodyPr/>
                    <a:lstStyle/>
                    <a:p>
                      <a:pPr indent="266700" algn="ctr"/>
                      <a:r>
                        <a:rPr lang="en-US" sz="1000" kern="100" dirty="0">
                          <a:effectLst/>
                        </a:rPr>
                        <a:t>last_new_job</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dirty="0">
                          <a:effectLst/>
                        </a:rPr>
                        <a:t>上一份工作与当前工作的时间差</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rPr>
                        <a:t>数值变量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algn="ctr"/>
                      <a:r>
                        <a:rPr lang="en-US" sz="1000" kern="100" dirty="0">
                          <a:effectLst/>
                        </a:rPr>
                        <a:t>4\1\3\ never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946778703"/>
                  </a:ext>
                </a:extLst>
              </a:tr>
              <a:tr h="290089">
                <a:tc>
                  <a:txBody>
                    <a:bodyPr/>
                    <a:lstStyle/>
                    <a:p>
                      <a:pPr indent="266700" algn="ctr"/>
                      <a:r>
                        <a:rPr lang="en-US" sz="1000" kern="100" dirty="0">
                          <a:effectLst/>
                        </a:rPr>
                        <a:t>training_hours</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dirty="0">
                          <a:effectLst/>
                        </a:rPr>
                        <a:t>已完成培训的时长</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altLang="en-US" sz="1000" kern="100" dirty="0">
                          <a:effectLst/>
                        </a:rPr>
                        <a:t>数值变量</a:t>
                      </a:r>
                      <a:endParaRPr lang="zh-CN" altLang="zh-CN" sz="1000" kern="100" dirty="0">
                        <a:effectLst/>
                        <a:latin typeface="等线" panose="02010600030101010101" pitchFamily="2" charset="-122"/>
                        <a:ea typeface="+mn-ea"/>
                        <a:cs typeface="Times New Roman" panose="02020603050405020304" pitchFamily="18" charset="0"/>
                      </a:endParaRPr>
                    </a:p>
                  </a:txBody>
                  <a:tcPr marL="62162" marR="62162" marT="0" marB="0"/>
                </a:tc>
                <a:tc>
                  <a:txBody>
                    <a:bodyPr/>
                    <a:lstStyle/>
                    <a:p>
                      <a:pPr indent="266700" algn="ctr"/>
                      <a:r>
                        <a:rPr lang="en-US" sz="1000" kern="100" dirty="0">
                          <a:effectLst/>
                        </a:rPr>
                        <a:t>36\47\8</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312322118"/>
                  </a:ext>
                </a:extLst>
              </a:tr>
              <a:tr h="290089">
                <a:tc>
                  <a:txBody>
                    <a:bodyPr/>
                    <a:lstStyle/>
                    <a:p>
                      <a:pPr indent="266700" algn="ctr"/>
                      <a:r>
                        <a:rPr lang="en-US" sz="1000" kern="100" dirty="0">
                          <a:effectLst/>
                        </a:rPr>
                        <a:t>target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zh-CN" sz="1000" kern="100">
                          <a:effectLst/>
                        </a:rPr>
                        <a:t>是否找工作</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en-US" sz="1000" kern="100" dirty="0">
                          <a:effectLst/>
                        </a:rPr>
                        <a:t>0-1</a:t>
                      </a:r>
                      <a:r>
                        <a:rPr lang="zh-CN" sz="1000" kern="100" dirty="0">
                          <a:effectLst/>
                        </a:rPr>
                        <a:t>变量</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indent="266700" algn="ctr"/>
                      <a:r>
                        <a:rPr lang="en-US" sz="1000" kern="100" dirty="0">
                          <a:effectLst/>
                        </a:rPr>
                        <a:t> </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extLst>
                  <a:ext uri="{0D108BD9-81ED-4DB2-BD59-A6C34878D82A}">
                    <a16:rowId xmlns:a16="http://schemas.microsoft.com/office/drawing/2014/main" val="1641133025"/>
                  </a:ext>
                </a:extLst>
              </a:tr>
            </a:tbl>
          </a:graphicData>
        </a:graphic>
      </p:graphicFrame>
    </p:spTree>
    <p:extLst>
      <p:ext uri="{BB962C8B-B14F-4D97-AF65-F5344CB8AC3E}">
        <p14:creationId xmlns:p14="http://schemas.microsoft.com/office/powerpoint/2010/main" val="4105780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数据预处理</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584195" y="1259205"/>
            <a:ext cx="8823489" cy="461665"/>
          </a:xfrm>
          <a:prstGeom prst="rect">
            <a:avLst/>
          </a:prstGeom>
          <a:noFill/>
        </p:spPr>
        <p:txBody>
          <a:bodyPr wrap="square">
            <a:spAutoFit/>
          </a:bodyPr>
          <a:lstStyle/>
          <a:p>
            <a:pPr marL="266700" algn="just"/>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数据类型转换：</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534302C-1BB7-4916-9EBF-48454AE8D8D3}"/>
              </a:ext>
            </a:extLst>
          </p:cNvPr>
          <p:cNvPicPr>
            <a:picLocks noChangeAspect="1"/>
          </p:cNvPicPr>
          <p:nvPr/>
        </p:nvPicPr>
        <p:blipFill>
          <a:blip r:embed="rId3"/>
          <a:stretch>
            <a:fillRect/>
          </a:stretch>
        </p:blipFill>
        <p:spPr>
          <a:xfrm>
            <a:off x="159989" y="1720870"/>
            <a:ext cx="4946328" cy="4890751"/>
          </a:xfrm>
          <a:prstGeom prst="rect">
            <a:avLst/>
          </a:prstGeom>
        </p:spPr>
      </p:pic>
      <p:pic>
        <p:nvPicPr>
          <p:cNvPr id="6" name="图片 5">
            <a:extLst>
              <a:ext uri="{FF2B5EF4-FFF2-40B4-BE49-F238E27FC236}">
                <a16:creationId xmlns:a16="http://schemas.microsoft.com/office/drawing/2014/main" id="{11653BA7-7DB6-403D-86B1-C59F0D414B0C}"/>
              </a:ext>
            </a:extLst>
          </p:cNvPr>
          <p:cNvPicPr>
            <a:picLocks noChangeAspect="1"/>
          </p:cNvPicPr>
          <p:nvPr/>
        </p:nvPicPr>
        <p:blipFill>
          <a:blip r:embed="rId4"/>
          <a:stretch>
            <a:fillRect/>
          </a:stretch>
        </p:blipFill>
        <p:spPr>
          <a:xfrm>
            <a:off x="5106317" y="2990065"/>
            <a:ext cx="7172510" cy="2147065"/>
          </a:xfrm>
          <a:prstGeom prst="rect">
            <a:avLst/>
          </a:prstGeom>
        </p:spPr>
      </p:pic>
    </p:spTree>
    <p:extLst>
      <p:ext uri="{BB962C8B-B14F-4D97-AF65-F5344CB8AC3E}">
        <p14:creationId xmlns:p14="http://schemas.microsoft.com/office/powerpoint/2010/main" val="1011858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数据预处理</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744716" y="1592659"/>
            <a:ext cx="8823489" cy="461665"/>
          </a:xfrm>
          <a:prstGeom prst="rect">
            <a:avLst/>
          </a:prstGeom>
          <a:noFill/>
        </p:spPr>
        <p:txBody>
          <a:bodyPr wrap="square">
            <a:spAutoFit/>
          </a:bodyPr>
          <a:lstStyle/>
          <a:p>
            <a:pPr marL="266700" algn="just"/>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缺失值处理：</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CB520EDF-4160-4E6B-A11A-A9CFD5A410B4}"/>
              </a:ext>
            </a:extLst>
          </p:cNvPr>
          <p:cNvPicPr>
            <a:picLocks noChangeAspect="1"/>
          </p:cNvPicPr>
          <p:nvPr/>
        </p:nvPicPr>
        <p:blipFill>
          <a:blip r:embed="rId3"/>
          <a:stretch>
            <a:fillRect/>
          </a:stretch>
        </p:blipFill>
        <p:spPr>
          <a:xfrm>
            <a:off x="534052" y="3031708"/>
            <a:ext cx="11123896" cy="2026244"/>
          </a:xfrm>
          <a:prstGeom prst="rect">
            <a:avLst/>
          </a:prstGeom>
        </p:spPr>
      </p:pic>
    </p:spTree>
    <p:extLst>
      <p:ext uri="{BB962C8B-B14F-4D97-AF65-F5344CB8AC3E}">
        <p14:creationId xmlns:p14="http://schemas.microsoft.com/office/powerpoint/2010/main" val="151016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50000"/>
          <a:stretch>
            <a:fillRect/>
          </a:stretch>
        </p:blipFill>
        <p:spPr>
          <a:xfrm rot="5400000">
            <a:off x="2668693" y="-2665094"/>
            <a:ext cx="6858001" cy="12188220"/>
          </a:xfrm>
          <a:prstGeom prst="rect">
            <a:avLst/>
          </a:prstGeom>
        </p:spPr>
      </p:pic>
      <p:grpSp>
        <p:nvGrpSpPr>
          <p:cNvPr id="9" name="组合 8"/>
          <p:cNvGrpSpPr/>
          <p:nvPr/>
        </p:nvGrpSpPr>
        <p:grpSpPr>
          <a:xfrm>
            <a:off x="3552678" y="3903295"/>
            <a:ext cx="3380841" cy="938865"/>
            <a:chOff x="1369242" y="1899487"/>
            <a:chExt cx="2535631" cy="704149"/>
          </a:xfrm>
        </p:grpSpPr>
        <p:cxnSp>
          <p:nvCxnSpPr>
            <p:cNvPr id="10" name="直线连接符 36"/>
            <p:cNvCxnSpPr/>
            <p:nvPr/>
          </p:nvCxnSpPr>
          <p:spPr>
            <a:xfrm>
              <a:off x="1950593" y="2346515"/>
              <a:ext cx="195428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39128" y="1899487"/>
              <a:ext cx="138548" cy="392415"/>
            </a:xfrm>
            <a:prstGeom prst="rect">
              <a:avLst/>
            </a:prstGeom>
            <a:noFill/>
          </p:spPr>
          <p:txBody>
            <a:bodyPr wrap="none" rtlCol="0">
              <a:spAutoFit/>
            </a:bodyPr>
            <a:lstStyle/>
            <a:p>
              <a:endParaRPr kumimoji="1" lang="zh-CN" altLang="en-US" sz="2800" dirty="0">
                <a:solidFill>
                  <a:schemeClr val="bg1">
                    <a:lumMod val="25000"/>
                  </a:schemeClr>
                </a:solidFill>
                <a:latin typeface="字魂5号-无外润黑体" panose="00000500000000000000" pitchFamily="2" charset="-122"/>
                <a:ea typeface="字魂5号-无外润黑体" panose="00000500000000000000" pitchFamily="2" charset="-122"/>
                <a:cs typeface="微软雅黑" panose="020B0503020204020204" pitchFamily="34" charset="-122"/>
              </a:endParaRPr>
            </a:p>
          </p:txBody>
        </p:sp>
        <p:grpSp>
          <p:nvGrpSpPr>
            <p:cNvPr id="12" name="组 67"/>
            <p:cNvGrpSpPr/>
            <p:nvPr/>
          </p:nvGrpSpPr>
          <p:grpSpPr>
            <a:xfrm rot="18900000">
              <a:off x="1369242" y="2086050"/>
              <a:ext cx="517586" cy="517586"/>
              <a:chOff x="6418053" y="4537494"/>
              <a:chExt cx="690114" cy="690114"/>
            </a:xfrm>
            <a:solidFill>
              <a:srgbClr val="FFC000"/>
            </a:solidFill>
          </p:grpSpPr>
          <p:sp>
            <p:nvSpPr>
              <p:cNvPr id="15" name="矩形 14"/>
              <p:cNvSpPr/>
              <p:nvPr/>
            </p:nvSpPr>
            <p:spPr>
              <a:xfrm>
                <a:off x="6418053" y="4537494"/>
                <a:ext cx="690114" cy="6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latin typeface="字魂5号-无外润黑体" panose="00000500000000000000" pitchFamily="2" charset="-122"/>
                  <a:ea typeface="字魂5号-无外润黑体" panose="00000500000000000000" pitchFamily="2" charset="-122"/>
                </a:endParaRPr>
              </a:p>
            </p:txBody>
          </p:sp>
          <p:sp>
            <p:nvSpPr>
              <p:cNvPr id="16" name="文本框 15"/>
              <p:cNvSpPr txBox="1"/>
              <p:nvPr/>
            </p:nvSpPr>
            <p:spPr>
              <a:xfrm rot="2700000">
                <a:off x="6442803" y="4583568"/>
                <a:ext cx="538479" cy="521969"/>
              </a:xfrm>
              <a:prstGeom prst="rect">
                <a:avLst/>
              </a:prstGeom>
              <a:noFill/>
            </p:spPr>
            <p:txBody>
              <a:bodyPr wrap="none" rtlCol="0">
                <a:spAutoFit/>
              </a:bodyPr>
              <a:lstStyle/>
              <a:p>
                <a:r>
                  <a:rPr kumimoji="1" lang="en-US" altLang="zh-CN" sz="2800" dirty="0">
                    <a:solidFill>
                      <a:schemeClr val="bg1"/>
                    </a:solidFill>
                    <a:latin typeface="字魂5号-无外润黑体" panose="00000500000000000000" pitchFamily="2" charset="-122"/>
                    <a:ea typeface="字魂5号-无外润黑体" panose="00000500000000000000" pitchFamily="2" charset="-122"/>
                    <a:cs typeface="微软雅黑" panose="020B0503020204020204" pitchFamily="34" charset="-122"/>
                  </a:rPr>
                  <a:t>01</a:t>
                </a:r>
                <a:endParaRPr kumimoji="1" lang="zh-CN" altLang="en-US" sz="2800" dirty="0">
                  <a:solidFill>
                    <a:schemeClr val="bg1"/>
                  </a:solidFill>
                  <a:latin typeface="字魂5号-无外润黑体" panose="00000500000000000000" pitchFamily="2" charset="-122"/>
                  <a:ea typeface="字魂5号-无外润黑体" panose="00000500000000000000" pitchFamily="2" charset="-122"/>
                  <a:cs typeface="微软雅黑" panose="020B0503020204020204" pitchFamily="34" charset="-122"/>
                </a:endParaRPr>
              </a:p>
            </p:txBody>
          </p:sp>
        </p:grpSp>
      </p:grpSp>
      <p:grpSp>
        <p:nvGrpSpPr>
          <p:cNvPr id="27" name="组合 26"/>
          <p:cNvGrpSpPr/>
          <p:nvPr/>
        </p:nvGrpSpPr>
        <p:grpSpPr>
          <a:xfrm>
            <a:off x="7824607" y="3880673"/>
            <a:ext cx="3364732" cy="938866"/>
            <a:chOff x="1369241" y="1899487"/>
            <a:chExt cx="2523549" cy="704149"/>
          </a:xfrm>
        </p:grpSpPr>
        <p:cxnSp>
          <p:nvCxnSpPr>
            <p:cNvPr id="28" name="直线连接符 36"/>
            <p:cNvCxnSpPr/>
            <p:nvPr/>
          </p:nvCxnSpPr>
          <p:spPr>
            <a:xfrm>
              <a:off x="1950593" y="2346515"/>
              <a:ext cx="1942197"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939128" y="1899487"/>
              <a:ext cx="138548" cy="392415"/>
            </a:xfrm>
            <a:prstGeom prst="rect">
              <a:avLst/>
            </a:prstGeom>
            <a:noFill/>
          </p:spPr>
          <p:txBody>
            <a:bodyPr wrap="none" rtlCol="0">
              <a:spAutoFit/>
            </a:bodyPr>
            <a:lstStyle/>
            <a:p>
              <a:endParaRPr kumimoji="1" lang="zh-CN" altLang="en-US" sz="2800" dirty="0">
                <a:solidFill>
                  <a:schemeClr val="bg1">
                    <a:lumMod val="25000"/>
                  </a:schemeClr>
                </a:solidFill>
                <a:latin typeface="字魂5号-无外润黑体" panose="00000500000000000000" pitchFamily="2" charset="-122"/>
                <a:ea typeface="字魂5号-无外润黑体" panose="00000500000000000000" pitchFamily="2" charset="-122"/>
                <a:cs typeface="微软雅黑" panose="020B0503020204020204" pitchFamily="34" charset="-122"/>
              </a:endParaRPr>
            </a:p>
          </p:txBody>
        </p:sp>
        <p:grpSp>
          <p:nvGrpSpPr>
            <p:cNvPr id="33" name="组 67"/>
            <p:cNvGrpSpPr/>
            <p:nvPr/>
          </p:nvGrpSpPr>
          <p:grpSpPr>
            <a:xfrm rot="18900000">
              <a:off x="1369241" y="2086050"/>
              <a:ext cx="517586" cy="517586"/>
              <a:chOff x="6418053" y="4537494"/>
              <a:chExt cx="690114" cy="690114"/>
            </a:xfrm>
            <a:solidFill>
              <a:srgbClr val="FFC000"/>
            </a:solidFill>
          </p:grpSpPr>
          <p:sp>
            <p:nvSpPr>
              <p:cNvPr id="36" name="矩形 35"/>
              <p:cNvSpPr/>
              <p:nvPr/>
            </p:nvSpPr>
            <p:spPr>
              <a:xfrm>
                <a:off x="6418053" y="4537494"/>
                <a:ext cx="690114" cy="6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latin typeface="字魂5号-无外润黑体" panose="00000500000000000000" pitchFamily="2" charset="-122"/>
                  <a:ea typeface="字魂5号-无外润黑体" panose="00000500000000000000" pitchFamily="2" charset="-122"/>
                </a:endParaRPr>
              </a:p>
            </p:txBody>
          </p:sp>
          <p:sp>
            <p:nvSpPr>
              <p:cNvPr id="37" name="文本框 36"/>
              <p:cNvSpPr txBox="1"/>
              <p:nvPr/>
            </p:nvSpPr>
            <p:spPr>
              <a:xfrm rot="2700000">
                <a:off x="6424649" y="4627398"/>
                <a:ext cx="538479" cy="521969"/>
              </a:xfrm>
              <a:prstGeom prst="rect">
                <a:avLst/>
              </a:prstGeom>
              <a:noFill/>
            </p:spPr>
            <p:txBody>
              <a:bodyPr wrap="none" rtlCol="0">
                <a:spAutoFit/>
              </a:bodyPr>
              <a:lstStyle/>
              <a:p>
                <a:r>
                  <a:rPr kumimoji="1" lang="en-US" altLang="zh-CN" sz="2800" dirty="0">
                    <a:solidFill>
                      <a:schemeClr val="bg1"/>
                    </a:solidFill>
                    <a:latin typeface="字魂5号-无外润黑体" panose="00000500000000000000" pitchFamily="2" charset="-122"/>
                    <a:ea typeface="字魂5号-无外润黑体" panose="00000500000000000000" pitchFamily="2" charset="-122"/>
                    <a:cs typeface="微软雅黑" panose="020B0503020204020204" pitchFamily="34" charset="-122"/>
                  </a:rPr>
                  <a:t>02</a:t>
                </a:r>
                <a:endParaRPr kumimoji="1" lang="zh-CN" altLang="en-US" sz="2800" dirty="0">
                  <a:solidFill>
                    <a:schemeClr val="bg1"/>
                  </a:solidFill>
                  <a:latin typeface="字魂5号-无外润黑体" panose="00000500000000000000" pitchFamily="2" charset="-122"/>
                  <a:ea typeface="字魂5号-无外润黑体" panose="00000500000000000000" pitchFamily="2" charset="-122"/>
                  <a:cs typeface="微软雅黑" panose="020B0503020204020204" pitchFamily="34" charset="-122"/>
                </a:endParaRPr>
              </a:p>
            </p:txBody>
          </p:sp>
        </p:grpSp>
      </p:grpSp>
      <p:sp>
        <p:nvSpPr>
          <p:cNvPr id="46" name="文本框 45"/>
          <p:cNvSpPr txBox="1"/>
          <p:nvPr/>
        </p:nvSpPr>
        <p:spPr>
          <a:xfrm>
            <a:off x="1340951" y="1214971"/>
            <a:ext cx="999490" cy="583565"/>
          </a:xfrm>
          <a:prstGeom prst="rect">
            <a:avLst/>
          </a:prstGeom>
          <a:noFill/>
        </p:spPr>
        <p:txBody>
          <a:bodyPr wrap="none" rtlCol="0">
            <a:spAutoFit/>
          </a:bodyPr>
          <a:lstStyle/>
          <a:p>
            <a:r>
              <a:rPr kumimoji="1" lang="zh-CN" altLang="en-US" sz="3200" b="1" dirty="0">
                <a:solidFill>
                  <a:schemeClr val="bg1"/>
                </a:solidFill>
                <a:latin typeface="字魂5号-无外润黑体" panose="00000500000000000000" pitchFamily="2" charset="-122"/>
                <a:ea typeface="字魂5号-无外润黑体" panose="00000500000000000000" pitchFamily="2" charset="-122"/>
                <a:cs typeface="微软雅黑" panose="020B0503020204020204" pitchFamily="34" charset="-122"/>
              </a:rPr>
              <a:t>目录</a:t>
            </a:r>
          </a:p>
        </p:txBody>
      </p:sp>
      <p:sp>
        <p:nvSpPr>
          <p:cNvPr id="47" name="文本框 46"/>
          <p:cNvSpPr txBox="1"/>
          <p:nvPr/>
        </p:nvSpPr>
        <p:spPr>
          <a:xfrm>
            <a:off x="1062443" y="1741941"/>
            <a:ext cx="1402080" cy="460375"/>
          </a:xfrm>
          <a:prstGeom prst="rect">
            <a:avLst/>
          </a:prstGeom>
          <a:noFill/>
        </p:spPr>
        <p:txBody>
          <a:bodyPr wrap="none" rtlCol="0">
            <a:spAutoFit/>
          </a:bodyPr>
          <a:lstStyle/>
          <a:p>
            <a:r>
              <a:rPr kumimoji="1" lang="en-US" altLang="zh-CN" sz="2400" dirty="0">
                <a:solidFill>
                  <a:schemeClr val="bg1"/>
                </a:solidFill>
                <a:latin typeface="字魂5号-无外润黑体" panose="00000500000000000000" pitchFamily="2" charset="-122"/>
                <a:ea typeface="字魂5号-无外润黑体" panose="00000500000000000000" pitchFamily="2" charset="-122"/>
              </a:rPr>
              <a:t>CONTENTS</a:t>
            </a:r>
            <a:endParaRPr kumimoji="1" lang="zh-CN" altLang="en-US" sz="24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3" name="文本框 12">
            <a:extLst>
              <a:ext uri="{FF2B5EF4-FFF2-40B4-BE49-F238E27FC236}">
                <a16:creationId xmlns:a16="http://schemas.microsoft.com/office/drawing/2014/main" id="{21905F0D-3EF9-443F-AFEE-F5EC1BD5527B}"/>
              </a:ext>
            </a:extLst>
          </p:cNvPr>
          <p:cNvSpPr txBox="1"/>
          <p:nvPr/>
        </p:nvSpPr>
        <p:spPr>
          <a:xfrm>
            <a:off x="4563890" y="4009118"/>
            <a:ext cx="2258253" cy="523220"/>
          </a:xfrm>
          <a:prstGeom prst="rect">
            <a:avLst/>
          </a:prstGeom>
          <a:noFill/>
        </p:spPr>
        <p:txBody>
          <a:bodyPr wrap="square" rtlCol="0">
            <a:spAutoFit/>
          </a:bodyPr>
          <a:lstStyle/>
          <a:p>
            <a:r>
              <a:rPr lang="zh-CN" altLang="en-US" sz="2800" b="1" dirty="0"/>
              <a:t>理论部分</a:t>
            </a:r>
          </a:p>
        </p:txBody>
      </p:sp>
      <p:sp>
        <p:nvSpPr>
          <p:cNvPr id="48" name="文本框 47">
            <a:extLst>
              <a:ext uri="{FF2B5EF4-FFF2-40B4-BE49-F238E27FC236}">
                <a16:creationId xmlns:a16="http://schemas.microsoft.com/office/drawing/2014/main" id="{C7006EA5-BADC-442E-9DC7-634B420C8E90}"/>
              </a:ext>
            </a:extLst>
          </p:cNvPr>
          <p:cNvSpPr txBox="1"/>
          <p:nvPr/>
        </p:nvSpPr>
        <p:spPr>
          <a:xfrm>
            <a:off x="8831572" y="3934760"/>
            <a:ext cx="2258253" cy="523220"/>
          </a:xfrm>
          <a:prstGeom prst="rect">
            <a:avLst/>
          </a:prstGeom>
          <a:noFill/>
        </p:spPr>
        <p:txBody>
          <a:bodyPr wrap="square" rtlCol="0">
            <a:spAutoFit/>
          </a:bodyPr>
          <a:lstStyle/>
          <a:p>
            <a:r>
              <a:rPr lang="zh-CN" altLang="en-US" sz="2800" b="1" dirty="0"/>
              <a:t>实验部分</a:t>
            </a:r>
          </a:p>
        </p:txBody>
      </p:sp>
    </p:spTree>
  </p:cSld>
  <p:clrMapOvr>
    <a:masterClrMapping/>
  </p:clrMapOvr>
  <mc:AlternateContent xmlns:mc="http://schemas.openxmlformats.org/markup-compatibility/2006" xmlns:p14="http://schemas.microsoft.com/office/powerpoint/2010/main">
    <mc:Choice Requires="p14">
      <p:transition p14:dur="10">
        <p:random/>
      </p:transition>
    </mc:Choice>
    <mc:Fallback xmlns="">
      <p:transition>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初步探索数据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1084081" y="4526033"/>
            <a:ext cx="8823489" cy="1250471"/>
          </a:xfrm>
          <a:prstGeom prst="rect">
            <a:avLst/>
          </a:prstGeom>
          <a:noFill/>
        </p:spPr>
        <p:txBody>
          <a:bodyPr wrap="square">
            <a:spAutoFit/>
          </a:bodyPr>
          <a:lstStyle/>
          <a:p>
            <a:pPr marL="266700" algn="just"/>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样本不平衡查看：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266700" algn="just">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正负例样本比例大约在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kern="100" dirty="0">
                <a:latin typeface="等线" panose="02010600030101010101" pitchFamily="2" charset="-122"/>
                <a:ea typeface="等线" panose="02010600030101010101" pitchFamily="2" charset="-122"/>
                <a:cs typeface="Times New Roman" panose="02020603050405020304" pitchFamily="18" charset="0"/>
              </a:rPr>
              <a:t>左右</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，样本不平衡现象不严重，而且也符合</a:t>
            </a:r>
            <a:r>
              <a:rPr lang="zh-CN" altLang="en-US" kern="100" dirty="0">
                <a:latin typeface="等线" panose="02010600030101010101" pitchFamily="2" charset="-122"/>
                <a:ea typeface="等线" panose="02010600030101010101" pitchFamily="2" charset="-122"/>
                <a:cs typeface="Times New Roman" panose="02020603050405020304" pitchFamily="18" charset="0"/>
              </a:rPr>
              <a:t>现实情况，因此未对样本做不平衡处理。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04035D04-A356-472F-BB36-0D9B77D524CD}"/>
              </a:ext>
            </a:extLst>
          </p:cNvPr>
          <p:cNvPicPr>
            <a:picLocks noChangeAspect="1"/>
          </p:cNvPicPr>
          <p:nvPr/>
        </p:nvPicPr>
        <p:blipFill>
          <a:blip r:embed="rId3"/>
          <a:stretch>
            <a:fillRect/>
          </a:stretch>
        </p:blipFill>
        <p:spPr>
          <a:xfrm>
            <a:off x="2562271" y="1706731"/>
            <a:ext cx="4823878" cy="2629128"/>
          </a:xfrm>
          <a:prstGeom prst="rect">
            <a:avLst/>
          </a:prstGeom>
        </p:spPr>
      </p:pic>
    </p:spTree>
    <p:extLst>
      <p:ext uri="{BB962C8B-B14F-4D97-AF65-F5344CB8AC3E}">
        <p14:creationId xmlns:p14="http://schemas.microsoft.com/office/powerpoint/2010/main" val="1557494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初步探索数据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6509630" y="2545681"/>
            <a:ext cx="5165889" cy="2323008"/>
          </a:xfrm>
          <a:prstGeom prst="rect">
            <a:avLst/>
          </a:prstGeom>
          <a:noFill/>
        </p:spPr>
        <p:txBody>
          <a:bodyPr wrap="square">
            <a:spAutoFit/>
          </a:bodyPr>
          <a:lstStyle/>
          <a:p>
            <a:pPr marL="266700" algn="just"/>
            <a:r>
              <a:rPr lang="zh-CN" altLang="en-US" sz="2800" b="1" kern="100" dirty="0">
                <a:effectLst/>
                <a:latin typeface="等线" panose="02010600030101010101" pitchFamily="2" charset="-122"/>
                <a:ea typeface="等线" panose="02010600030101010101" pitchFamily="2" charset="-122"/>
                <a:cs typeface="Times New Roman" panose="02020603050405020304" pitchFamily="18" charset="0"/>
              </a:rPr>
              <a:t>变量相关性查看：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266700" algn="just">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变量之间相关性基本都在</a:t>
            </a:r>
            <a:r>
              <a:rPr lang="en-US" altLang="zh-CN" sz="20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0.3</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以下，其中‘</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last_new_job</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’与‘</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experience</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’相关性达到</a:t>
            </a:r>
            <a:r>
              <a:rPr lang="en-US" altLang="zh-CN"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0.47</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，但也是可接受范围以内，因此未对变量做相关性处理。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69A6AEC-8345-4403-9B0A-3AEE2475CFB7}"/>
              </a:ext>
            </a:extLst>
          </p:cNvPr>
          <p:cNvPicPr>
            <a:picLocks noChangeAspect="1"/>
          </p:cNvPicPr>
          <p:nvPr/>
        </p:nvPicPr>
        <p:blipFill>
          <a:blip r:embed="rId3"/>
          <a:stretch>
            <a:fillRect/>
          </a:stretch>
        </p:blipFill>
        <p:spPr>
          <a:xfrm>
            <a:off x="0" y="1057342"/>
            <a:ext cx="6576768" cy="5625911"/>
          </a:xfrm>
          <a:prstGeom prst="rect">
            <a:avLst/>
          </a:prstGeom>
        </p:spPr>
      </p:pic>
    </p:spTree>
    <p:extLst>
      <p:ext uri="{BB962C8B-B14F-4D97-AF65-F5344CB8AC3E}">
        <p14:creationId xmlns:p14="http://schemas.microsoft.com/office/powerpoint/2010/main" val="1250173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782451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训练集划分及标准化处理</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1231602" y="2148841"/>
            <a:ext cx="8823489" cy="1297919"/>
          </a:xfrm>
          <a:prstGeom prst="rect">
            <a:avLst/>
          </a:prstGeom>
          <a:noFill/>
        </p:spPr>
        <p:txBody>
          <a:bodyPr wrap="square">
            <a:spAutoFit/>
          </a:bodyPr>
          <a:lstStyle/>
          <a:p>
            <a:pPr marL="266700" algn="just"/>
            <a:r>
              <a:rPr lang="zh-CN" altLang="en-US" sz="2800" b="1" kern="100" dirty="0">
                <a:effectLst/>
                <a:latin typeface="等线" panose="02010600030101010101" pitchFamily="2" charset="-122"/>
                <a:ea typeface="等线" panose="02010600030101010101" pitchFamily="2" charset="-122"/>
                <a:cs typeface="Times New Roman" panose="02020603050405020304" pitchFamily="18" charset="0"/>
              </a:rPr>
              <a:t>划分训练集与测试集：</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266700" algn="just">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以</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15%</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的数据为测试集，</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85%</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的数据为训练集划分数据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074C143-A5FF-466A-BB4E-BF344062E3E7}"/>
              </a:ext>
            </a:extLst>
          </p:cNvPr>
          <p:cNvPicPr>
            <a:picLocks noChangeAspect="1"/>
          </p:cNvPicPr>
          <p:nvPr/>
        </p:nvPicPr>
        <p:blipFill>
          <a:blip r:embed="rId3"/>
          <a:stretch>
            <a:fillRect/>
          </a:stretch>
        </p:blipFill>
        <p:spPr>
          <a:xfrm>
            <a:off x="1071347" y="3691196"/>
            <a:ext cx="9437243" cy="1863334"/>
          </a:xfrm>
          <a:prstGeom prst="rect">
            <a:avLst/>
          </a:prstGeom>
        </p:spPr>
      </p:pic>
    </p:spTree>
    <p:extLst>
      <p:ext uri="{BB962C8B-B14F-4D97-AF65-F5344CB8AC3E}">
        <p14:creationId xmlns:p14="http://schemas.microsoft.com/office/powerpoint/2010/main" val="124070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893246" y="2095729"/>
            <a:ext cx="10039549" cy="3477875"/>
          </a:xfrm>
          <a:prstGeom prst="rect">
            <a:avLst/>
          </a:prstGeom>
          <a:noFill/>
        </p:spPr>
        <p:txBody>
          <a:bodyPr wrap="square">
            <a:spAutoFit/>
          </a:bodyPr>
          <a:lstStyle/>
          <a:p>
            <a:pPr marL="266700" algn="just"/>
            <a:r>
              <a:rPr lang="zh-CN" altLang="en-US" sz="3200" b="1" kern="100" dirty="0">
                <a:effectLst/>
                <a:latin typeface="等线" panose="02010600030101010101" pitchFamily="2" charset="-122"/>
                <a:ea typeface="等线" panose="02010600030101010101" pitchFamily="2" charset="-122"/>
                <a:cs typeface="Times New Roman" panose="02020603050405020304" pitchFamily="18" charset="0"/>
              </a:rPr>
              <a:t>实验一：留职预测实验</a:t>
            </a:r>
            <a:endPar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3600" b="1"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dirty="0">
                <a:solidFill>
                  <a:srgbClr val="FF0000"/>
                </a:solidFill>
              </a:rPr>
              <a:t>选用了常用的六种集成算法模型对数据进行训练，</a:t>
            </a:r>
            <a:r>
              <a:rPr lang="zh-CN"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预测培训者</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是否会在培训后留职。</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en-US" altLang="zh-CN" sz="3600" b="1" kern="100" dirty="0">
              <a:latin typeface="等线" panose="02010600030101010101" pitchFamily="2" charset="-122"/>
              <a:ea typeface="等线" panose="02010600030101010101" pitchFamily="2" charset="-122"/>
              <a:cs typeface="Times New Roman" panose="02020603050405020304" pitchFamily="18" charset="0"/>
            </a:endParaRPr>
          </a:p>
          <a:p>
            <a:pPr marL="266700" algn="just"/>
            <a:r>
              <a:rPr lang="zh-CN" altLang="en-US" sz="3200" b="1" kern="100" dirty="0">
                <a:latin typeface="等线" panose="02010600030101010101" pitchFamily="2" charset="-122"/>
                <a:ea typeface="等线" panose="02010600030101010101" pitchFamily="2" charset="-122"/>
                <a:cs typeface="Times New Roman" panose="02020603050405020304" pitchFamily="18" charset="0"/>
              </a:rPr>
              <a:t>实验二：模型对比实验</a:t>
            </a:r>
            <a:endParaRPr lang="en-US" altLang="zh-CN" sz="3200" b="1" kern="100" dirty="0">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通过以集成方法与基分类器的组合对比不同方法下模型的准确性、</a:t>
            </a:r>
            <a:r>
              <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AUC</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、运行时间等</a:t>
            </a:r>
            <a:endParaRPr lang="zh-CN"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714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实验一</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4" name="文本框 3">
            <a:extLst>
              <a:ext uri="{FF2B5EF4-FFF2-40B4-BE49-F238E27FC236}">
                <a16:creationId xmlns:a16="http://schemas.microsoft.com/office/drawing/2014/main" id="{8240E7B0-F467-4A91-8D77-84587BBEAF80}"/>
              </a:ext>
            </a:extLst>
          </p:cNvPr>
          <p:cNvSpPr txBox="1"/>
          <p:nvPr/>
        </p:nvSpPr>
        <p:spPr>
          <a:xfrm>
            <a:off x="744717" y="1259205"/>
            <a:ext cx="2031325" cy="369332"/>
          </a:xfrm>
          <a:prstGeom prst="rect">
            <a:avLst/>
          </a:prstGeom>
          <a:noFill/>
        </p:spPr>
        <p:txBody>
          <a:bodyPr wrap="none" rtlCol="0">
            <a:spAutoFit/>
          </a:bodyPr>
          <a:lstStyle/>
          <a:p>
            <a:r>
              <a:rPr lang="zh-CN" altLang="en-US" dirty="0">
                <a:solidFill>
                  <a:srgbClr val="FF0000"/>
                </a:solidFill>
              </a:rPr>
              <a:t>未调参实验结果：</a:t>
            </a:r>
          </a:p>
        </p:txBody>
      </p:sp>
      <p:graphicFrame>
        <p:nvGraphicFramePr>
          <p:cNvPr id="6" name="表格 6">
            <a:extLst>
              <a:ext uri="{FF2B5EF4-FFF2-40B4-BE49-F238E27FC236}">
                <a16:creationId xmlns:a16="http://schemas.microsoft.com/office/drawing/2014/main" id="{E1B0B941-C294-4EC3-ABE9-F4C22F8D57DB}"/>
              </a:ext>
            </a:extLst>
          </p:cNvPr>
          <p:cNvGraphicFramePr>
            <a:graphicFrameLocks noGrp="1"/>
          </p:cNvGraphicFramePr>
          <p:nvPr>
            <p:extLst>
              <p:ext uri="{D42A27DB-BD31-4B8C-83A1-F6EECF244321}">
                <p14:modId xmlns:p14="http://schemas.microsoft.com/office/powerpoint/2010/main" val="1717028380"/>
              </p:ext>
            </p:extLst>
          </p:nvPr>
        </p:nvGraphicFramePr>
        <p:xfrm>
          <a:off x="84841" y="1934942"/>
          <a:ext cx="12038026" cy="4923058"/>
        </p:xfrm>
        <a:graphic>
          <a:graphicData uri="http://schemas.openxmlformats.org/drawingml/2006/table">
            <a:tbl>
              <a:tblPr firstRow="1" bandRow="1">
                <a:tableStyleId>{5C22544A-7EE6-4342-B048-85BDC9FD1C3A}</a:tableStyleId>
              </a:tblPr>
              <a:tblGrid>
                <a:gridCol w="1140644">
                  <a:extLst>
                    <a:ext uri="{9D8B030D-6E8A-4147-A177-3AD203B41FA5}">
                      <a16:colId xmlns:a16="http://schemas.microsoft.com/office/drawing/2014/main" val="1146927782"/>
                    </a:ext>
                  </a:extLst>
                </a:gridCol>
                <a:gridCol w="1838226">
                  <a:extLst>
                    <a:ext uri="{9D8B030D-6E8A-4147-A177-3AD203B41FA5}">
                      <a16:colId xmlns:a16="http://schemas.microsoft.com/office/drawing/2014/main" val="3595193178"/>
                    </a:ext>
                  </a:extLst>
                </a:gridCol>
                <a:gridCol w="1885361">
                  <a:extLst>
                    <a:ext uri="{9D8B030D-6E8A-4147-A177-3AD203B41FA5}">
                      <a16:colId xmlns:a16="http://schemas.microsoft.com/office/drawing/2014/main" val="1034722238"/>
                    </a:ext>
                  </a:extLst>
                </a:gridCol>
                <a:gridCol w="1932495">
                  <a:extLst>
                    <a:ext uri="{9D8B030D-6E8A-4147-A177-3AD203B41FA5}">
                      <a16:colId xmlns:a16="http://schemas.microsoft.com/office/drawing/2014/main" val="3730083103"/>
                    </a:ext>
                  </a:extLst>
                </a:gridCol>
                <a:gridCol w="1801864">
                  <a:extLst>
                    <a:ext uri="{9D8B030D-6E8A-4147-A177-3AD203B41FA5}">
                      <a16:colId xmlns:a16="http://schemas.microsoft.com/office/drawing/2014/main" val="2385326544"/>
                    </a:ext>
                  </a:extLst>
                </a:gridCol>
                <a:gridCol w="1719718">
                  <a:extLst>
                    <a:ext uri="{9D8B030D-6E8A-4147-A177-3AD203B41FA5}">
                      <a16:colId xmlns:a16="http://schemas.microsoft.com/office/drawing/2014/main" val="893775793"/>
                    </a:ext>
                  </a:extLst>
                </a:gridCol>
                <a:gridCol w="1719718">
                  <a:extLst>
                    <a:ext uri="{9D8B030D-6E8A-4147-A177-3AD203B41FA5}">
                      <a16:colId xmlns:a16="http://schemas.microsoft.com/office/drawing/2014/main" val="4152169200"/>
                    </a:ext>
                  </a:extLst>
                </a:gridCol>
              </a:tblGrid>
              <a:tr h="957094">
                <a:tc>
                  <a:txBody>
                    <a:bodyPr/>
                    <a:lstStyle/>
                    <a:p>
                      <a:endParaRPr lang="zh-CN" altLang="en-US" dirty="0"/>
                    </a:p>
                  </a:txBody>
                  <a:tcPr/>
                </a:tc>
                <a:tc>
                  <a:txBody>
                    <a:bodyPr/>
                    <a:lstStyle/>
                    <a:p>
                      <a:pPr algn="ctr"/>
                      <a:endParaRPr lang="en-US" altLang="zh-CN" dirty="0"/>
                    </a:p>
                    <a:p>
                      <a:pPr algn="ctr"/>
                      <a:r>
                        <a:rPr lang="zh-CN" altLang="en-US" dirty="0"/>
                        <a:t>随机森林</a:t>
                      </a:r>
                    </a:p>
                  </a:txBody>
                  <a:tcPr/>
                </a:tc>
                <a:tc>
                  <a:txBody>
                    <a:bodyPr/>
                    <a:lstStyle/>
                    <a:p>
                      <a:pPr algn="ctr"/>
                      <a:endParaRPr lang="en-US" altLang="zh-CN" dirty="0"/>
                    </a:p>
                    <a:p>
                      <a:pPr algn="ctr"/>
                      <a:r>
                        <a:rPr lang="en-US" altLang="zh-CN" dirty="0"/>
                        <a:t>Adaboost</a:t>
                      </a:r>
                      <a:endParaRPr lang="zh-CN" altLang="en-US" dirty="0"/>
                    </a:p>
                  </a:txBody>
                  <a:tcPr/>
                </a:tc>
                <a:tc>
                  <a:txBody>
                    <a:bodyPr/>
                    <a:lstStyle/>
                    <a:p>
                      <a:pPr algn="ctr"/>
                      <a:endParaRPr lang="en-US" altLang="zh-CN" dirty="0"/>
                    </a:p>
                    <a:p>
                      <a:pPr algn="ctr"/>
                      <a:r>
                        <a:rPr lang="en-US" altLang="zh-CN" dirty="0"/>
                        <a:t>GBDT</a:t>
                      </a:r>
                      <a:endParaRPr lang="zh-CN" altLang="en-US" dirty="0"/>
                    </a:p>
                  </a:txBody>
                  <a:tcPr/>
                </a:tc>
                <a:tc>
                  <a:txBody>
                    <a:bodyPr/>
                    <a:lstStyle/>
                    <a:p>
                      <a:pPr algn="ctr"/>
                      <a:endParaRPr lang="en-US" altLang="zh-CN" dirty="0"/>
                    </a:p>
                    <a:p>
                      <a:pPr algn="ctr"/>
                      <a:r>
                        <a:rPr lang="en-US" altLang="zh-CN" dirty="0"/>
                        <a:t>LightGBM</a:t>
                      </a:r>
                      <a:endParaRPr lang="zh-CN" altLang="en-US" dirty="0"/>
                    </a:p>
                  </a:txBody>
                  <a:tcPr/>
                </a:tc>
                <a:tc>
                  <a:txBody>
                    <a:bodyPr/>
                    <a:lstStyle/>
                    <a:p>
                      <a:pPr algn="ctr"/>
                      <a:endParaRPr lang="en-US" altLang="zh-CN" dirty="0"/>
                    </a:p>
                    <a:p>
                      <a:pPr algn="ctr"/>
                      <a:r>
                        <a:rPr lang="en-US" altLang="zh-CN" dirty="0"/>
                        <a:t>XGboost</a:t>
                      </a:r>
                      <a:endParaRPr lang="zh-CN" altLang="en-US" dirty="0"/>
                    </a:p>
                  </a:txBody>
                  <a:tcPr/>
                </a:tc>
                <a:tc>
                  <a:txBody>
                    <a:bodyPr/>
                    <a:lstStyle/>
                    <a:p>
                      <a:pPr algn="ctr"/>
                      <a:endParaRPr lang="en-US" altLang="zh-CN" dirty="0"/>
                    </a:p>
                    <a:p>
                      <a:pPr algn="ctr"/>
                      <a:r>
                        <a:rPr lang="en-US" altLang="zh-CN" dirty="0"/>
                        <a:t>Catboost</a:t>
                      </a:r>
                      <a:endParaRPr lang="zh-CN" altLang="en-US" dirty="0"/>
                    </a:p>
                  </a:txBody>
                  <a:tcPr/>
                </a:tc>
                <a:extLst>
                  <a:ext uri="{0D108BD9-81ED-4DB2-BD59-A6C34878D82A}">
                    <a16:rowId xmlns:a16="http://schemas.microsoft.com/office/drawing/2014/main" val="3915698335"/>
                  </a:ext>
                </a:extLst>
              </a:tr>
              <a:tr h="492069">
                <a:tc>
                  <a:txBody>
                    <a:bodyPr/>
                    <a:lstStyle/>
                    <a:p>
                      <a:pPr algn="ctr"/>
                      <a:r>
                        <a:rPr lang="zh-CN" altLang="en-US" dirty="0"/>
                        <a:t>准确率</a:t>
                      </a:r>
                    </a:p>
                  </a:txBody>
                  <a:tcPr/>
                </a:tc>
                <a:tc>
                  <a:txBody>
                    <a:bodyPr/>
                    <a:lstStyle/>
                    <a:p>
                      <a:pPr algn="ctr"/>
                      <a:r>
                        <a:rPr lang="en-US" altLang="zh-CN" dirty="0"/>
                        <a:t>0.7773</a:t>
                      </a:r>
                      <a:endParaRPr lang="zh-CN" altLang="en-US" dirty="0"/>
                    </a:p>
                  </a:txBody>
                  <a:tcPr/>
                </a:tc>
                <a:tc>
                  <a:txBody>
                    <a:bodyPr/>
                    <a:lstStyle/>
                    <a:p>
                      <a:pPr algn="ctr"/>
                      <a:r>
                        <a:rPr lang="en-US" altLang="zh-CN" dirty="0"/>
                        <a:t>0.7676</a:t>
                      </a:r>
                      <a:endParaRPr lang="zh-CN" altLang="en-US" dirty="0"/>
                    </a:p>
                  </a:txBody>
                  <a:tcPr/>
                </a:tc>
                <a:tc>
                  <a:txBody>
                    <a:bodyPr/>
                    <a:lstStyle/>
                    <a:p>
                      <a:pPr algn="ctr"/>
                      <a:r>
                        <a:rPr lang="en-US" altLang="zh-CN" dirty="0"/>
                        <a:t>0.7791</a:t>
                      </a:r>
                      <a:endParaRPr lang="zh-CN" altLang="en-US" dirty="0"/>
                    </a:p>
                  </a:txBody>
                  <a:tcPr/>
                </a:tc>
                <a:tc>
                  <a:txBody>
                    <a:bodyPr/>
                    <a:lstStyle/>
                    <a:p>
                      <a:pPr algn="ctr"/>
                      <a:r>
                        <a:rPr lang="en-US" altLang="zh-CN" dirty="0"/>
                        <a:t>0.7832</a:t>
                      </a:r>
                      <a:endParaRPr lang="zh-CN" altLang="en-US" dirty="0"/>
                    </a:p>
                  </a:txBody>
                  <a:tcPr/>
                </a:tc>
                <a:tc>
                  <a:txBody>
                    <a:bodyPr/>
                    <a:lstStyle/>
                    <a:p>
                      <a:pPr algn="ctr"/>
                      <a:r>
                        <a:rPr lang="en-US" altLang="zh-CN" dirty="0"/>
                        <a:t>0.7707</a:t>
                      </a:r>
                      <a:endParaRPr lang="zh-CN" altLang="en-US" dirty="0"/>
                    </a:p>
                  </a:txBody>
                  <a:tcPr/>
                </a:tc>
                <a:tc>
                  <a:txBody>
                    <a:bodyPr/>
                    <a:lstStyle/>
                    <a:p>
                      <a:pPr algn="ctr"/>
                      <a:r>
                        <a:rPr lang="en-US" altLang="zh-CN" dirty="0">
                          <a:highlight>
                            <a:srgbClr val="FFFF00"/>
                          </a:highlight>
                        </a:rPr>
                        <a:t>0.7836</a:t>
                      </a:r>
                      <a:endParaRPr lang="zh-CN" altLang="en-US" dirty="0">
                        <a:highlight>
                          <a:srgbClr val="FFFF00"/>
                        </a:highlight>
                      </a:endParaRPr>
                    </a:p>
                  </a:txBody>
                  <a:tcPr/>
                </a:tc>
                <a:extLst>
                  <a:ext uri="{0D108BD9-81ED-4DB2-BD59-A6C34878D82A}">
                    <a16:rowId xmlns:a16="http://schemas.microsoft.com/office/drawing/2014/main" val="4149322704"/>
                  </a:ext>
                </a:extLst>
              </a:tr>
              <a:tr h="430630">
                <a:tc>
                  <a:txBody>
                    <a:bodyPr/>
                    <a:lstStyle/>
                    <a:p>
                      <a:pPr algn="ctr"/>
                      <a:r>
                        <a:rPr lang="en-US" altLang="zh-CN" dirty="0"/>
                        <a:t>AUC</a:t>
                      </a:r>
                      <a:endParaRPr lang="zh-CN" altLang="en-US" dirty="0"/>
                    </a:p>
                  </a:txBody>
                  <a:tcPr/>
                </a:tc>
                <a:tc>
                  <a:txBody>
                    <a:bodyPr/>
                    <a:lstStyle/>
                    <a:p>
                      <a:pPr algn="ctr"/>
                      <a:r>
                        <a:rPr lang="en-US" altLang="zh-CN" dirty="0"/>
                        <a:t>0.6847</a:t>
                      </a:r>
                      <a:endParaRPr lang="zh-CN" altLang="en-US" dirty="0"/>
                    </a:p>
                  </a:txBody>
                  <a:tcPr/>
                </a:tc>
                <a:tc>
                  <a:txBody>
                    <a:bodyPr/>
                    <a:lstStyle/>
                    <a:p>
                      <a:pPr algn="ctr"/>
                      <a:r>
                        <a:rPr lang="en-US" altLang="zh-CN" dirty="0"/>
                        <a:t>0.5978</a:t>
                      </a:r>
                      <a:endParaRPr lang="zh-CN" altLang="en-US" dirty="0"/>
                    </a:p>
                  </a:txBody>
                  <a:tcPr/>
                </a:tc>
                <a:tc>
                  <a:txBody>
                    <a:bodyPr/>
                    <a:lstStyle/>
                    <a:p>
                      <a:pPr algn="ctr"/>
                      <a:r>
                        <a:rPr lang="en-US" altLang="zh-CN" dirty="0"/>
                        <a:t>0.6800</a:t>
                      </a:r>
                      <a:endParaRPr lang="zh-CN" altLang="en-US" dirty="0"/>
                    </a:p>
                  </a:txBody>
                  <a:tcPr/>
                </a:tc>
                <a:tc>
                  <a:txBody>
                    <a:bodyPr/>
                    <a:lstStyle/>
                    <a:p>
                      <a:pPr algn="ctr"/>
                      <a:r>
                        <a:rPr lang="en-US" altLang="zh-CN" dirty="0">
                          <a:highlight>
                            <a:srgbClr val="FFFF00"/>
                          </a:highlight>
                        </a:rPr>
                        <a:t>0.7157</a:t>
                      </a:r>
                      <a:endParaRPr lang="zh-CN" altLang="en-US" dirty="0">
                        <a:highlight>
                          <a:srgbClr val="FFFF00"/>
                        </a:highlight>
                      </a:endParaRPr>
                    </a:p>
                  </a:txBody>
                  <a:tcPr/>
                </a:tc>
                <a:tc>
                  <a:txBody>
                    <a:bodyPr/>
                    <a:lstStyle/>
                    <a:p>
                      <a:pPr algn="ctr"/>
                      <a:r>
                        <a:rPr lang="en-US" altLang="zh-CN" dirty="0"/>
                        <a:t>0.6726</a:t>
                      </a:r>
                      <a:endParaRPr lang="zh-CN" altLang="en-US" dirty="0"/>
                    </a:p>
                  </a:txBody>
                  <a:tcPr/>
                </a:tc>
                <a:tc>
                  <a:txBody>
                    <a:bodyPr/>
                    <a:lstStyle/>
                    <a:p>
                      <a:pPr algn="ctr"/>
                      <a:r>
                        <a:rPr lang="en-US" altLang="zh-CN" dirty="0"/>
                        <a:t>0.6990</a:t>
                      </a:r>
                      <a:endParaRPr lang="zh-CN" altLang="en-US" dirty="0"/>
                    </a:p>
                  </a:txBody>
                  <a:tcPr/>
                </a:tc>
                <a:extLst>
                  <a:ext uri="{0D108BD9-81ED-4DB2-BD59-A6C34878D82A}">
                    <a16:rowId xmlns:a16="http://schemas.microsoft.com/office/drawing/2014/main" val="3718554103"/>
                  </a:ext>
                </a:extLst>
              </a:tr>
              <a:tr h="435069">
                <a:tc>
                  <a:txBody>
                    <a:bodyPr/>
                    <a:lstStyle/>
                    <a:p>
                      <a:pPr algn="ctr"/>
                      <a:r>
                        <a:rPr lang="zh-CN" altLang="en-US" dirty="0"/>
                        <a:t>召回率</a:t>
                      </a:r>
                    </a:p>
                  </a:txBody>
                  <a:tcPr/>
                </a:tc>
                <a:tc>
                  <a:txBody>
                    <a:bodyPr/>
                    <a:lstStyle/>
                    <a:p>
                      <a:pPr algn="ctr"/>
                      <a:r>
                        <a:rPr lang="en-US" altLang="zh-CN" dirty="0"/>
                        <a:t>0.4979</a:t>
                      </a:r>
                      <a:endParaRPr lang="zh-CN" altLang="en-US" dirty="0"/>
                    </a:p>
                  </a:txBody>
                  <a:tcPr/>
                </a:tc>
                <a:tc>
                  <a:txBody>
                    <a:bodyPr/>
                    <a:lstStyle/>
                    <a:p>
                      <a:pPr algn="ctr"/>
                      <a:r>
                        <a:rPr lang="en-US" altLang="zh-CN" dirty="0"/>
                        <a:t>0.2552</a:t>
                      </a:r>
                      <a:endParaRPr lang="zh-CN" altLang="en-US" dirty="0"/>
                    </a:p>
                  </a:txBody>
                  <a:tcPr/>
                </a:tc>
                <a:tc>
                  <a:txBody>
                    <a:bodyPr/>
                    <a:lstStyle/>
                    <a:p>
                      <a:pPr algn="ctr"/>
                      <a:r>
                        <a:rPr lang="en-US" altLang="zh-CN" dirty="0"/>
                        <a:t>0.4800</a:t>
                      </a:r>
                      <a:endParaRPr lang="zh-CN" altLang="en-US" dirty="0"/>
                    </a:p>
                  </a:txBody>
                  <a:tcPr/>
                </a:tc>
                <a:tc>
                  <a:txBody>
                    <a:bodyPr/>
                    <a:lstStyle/>
                    <a:p>
                      <a:pPr algn="ctr"/>
                      <a:r>
                        <a:rPr lang="en-US" altLang="zh-CN" dirty="0">
                          <a:highlight>
                            <a:srgbClr val="FFFF00"/>
                          </a:highlight>
                        </a:rPr>
                        <a:t>0.5793</a:t>
                      </a:r>
                      <a:endParaRPr lang="zh-CN" altLang="en-US" dirty="0">
                        <a:highlight>
                          <a:srgbClr val="FFFF00"/>
                        </a:highlight>
                      </a:endParaRPr>
                    </a:p>
                  </a:txBody>
                  <a:tcPr/>
                </a:tc>
                <a:tc>
                  <a:txBody>
                    <a:bodyPr/>
                    <a:lstStyle/>
                    <a:p>
                      <a:pPr algn="ctr"/>
                      <a:r>
                        <a:rPr lang="en-US" altLang="zh-CN" dirty="0"/>
                        <a:t>0.4745</a:t>
                      </a:r>
                      <a:endParaRPr lang="zh-CN" altLang="en-US" dirty="0"/>
                    </a:p>
                  </a:txBody>
                  <a:tcPr/>
                </a:tc>
                <a:tc>
                  <a:txBody>
                    <a:bodyPr/>
                    <a:lstStyle/>
                    <a:p>
                      <a:pPr algn="ctr"/>
                      <a:r>
                        <a:rPr lang="en-US" altLang="zh-CN" dirty="0"/>
                        <a:t>0.5283</a:t>
                      </a:r>
                      <a:endParaRPr lang="zh-CN" altLang="en-US" dirty="0"/>
                    </a:p>
                  </a:txBody>
                  <a:tcPr/>
                </a:tc>
                <a:extLst>
                  <a:ext uri="{0D108BD9-81ED-4DB2-BD59-A6C34878D82A}">
                    <a16:rowId xmlns:a16="http://schemas.microsoft.com/office/drawing/2014/main" val="2489680791"/>
                  </a:ext>
                </a:extLst>
              </a:tr>
              <a:tr h="2608196">
                <a:tc>
                  <a:txBody>
                    <a:bodyPr/>
                    <a:lstStyle/>
                    <a:p>
                      <a:r>
                        <a:rPr lang="zh-CN" altLang="en-US" dirty="0"/>
                        <a:t>结果截图</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26816594"/>
                  </a:ext>
                </a:extLst>
              </a:tr>
            </a:tbl>
          </a:graphicData>
        </a:graphic>
      </p:graphicFrame>
      <p:pic>
        <p:nvPicPr>
          <p:cNvPr id="23" name="图片 22">
            <a:extLst>
              <a:ext uri="{FF2B5EF4-FFF2-40B4-BE49-F238E27FC236}">
                <a16:creationId xmlns:a16="http://schemas.microsoft.com/office/drawing/2014/main" id="{5DBB71E1-A205-4B47-BCB2-499E88DD596A}"/>
              </a:ext>
            </a:extLst>
          </p:cNvPr>
          <p:cNvPicPr>
            <a:picLocks noChangeAspect="1"/>
          </p:cNvPicPr>
          <p:nvPr/>
        </p:nvPicPr>
        <p:blipFill>
          <a:blip r:embed="rId4"/>
          <a:stretch>
            <a:fillRect/>
          </a:stretch>
        </p:blipFill>
        <p:spPr>
          <a:xfrm>
            <a:off x="6920365" y="4280190"/>
            <a:ext cx="1773846" cy="2464304"/>
          </a:xfrm>
          <a:prstGeom prst="rect">
            <a:avLst/>
          </a:prstGeom>
        </p:spPr>
      </p:pic>
      <p:pic>
        <p:nvPicPr>
          <p:cNvPr id="25" name="图片 24">
            <a:extLst>
              <a:ext uri="{FF2B5EF4-FFF2-40B4-BE49-F238E27FC236}">
                <a16:creationId xmlns:a16="http://schemas.microsoft.com/office/drawing/2014/main" id="{391C4B96-F589-40C6-94A9-ED31E71E4DD7}"/>
              </a:ext>
            </a:extLst>
          </p:cNvPr>
          <p:cNvPicPr>
            <a:picLocks noChangeAspect="1"/>
          </p:cNvPicPr>
          <p:nvPr/>
        </p:nvPicPr>
        <p:blipFill>
          <a:blip r:embed="rId5"/>
          <a:stretch>
            <a:fillRect/>
          </a:stretch>
        </p:blipFill>
        <p:spPr>
          <a:xfrm>
            <a:off x="5006668" y="4280189"/>
            <a:ext cx="1864498" cy="2464304"/>
          </a:xfrm>
          <a:prstGeom prst="rect">
            <a:avLst/>
          </a:prstGeom>
        </p:spPr>
      </p:pic>
      <p:pic>
        <p:nvPicPr>
          <p:cNvPr id="27" name="图片 26">
            <a:extLst>
              <a:ext uri="{FF2B5EF4-FFF2-40B4-BE49-F238E27FC236}">
                <a16:creationId xmlns:a16="http://schemas.microsoft.com/office/drawing/2014/main" id="{F05AB3B2-D8FF-4819-B499-A48E80CA1114}"/>
              </a:ext>
            </a:extLst>
          </p:cNvPr>
          <p:cNvPicPr>
            <a:picLocks noChangeAspect="1"/>
          </p:cNvPicPr>
          <p:nvPr/>
        </p:nvPicPr>
        <p:blipFill>
          <a:blip r:embed="rId6"/>
          <a:stretch>
            <a:fillRect/>
          </a:stretch>
        </p:blipFill>
        <p:spPr>
          <a:xfrm>
            <a:off x="10447810" y="4280189"/>
            <a:ext cx="1659349" cy="2464304"/>
          </a:xfrm>
          <a:prstGeom prst="rect">
            <a:avLst/>
          </a:prstGeom>
        </p:spPr>
      </p:pic>
      <p:pic>
        <p:nvPicPr>
          <p:cNvPr id="33" name="图片 32">
            <a:extLst>
              <a:ext uri="{FF2B5EF4-FFF2-40B4-BE49-F238E27FC236}">
                <a16:creationId xmlns:a16="http://schemas.microsoft.com/office/drawing/2014/main" id="{35942F4D-78CF-4609-AE8C-CC153F36CFB3}"/>
              </a:ext>
            </a:extLst>
          </p:cNvPr>
          <p:cNvPicPr>
            <a:picLocks noChangeAspect="1"/>
          </p:cNvPicPr>
          <p:nvPr/>
        </p:nvPicPr>
        <p:blipFill>
          <a:blip r:embed="rId7"/>
          <a:stretch>
            <a:fillRect/>
          </a:stretch>
        </p:blipFill>
        <p:spPr>
          <a:xfrm>
            <a:off x="1263429" y="4280189"/>
            <a:ext cx="1741789" cy="2464304"/>
          </a:xfrm>
          <a:prstGeom prst="rect">
            <a:avLst/>
          </a:prstGeom>
        </p:spPr>
      </p:pic>
      <p:pic>
        <p:nvPicPr>
          <p:cNvPr id="35" name="图片 34">
            <a:extLst>
              <a:ext uri="{FF2B5EF4-FFF2-40B4-BE49-F238E27FC236}">
                <a16:creationId xmlns:a16="http://schemas.microsoft.com/office/drawing/2014/main" id="{E1848C7C-42F8-48EA-82FD-EBA7E1F57B1D}"/>
              </a:ext>
            </a:extLst>
          </p:cNvPr>
          <p:cNvPicPr>
            <a:picLocks noChangeAspect="1"/>
          </p:cNvPicPr>
          <p:nvPr/>
        </p:nvPicPr>
        <p:blipFill>
          <a:blip r:embed="rId8"/>
          <a:stretch>
            <a:fillRect/>
          </a:stretch>
        </p:blipFill>
        <p:spPr>
          <a:xfrm>
            <a:off x="3036154" y="4280189"/>
            <a:ext cx="1954806" cy="2464304"/>
          </a:xfrm>
          <a:prstGeom prst="rect">
            <a:avLst/>
          </a:prstGeom>
        </p:spPr>
      </p:pic>
      <p:pic>
        <p:nvPicPr>
          <p:cNvPr id="37" name="图片 36">
            <a:extLst>
              <a:ext uri="{FF2B5EF4-FFF2-40B4-BE49-F238E27FC236}">
                <a16:creationId xmlns:a16="http://schemas.microsoft.com/office/drawing/2014/main" id="{B8453031-8BFB-4C61-9DAC-E0F0D9740533}"/>
              </a:ext>
            </a:extLst>
          </p:cNvPr>
          <p:cNvPicPr>
            <a:picLocks noChangeAspect="1"/>
          </p:cNvPicPr>
          <p:nvPr/>
        </p:nvPicPr>
        <p:blipFill>
          <a:blip r:embed="rId9"/>
          <a:stretch>
            <a:fillRect/>
          </a:stretch>
        </p:blipFill>
        <p:spPr>
          <a:xfrm>
            <a:off x="8694211" y="4280189"/>
            <a:ext cx="1714807" cy="2464304"/>
          </a:xfrm>
          <a:prstGeom prst="rect">
            <a:avLst/>
          </a:prstGeom>
        </p:spPr>
      </p:pic>
      <p:pic>
        <p:nvPicPr>
          <p:cNvPr id="8" name="图片 7">
            <a:extLst>
              <a:ext uri="{FF2B5EF4-FFF2-40B4-BE49-F238E27FC236}">
                <a16:creationId xmlns:a16="http://schemas.microsoft.com/office/drawing/2014/main" id="{15793E50-A7F4-4335-A823-3DD4B13F6595}"/>
              </a:ext>
            </a:extLst>
          </p:cNvPr>
          <p:cNvPicPr>
            <a:picLocks noChangeAspect="1"/>
          </p:cNvPicPr>
          <p:nvPr/>
        </p:nvPicPr>
        <p:blipFill>
          <a:blip r:embed="rId10"/>
          <a:stretch>
            <a:fillRect/>
          </a:stretch>
        </p:blipFill>
        <p:spPr>
          <a:xfrm>
            <a:off x="1263429" y="1711897"/>
            <a:ext cx="10229850" cy="219075"/>
          </a:xfrm>
          <a:prstGeom prst="rect">
            <a:avLst/>
          </a:prstGeom>
        </p:spPr>
      </p:pic>
    </p:spTree>
    <p:extLst>
      <p:ext uri="{BB962C8B-B14F-4D97-AF65-F5344CB8AC3E}">
        <p14:creationId xmlns:p14="http://schemas.microsoft.com/office/powerpoint/2010/main" val="2526924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实验一</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1178350" y="1765019"/>
            <a:ext cx="8823489" cy="3604961"/>
          </a:xfrm>
          <a:prstGeom prst="rect">
            <a:avLst/>
          </a:prstGeom>
          <a:noFill/>
        </p:spPr>
        <p:txBody>
          <a:bodyPr wrap="square">
            <a:spAutoFit/>
          </a:bodyPr>
          <a:lstStyle/>
          <a:p>
            <a:pPr marL="266700" algn="just"/>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调参说明：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266700"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latin typeface="等线" panose="02010600030101010101" pitchFamily="2" charset="-122"/>
                <a:ea typeface="等线" panose="02010600030101010101" pitchFamily="2" charset="-122"/>
                <a:cs typeface="Times New Roman" panose="02020603050405020304" pitchFamily="18" charset="0"/>
              </a:rPr>
              <a:t>）调参目的：偏差和方差的协调</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）一般来说集成模型的重要参数分成两个部分</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en-US" kern="100" dirty="0">
                <a:latin typeface="等线" panose="02010600030101010101" pitchFamily="2" charset="-122"/>
                <a:ea typeface="等线" panose="02010600030101010101" pitchFamily="2" charset="-122"/>
                <a:cs typeface="Times New Roman" panose="02020603050405020304" pitchFamily="18" charset="0"/>
              </a:rPr>
              <a:t>框架参数与基模型参数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模型框架参数：</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弱学习器的个数、学习率、泛化能力参数等</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基模型参数：</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弱学习器的基本参数，例如随机森林中的决策树树的最大特征数、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最大树深、叶子节点最少样本数等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3</a:t>
            </a:r>
            <a:r>
              <a:rPr lang="zh-CN" altLang="en-US" kern="100" dirty="0">
                <a:latin typeface="等线" panose="02010600030101010101" pitchFamily="2" charset="-122"/>
                <a:ea typeface="等线" panose="02010600030101010101" pitchFamily="2" charset="-122"/>
                <a:cs typeface="Times New Roman" panose="02020603050405020304" pitchFamily="18" charset="0"/>
              </a:rPr>
              <a:t>）调参方法：网格搜索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047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实验一</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3849701" y="398802"/>
            <a:ext cx="8823489" cy="1107996"/>
          </a:xfrm>
          <a:prstGeom prst="rect">
            <a:avLst/>
          </a:prstGeom>
          <a:noFill/>
        </p:spPr>
        <p:txBody>
          <a:bodyPr wrap="square">
            <a:spAutoFit/>
          </a:bodyPr>
          <a:lstStyle/>
          <a:p>
            <a:pPr marL="266700" algn="just"/>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模型重要参数说明：</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3D56433B-EE7D-4580-9292-73C3CC202D88}"/>
              </a:ext>
            </a:extLst>
          </p:cNvPr>
          <p:cNvGraphicFramePr>
            <a:graphicFrameLocks noGrp="1"/>
          </p:cNvGraphicFramePr>
          <p:nvPr>
            <p:extLst>
              <p:ext uri="{D42A27DB-BD31-4B8C-83A1-F6EECF244321}">
                <p14:modId xmlns:p14="http://schemas.microsoft.com/office/powerpoint/2010/main" val="1076274946"/>
              </p:ext>
            </p:extLst>
          </p:nvPr>
        </p:nvGraphicFramePr>
        <p:xfrm>
          <a:off x="0" y="1234494"/>
          <a:ext cx="12191999" cy="5542229"/>
        </p:xfrm>
        <a:graphic>
          <a:graphicData uri="http://schemas.openxmlformats.org/drawingml/2006/table">
            <a:tbl>
              <a:tblPr firstRow="1" bandRow="1">
                <a:tableStyleId>{5C22544A-7EE6-4342-B048-85BDC9FD1C3A}</a:tableStyleId>
              </a:tblPr>
              <a:tblGrid>
                <a:gridCol w="1198946">
                  <a:extLst>
                    <a:ext uri="{9D8B030D-6E8A-4147-A177-3AD203B41FA5}">
                      <a16:colId xmlns:a16="http://schemas.microsoft.com/office/drawing/2014/main" val="951205010"/>
                    </a:ext>
                  </a:extLst>
                </a:gridCol>
                <a:gridCol w="2081582">
                  <a:extLst>
                    <a:ext uri="{9D8B030D-6E8A-4147-A177-3AD203B41FA5}">
                      <a16:colId xmlns:a16="http://schemas.microsoft.com/office/drawing/2014/main" val="3087635551"/>
                    </a:ext>
                  </a:extLst>
                </a:gridCol>
                <a:gridCol w="1944615">
                  <a:extLst>
                    <a:ext uri="{9D8B030D-6E8A-4147-A177-3AD203B41FA5}">
                      <a16:colId xmlns:a16="http://schemas.microsoft.com/office/drawing/2014/main" val="708996945"/>
                    </a:ext>
                  </a:extLst>
                </a:gridCol>
                <a:gridCol w="1741714">
                  <a:extLst>
                    <a:ext uri="{9D8B030D-6E8A-4147-A177-3AD203B41FA5}">
                      <a16:colId xmlns:a16="http://schemas.microsoft.com/office/drawing/2014/main" val="1310695991"/>
                    </a:ext>
                  </a:extLst>
                </a:gridCol>
                <a:gridCol w="1752937">
                  <a:extLst>
                    <a:ext uri="{9D8B030D-6E8A-4147-A177-3AD203B41FA5}">
                      <a16:colId xmlns:a16="http://schemas.microsoft.com/office/drawing/2014/main" val="2689767026"/>
                    </a:ext>
                  </a:extLst>
                </a:gridCol>
                <a:gridCol w="1828800">
                  <a:extLst>
                    <a:ext uri="{9D8B030D-6E8A-4147-A177-3AD203B41FA5}">
                      <a16:colId xmlns:a16="http://schemas.microsoft.com/office/drawing/2014/main" val="1204927490"/>
                    </a:ext>
                  </a:extLst>
                </a:gridCol>
                <a:gridCol w="1643405">
                  <a:extLst>
                    <a:ext uri="{9D8B030D-6E8A-4147-A177-3AD203B41FA5}">
                      <a16:colId xmlns:a16="http://schemas.microsoft.com/office/drawing/2014/main" val="798211024"/>
                    </a:ext>
                  </a:extLst>
                </a:gridCol>
              </a:tblGrid>
              <a:tr h="622376">
                <a:tc>
                  <a:txBody>
                    <a:bodyPr/>
                    <a:lstStyle/>
                    <a:p>
                      <a:endParaRPr lang="zh-CN" altLang="en-US" dirty="0"/>
                    </a:p>
                  </a:txBody>
                  <a:tcPr/>
                </a:tc>
                <a:tc>
                  <a:txBody>
                    <a:bodyPr/>
                    <a:lstStyle/>
                    <a:p>
                      <a:pPr algn="ctr"/>
                      <a:endParaRPr lang="en-US" altLang="zh-CN" dirty="0"/>
                    </a:p>
                    <a:p>
                      <a:pPr algn="ctr"/>
                      <a:r>
                        <a:rPr lang="zh-CN" altLang="en-US" dirty="0"/>
                        <a:t>随机森林</a:t>
                      </a:r>
                    </a:p>
                  </a:txBody>
                  <a:tcPr/>
                </a:tc>
                <a:tc>
                  <a:txBody>
                    <a:bodyPr/>
                    <a:lstStyle/>
                    <a:p>
                      <a:pPr algn="ctr"/>
                      <a:endParaRPr lang="en-US" altLang="zh-CN" dirty="0"/>
                    </a:p>
                    <a:p>
                      <a:pPr algn="ctr"/>
                      <a:r>
                        <a:rPr lang="en-US" altLang="zh-CN" dirty="0"/>
                        <a:t>Adaboost</a:t>
                      </a:r>
                      <a:endParaRPr lang="zh-CN" altLang="en-US" dirty="0"/>
                    </a:p>
                  </a:txBody>
                  <a:tcPr/>
                </a:tc>
                <a:tc>
                  <a:txBody>
                    <a:bodyPr/>
                    <a:lstStyle/>
                    <a:p>
                      <a:pPr algn="ctr"/>
                      <a:endParaRPr lang="en-US" altLang="zh-CN" dirty="0"/>
                    </a:p>
                    <a:p>
                      <a:pPr algn="ctr"/>
                      <a:r>
                        <a:rPr lang="en-US" altLang="zh-CN" dirty="0"/>
                        <a:t>GBDT</a:t>
                      </a:r>
                      <a:endParaRPr lang="zh-CN" altLang="en-US" dirty="0"/>
                    </a:p>
                  </a:txBody>
                  <a:tcPr/>
                </a:tc>
                <a:tc>
                  <a:txBody>
                    <a:bodyPr/>
                    <a:lstStyle/>
                    <a:p>
                      <a:pPr algn="ctr"/>
                      <a:endParaRPr lang="en-US" altLang="zh-CN" dirty="0"/>
                    </a:p>
                    <a:p>
                      <a:pPr algn="ctr"/>
                      <a:r>
                        <a:rPr lang="en-US" altLang="zh-CN" dirty="0"/>
                        <a:t>LightGBM</a:t>
                      </a:r>
                      <a:endParaRPr lang="zh-CN" altLang="en-US" dirty="0"/>
                    </a:p>
                  </a:txBody>
                  <a:tcPr/>
                </a:tc>
                <a:tc>
                  <a:txBody>
                    <a:bodyPr/>
                    <a:lstStyle/>
                    <a:p>
                      <a:pPr algn="ctr"/>
                      <a:endParaRPr lang="en-US" altLang="zh-CN" dirty="0"/>
                    </a:p>
                    <a:p>
                      <a:pPr algn="ctr"/>
                      <a:r>
                        <a:rPr lang="en-US" altLang="zh-CN" dirty="0"/>
                        <a:t>XGboost</a:t>
                      </a:r>
                      <a:endParaRPr lang="zh-CN" altLang="en-US" dirty="0"/>
                    </a:p>
                  </a:txBody>
                  <a:tcPr/>
                </a:tc>
                <a:tc>
                  <a:txBody>
                    <a:bodyPr/>
                    <a:lstStyle/>
                    <a:p>
                      <a:pPr algn="ctr"/>
                      <a:endParaRPr lang="en-US" altLang="zh-CN" dirty="0"/>
                    </a:p>
                    <a:p>
                      <a:pPr algn="ctr"/>
                      <a:r>
                        <a:rPr lang="en-US" altLang="zh-CN" dirty="0"/>
                        <a:t>Catboost</a:t>
                      </a:r>
                      <a:endParaRPr lang="zh-CN" altLang="en-US" dirty="0"/>
                    </a:p>
                  </a:txBody>
                  <a:tcPr/>
                </a:tc>
                <a:extLst>
                  <a:ext uri="{0D108BD9-81ED-4DB2-BD59-A6C34878D82A}">
                    <a16:rowId xmlns:a16="http://schemas.microsoft.com/office/drawing/2014/main" val="3886210614"/>
                  </a:ext>
                </a:extLst>
              </a:tr>
              <a:tr h="4902149">
                <a:tc>
                  <a:txBody>
                    <a:bodyPr/>
                    <a:lstStyle/>
                    <a:p>
                      <a:r>
                        <a:rPr lang="zh-CN" altLang="en-US" dirty="0"/>
                        <a:t>重要参数</a:t>
                      </a:r>
                    </a:p>
                  </a:txBody>
                  <a:tcPr/>
                </a:tc>
                <a:tc>
                  <a:txBody>
                    <a:bodyPr/>
                    <a:lstStyle/>
                    <a:p>
                      <a:r>
                        <a:rPr lang="en-US" altLang="zh-CN" sz="1600" dirty="0"/>
                        <a:t>‘n_estimators‘:</a:t>
                      </a:r>
                      <a:r>
                        <a:rPr lang="zh-CN" altLang="en-US" sz="1600" dirty="0"/>
                        <a:t>树的数目</a:t>
                      </a:r>
                      <a:endParaRPr lang="en-US" altLang="zh-CN" sz="1600" dirty="0"/>
                    </a:p>
                    <a:p>
                      <a:endParaRPr lang="en-US" altLang="zh-CN" sz="1600" dirty="0"/>
                    </a:p>
                    <a:p>
                      <a:r>
                        <a:rPr lang="en-US" altLang="zh-CN" sz="1600" dirty="0"/>
                        <a:t>‘max_depth‘</a:t>
                      </a:r>
                      <a:r>
                        <a:rPr lang="zh-CN" altLang="en-US" sz="1600" dirty="0"/>
                        <a:t>最大树深</a:t>
                      </a:r>
                      <a:endParaRPr lang="en-US" altLang="zh-CN" sz="1600" dirty="0"/>
                    </a:p>
                    <a:p>
                      <a:endParaRPr lang="en-US" altLang="zh-CN" sz="1600" dirty="0"/>
                    </a:p>
                    <a:p>
                      <a:r>
                        <a:rPr lang="en-US" altLang="zh-CN" sz="1600" dirty="0"/>
                        <a:t>'min_samples_split’:</a:t>
                      </a:r>
                    </a:p>
                    <a:p>
                      <a:r>
                        <a:rPr lang="zh-CN" altLang="en-US" sz="1600" b="0" i="0" kern="1200" dirty="0">
                          <a:solidFill>
                            <a:schemeClr val="dk1"/>
                          </a:solidFill>
                          <a:effectLst/>
                          <a:latin typeface="+mn-lt"/>
                          <a:ea typeface="+mn-ea"/>
                          <a:cs typeface="+mn-cs"/>
                        </a:rPr>
                        <a:t>内部节点再划分所需最小样本数</a:t>
                      </a:r>
                      <a:endParaRPr lang="en-US" altLang="zh-CN" sz="1600" b="0" i="0" kern="1200" dirty="0">
                        <a:solidFill>
                          <a:schemeClr val="dk1"/>
                        </a:solidFill>
                        <a:effectLst/>
                        <a:latin typeface="+mn-lt"/>
                        <a:ea typeface="+mn-ea"/>
                        <a:cs typeface="+mn-cs"/>
                      </a:endParaRPr>
                    </a:p>
                    <a:p>
                      <a:endParaRPr lang="en-US" altLang="zh-CN" sz="1600" dirty="0"/>
                    </a:p>
                    <a:p>
                      <a:r>
                        <a:rPr lang="en-US" altLang="zh-CN" sz="1600" dirty="0"/>
                        <a:t>'min_samples_leaf’:</a:t>
                      </a:r>
                    </a:p>
                    <a:p>
                      <a:r>
                        <a:rPr lang="zh-CN" altLang="en-US" sz="1600" b="0" i="0" kern="1200" dirty="0">
                          <a:solidFill>
                            <a:schemeClr val="dk1"/>
                          </a:solidFill>
                          <a:effectLst/>
                          <a:latin typeface="+mn-lt"/>
                          <a:ea typeface="+mn-ea"/>
                          <a:cs typeface="+mn-cs"/>
                        </a:rPr>
                        <a:t>叶子节点最少样本数</a:t>
                      </a:r>
                      <a:endParaRPr lang="en-US" altLang="zh-CN" sz="1600" b="0" i="0" kern="1200" dirty="0">
                        <a:solidFill>
                          <a:schemeClr val="dk1"/>
                        </a:solidFill>
                        <a:effectLst/>
                        <a:latin typeface="+mn-lt"/>
                        <a:ea typeface="+mn-ea"/>
                        <a:cs typeface="+mn-cs"/>
                      </a:endParaRPr>
                    </a:p>
                    <a:p>
                      <a:endParaRPr lang="en-US" altLang="zh-CN" sz="1600" dirty="0"/>
                    </a:p>
                    <a:p>
                      <a:r>
                        <a:rPr lang="en-US" altLang="zh-CN" sz="1600" dirty="0"/>
                        <a:t>'max_features’:</a:t>
                      </a:r>
                    </a:p>
                    <a:p>
                      <a:r>
                        <a:rPr lang="zh-CN" altLang="en-US" sz="1600" b="0" i="0" kern="1200" dirty="0">
                          <a:solidFill>
                            <a:schemeClr val="dk1"/>
                          </a:solidFill>
                          <a:effectLst/>
                          <a:latin typeface="+mn-lt"/>
                          <a:ea typeface="+mn-ea"/>
                          <a:cs typeface="+mn-cs"/>
                        </a:rPr>
                        <a:t>最大特征数</a:t>
                      </a:r>
                      <a:endParaRPr lang="zh-CN" altLang="en-US" sz="1600" dirty="0"/>
                    </a:p>
                  </a:txBody>
                  <a:tcPr/>
                </a:tc>
                <a:tc>
                  <a:txBody>
                    <a:bodyPr/>
                    <a:lstStyle/>
                    <a:p>
                      <a:r>
                        <a:rPr lang="zh-CN" altLang="en-US" sz="1600" dirty="0"/>
                        <a:t>‘</a:t>
                      </a:r>
                      <a:r>
                        <a:rPr lang="en-US" altLang="zh-CN" sz="1600" dirty="0"/>
                        <a:t>base_estimator</a:t>
                      </a:r>
                      <a:r>
                        <a:rPr lang="zh-CN" altLang="en-US" sz="1600" dirty="0"/>
                        <a:t>’：基分类器</a:t>
                      </a:r>
                      <a:endParaRPr lang="en-US" altLang="zh-CN" sz="1600" dirty="0"/>
                    </a:p>
                    <a:p>
                      <a:endParaRPr lang="en-US" altLang="zh-CN" sz="1600" dirty="0"/>
                    </a:p>
                    <a:p>
                      <a:r>
                        <a:rPr lang="en-US" altLang="zh-CN" sz="1600" dirty="0">
                          <a:solidFill>
                            <a:srgbClr val="FF0000"/>
                          </a:solidFill>
                        </a:rPr>
                        <a:t>'algorithm’:</a:t>
                      </a:r>
                    </a:p>
                    <a:p>
                      <a:r>
                        <a:rPr lang="zh-CN" altLang="en-US" sz="1600" dirty="0">
                          <a:solidFill>
                            <a:srgbClr val="FF0000"/>
                          </a:solidFill>
                        </a:rPr>
                        <a:t>弱学习器权重的度量</a:t>
                      </a:r>
                      <a:endParaRPr lang="en-US" altLang="zh-CN" sz="1600" dirty="0">
                        <a:solidFill>
                          <a:srgbClr val="FF0000"/>
                        </a:solidFill>
                      </a:endParaRPr>
                    </a:p>
                    <a:p>
                      <a:endParaRPr lang="en-US" altLang="zh-CN" sz="1600" dirty="0">
                        <a:solidFill>
                          <a:srgbClr val="FF0000"/>
                        </a:solidFill>
                      </a:endParaRPr>
                    </a:p>
                    <a:p>
                      <a:r>
                        <a:rPr lang="en-US" altLang="zh-CN" sz="1600" dirty="0"/>
                        <a:t>'n_estimators’:</a:t>
                      </a:r>
                    </a:p>
                    <a:p>
                      <a:endParaRPr lang="en-US" altLang="zh-CN" sz="1600" dirty="0"/>
                    </a:p>
                    <a:p>
                      <a:r>
                        <a:rPr lang="zh-CN" altLang="en-US" sz="1600" dirty="0"/>
                        <a:t>弱学习器的最大迭代次数</a:t>
                      </a:r>
                      <a:endParaRPr lang="en-US" altLang="zh-CN" sz="1600" dirty="0"/>
                    </a:p>
                    <a:p>
                      <a:endParaRPr lang="en-US" altLang="zh-CN" sz="1600" dirty="0"/>
                    </a:p>
                    <a:p>
                      <a:r>
                        <a:rPr lang="en-US" altLang="zh-CN" sz="1600" dirty="0"/>
                        <a:t>'learning_rate‘:</a:t>
                      </a:r>
                      <a:r>
                        <a:rPr lang="zh-CN" altLang="en-US" sz="1600" dirty="0"/>
                        <a:t>学习率</a:t>
                      </a:r>
                      <a:endParaRPr lang="en-US" altLang="zh-CN" sz="1600" dirty="0"/>
                    </a:p>
                    <a:p>
                      <a:endParaRPr lang="en-US" altLang="zh-CN" sz="1600" dirty="0"/>
                    </a:p>
                    <a:p>
                      <a:r>
                        <a:rPr lang="zh-CN" altLang="en-US" sz="1600" dirty="0"/>
                        <a:t>当选择基分类器为</a:t>
                      </a:r>
                      <a:r>
                        <a:rPr lang="en-US" altLang="zh-CN" sz="1600" dirty="0"/>
                        <a:t>Cart</a:t>
                      </a:r>
                      <a:r>
                        <a:rPr lang="zh-CN" altLang="en-US" sz="1600" dirty="0"/>
                        <a:t>树时基分类器参数与随机森林相同</a:t>
                      </a:r>
                    </a:p>
                  </a:txBody>
                  <a:tcPr/>
                </a:tc>
                <a:tc>
                  <a:txBody>
                    <a:bodyPr/>
                    <a:lstStyle/>
                    <a:p>
                      <a:r>
                        <a:rPr lang="zh-CN" altLang="en-US" sz="1600" dirty="0"/>
                        <a:t>‘</a:t>
                      </a:r>
                      <a:r>
                        <a:rPr lang="en-US" altLang="zh-CN" sz="1600" dirty="0"/>
                        <a:t>n_estimators</a:t>
                      </a:r>
                      <a:r>
                        <a:rPr lang="zh-CN" altLang="en-US" sz="1600" dirty="0"/>
                        <a:t>’：最大迭代次数</a:t>
                      </a:r>
                      <a:endParaRPr lang="en-US" altLang="zh-CN" sz="1600" dirty="0"/>
                    </a:p>
                    <a:p>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0000"/>
                          </a:solidFill>
                        </a:rPr>
                        <a:t>'subsample':</a:t>
                      </a:r>
                      <a:endParaRPr lang="zh-CN" altLang="en-US" sz="1600" dirty="0">
                        <a:solidFill>
                          <a:srgbClr val="FF0000"/>
                        </a:solidFill>
                      </a:endParaRPr>
                    </a:p>
                    <a:p>
                      <a:r>
                        <a:rPr lang="zh-CN" altLang="en-US" sz="1600" dirty="0">
                          <a:solidFill>
                            <a:srgbClr val="FF0000"/>
                          </a:solidFill>
                        </a:rPr>
                        <a:t>子采样的比例</a:t>
                      </a:r>
                      <a:endParaRPr lang="en-US" altLang="zh-CN" sz="1600" dirty="0">
                        <a:solidFill>
                          <a:srgbClr val="FF0000"/>
                        </a:solidFill>
                      </a:endParaRPr>
                    </a:p>
                    <a:p>
                      <a:endParaRPr lang="en-US" altLang="zh-CN" sz="1600" dirty="0">
                        <a:solidFill>
                          <a:srgbClr val="FF0000"/>
                        </a:solidFill>
                      </a:endParaRPr>
                    </a:p>
                    <a:p>
                      <a:r>
                        <a:rPr lang="en-US" altLang="zh-CN" sz="1600" dirty="0"/>
                        <a:t>'max_depth’:</a:t>
                      </a:r>
                    </a:p>
                    <a:p>
                      <a:r>
                        <a:rPr lang="zh-CN" altLang="en-US" sz="1600" dirty="0"/>
                        <a:t>树深</a:t>
                      </a:r>
                      <a:endParaRPr lang="en-US" altLang="zh-CN" sz="1600" dirty="0"/>
                    </a:p>
                    <a:p>
                      <a:r>
                        <a:rPr lang="en-US" altLang="zh-CN" sz="1600" dirty="0"/>
                        <a:t> ‘min_samples_split’:</a:t>
                      </a:r>
                      <a:r>
                        <a:rPr lang="zh-CN" altLang="en-US" sz="1600" dirty="0"/>
                        <a:t>同前</a:t>
                      </a:r>
                      <a:endParaRPr lang="en-US" altLang="zh-CN" sz="1600" dirty="0"/>
                    </a:p>
                    <a:p>
                      <a:endParaRPr lang="en-US" altLang="zh-CN" sz="1600" dirty="0"/>
                    </a:p>
                    <a:p>
                      <a:r>
                        <a:rPr lang="en-US" altLang="zh-CN" sz="1600" dirty="0"/>
                        <a:t>‘min_samples_leaf’:</a:t>
                      </a:r>
                      <a:r>
                        <a:rPr lang="zh-CN" altLang="en-US" sz="1600" dirty="0"/>
                        <a:t>同前</a:t>
                      </a:r>
                      <a:endParaRPr lang="en-US" altLang="zh-CN" sz="1600" dirty="0"/>
                    </a:p>
                    <a:p>
                      <a:endParaRPr lang="en-US" altLang="zh-CN" sz="1600" dirty="0"/>
                    </a:p>
                    <a:p>
                      <a:r>
                        <a:rPr lang="en-US" altLang="zh-CN" sz="1600" dirty="0"/>
                        <a:t>‘max_features’:</a:t>
                      </a:r>
                      <a:r>
                        <a:rPr lang="zh-CN" altLang="en-US" sz="1600" dirty="0"/>
                        <a:t>同前</a:t>
                      </a:r>
                      <a:endParaRPr lang="en-US" altLang="zh-CN" sz="1600" dirty="0"/>
                    </a:p>
                  </a:txBody>
                  <a:tcPr/>
                </a:tc>
                <a:tc>
                  <a:txBody>
                    <a:bodyPr/>
                    <a:lstStyle/>
                    <a:p>
                      <a:r>
                        <a:rPr lang="en-US" altLang="zh-CN" sz="1600" dirty="0"/>
                        <a:t>'num_leaves’:</a:t>
                      </a:r>
                    </a:p>
                    <a:p>
                      <a:r>
                        <a:rPr lang="zh-CN" altLang="en-US" sz="1600" dirty="0"/>
                        <a:t>叶子节点数</a:t>
                      </a:r>
                      <a:endParaRPr lang="en-US" altLang="zh-CN" sz="1600" dirty="0"/>
                    </a:p>
                    <a:p>
                      <a:endParaRPr lang="en-US" altLang="zh-CN" sz="1600" dirty="0"/>
                    </a:p>
                    <a:p>
                      <a:r>
                        <a:rPr lang="en-US" altLang="zh-CN" sz="1600" dirty="0"/>
                        <a:t>'min_data_in_leaf’:</a:t>
                      </a:r>
                    </a:p>
                    <a:p>
                      <a:r>
                        <a:rPr lang="zh-CN" altLang="en-US" sz="1600" dirty="0"/>
                        <a:t>叶子可能具有的最小记录数</a:t>
                      </a:r>
                      <a:endParaRPr lang="en-US" altLang="zh-CN" sz="1600" dirty="0"/>
                    </a:p>
                    <a:p>
                      <a:endParaRPr lang="en-US" altLang="zh-CN" sz="1600" dirty="0"/>
                    </a:p>
                    <a:p>
                      <a:r>
                        <a:rPr lang="en-US" altLang="zh-CN" sz="1600" dirty="0">
                          <a:solidFill>
                            <a:srgbClr val="FF0000"/>
                          </a:solidFill>
                        </a:rPr>
                        <a:t>'bagging_fraction’: </a:t>
                      </a:r>
                    </a:p>
                    <a:p>
                      <a:r>
                        <a:rPr lang="zh-CN" altLang="en-US" sz="1600" b="0" i="0" kern="1200" dirty="0">
                          <a:solidFill>
                            <a:srgbClr val="FF0000"/>
                          </a:solidFill>
                          <a:effectLst/>
                          <a:latin typeface="+mn-lt"/>
                          <a:ea typeface="+mn-ea"/>
                          <a:cs typeface="+mn-cs"/>
                        </a:rPr>
                        <a:t>每次迭代时用的数据比例</a:t>
                      </a:r>
                      <a:endParaRPr lang="en-US" altLang="zh-CN" sz="1600" b="0" i="0" kern="1200" dirty="0">
                        <a:solidFill>
                          <a:srgbClr val="FF0000"/>
                        </a:solidFill>
                        <a:effectLst/>
                        <a:latin typeface="+mn-lt"/>
                        <a:ea typeface="+mn-ea"/>
                        <a:cs typeface="+mn-cs"/>
                      </a:endParaRPr>
                    </a:p>
                    <a:p>
                      <a:endParaRPr lang="en-US" altLang="zh-CN" sz="1600" dirty="0">
                        <a:solidFill>
                          <a:srgbClr val="FF0000"/>
                        </a:solidFill>
                      </a:endParaRPr>
                    </a:p>
                    <a:p>
                      <a:r>
                        <a:rPr lang="en-US" altLang="zh-CN" sz="1600" dirty="0">
                          <a:solidFill>
                            <a:srgbClr val="FF0000"/>
                          </a:solidFill>
                        </a:rPr>
                        <a:t>'lambda_l1’: </a:t>
                      </a:r>
                    </a:p>
                    <a:p>
                      <a:r>
                        <a:rPr lang="zh-CN" altLang="en-US" sz="1600" b="0" i="0" kern="1200" dirty="0">
                          <a:solidFill>
                            <a:srgbClr val="FF0000"/>
                          </a:solidFill>
                          <a:effectLst/>
                          <a:latin typeface="+mn-lt"/>
                          <a:ea typeface="+mn-ea"/>
                          <a:cs typeface="+mn-cs"/>
                        </a:rPr>
                        <a:t>正则化参数</a:t>
                      </a:r>
                      <a:endParaRPr lang="en-US" altLang="zh-CN" sz="1600" dirty="0">
                        <a:solidFill>
                          <a:srgbClr val="FF0000"/>
                        </a:solidFill>
                      </a:endParaRPr>
                    </a:p>
                    <a:p>
                      <a:r>
                        <a:rPr lang="en-US" altLang="zh-CN" sz="1600" dirty="0">
                          <a:solidFill>
                            <a:srgbClr val="FF0000"/>
                          </a:solidFill>
                        </a:rPr>
                        <a:t>'lambda_l2’:</a:t>
                      </a:r>
                    </a:p>
                    <a:p>
                      <a:r>
                        <a:rPr lang="zh-CN" altLang="en-US" sz="1600" b="0" i="0" kern="1200" dirty="0">
                          <a:solidFill>
                            <a:srgbClr val="FF0000"/>
                          </a:solidFill>
                          <a:effectLst/>
                          <a:latin typeface="+mn-lt"/>
                          <a:ea typeface="+mn-ea"/>
                          <a:cs typeface="+mn-cs"/>
                        </a:rPr>
                        <a:t>正则化参数</a:t>
                      </a:r>
                      <a:endParaRPr lang="en-US" altLang="zh-CN" sz="1600" dirty="0">
                        <a:solidFill>
                          <a:srgbClr val="FF0000"/>
                        </a:solidFill>
                      </a:endParaRPr>
                    </a:p>
                    <a:p>
                      <a:r>
                        <a:rPr lang="en-US" altLang="zh-CN" sz="1600" dirty="0"/>
                        <a:t>': </a:t>
                      </a:r>
                      <a:endParaRPr lang="zh-CN" altLang="en-US" sz="1600" dirty="0"/>
                    </a:p>
                  </a:txBody>
                  <a:tcPr/>
                </a:tc>
                <a:tc>
                  <a:txBody>
                    <a:bodyPr/>
                    <a:lstStyle/>
                    <a:p>
                      <a:r>
                        <a:rPr lang="en-US" altLang="zh-CN" sz="1600" dirty="0"/>
                        <a:t>'max_depth’:</a:t>
                      </a:r>
                    </a:p>
                    <a:p>
                      <a:r>
                        <a:rPr lang="zh-CN" altLang="en-US" sz="1600" dirty="0"/>
                        <a:t>最大树深</a:t>
                      </a:r>
                      <a:endParaRPr lang="en-US" altLang="zh-CN" sz="1600" dirty="0"/>
                    </a:p>
                    <a:p>
                      <a:endParaRPr lang="en-US" altLang="zh-CN" sz="1600" dirty="0"/>
                    </a:p>
                    <a:p>
                      <a:r>
                        <a:rPr lang="en-US" altLang="zh-CN" sz="1600" dirty="0"/>
                        <a:t>‘min_child_weight’</a:t>
                      </a:r>
                      <a:r>
                        <a:rPr lang="zh-CN" altLang="en-US" sz="1600" dirty="0"/>
                        <a:t>：</a:t>
                      </a:r>
                      <a:endParaRPr lang="en-US" altLang="zh-CN" sz="1600" dirty="0"/>
                    </a:p>
                    <a:p>
                      <a:r>
                        <a:rPr lang="zh-CN" altLang="en-US" sz="1600" dirty="0"/>
                        <a:t>最小叶子节点样本权重和</a:t>
                      </a:r>
                      <a:endParaRPr lang="en-US" altLang="zh-CN" sz="1600" dirty="0"/>
                    </a:p>
                    <a:p>
                      <a:endParaRPr lang="en-US" altLang="zh-CN" sz="1600" dirty="0"/>
                    </a:p>
                    <a:p>
                      <a:r>
                        <a:rPr lang="en-US" altLang="zh-CN" sz="1600" dirty="0">
                          <a:solidFill>
                            <a:srgbClr val="FF0000"/>
                          </a:solidFill>
                        </a:rPr>
                        <a:t>'gamma‘</a:t>
                      </a:r>
                      <a:r>
                        <a:rPr lang="zh-CN" altLang="en-US" sz="1600" dirty="0">
                          <a:solidFill>
                            <a:srgbClr val="FF0000"/>
                          </a:solidFill>
                        </a:rPr>
                        <a:t>：节点分裂所需的最小损失函数下降值</a:t>
                      </a:r>
                      <a:endParaRPr lang="en-US" altLang="zh-CN" sz="1600" dirty="0">
                        <a:solidFill>
                          <a:srgbClr val="FF0000"/>
                        </a:solidFill>
                      </a:endParaRPr>
                    </a:p>
                    <a:p>
                      <a:endParaRPr lang="en-US" altLang="zh-CN" sz="1600" dirty="0">
                        <a:solidFill>
                          <a:srgbClr val="FF0000"/>
                        </a:solidFill>
                      </a:endParaRPr>
                    </a:p>
                    <a:p>
                      <a:r>
                        <a:rPr lang="en-US" altLang="zh-CN" sz="1600" dirty="0">
                          <a:solidFill>
                            <a:srgbClr val="FF0000"/>
                          </a:solidFill>
                        </a:rPr>
                        <a:t>'subsample‘</a:t>
                      </a:r>
                      <a:r>
                        <a:rPr lang="zh-CN" altLang="en-US" sz="1600" dirty="0">
                          <a:solidFill>
                            <a:srgbClr val="FF0000"/>
                          </a:solidFill>
                        </a:rPr>
                        <a:t>：</a:t>
                      </a:r>
                      <a:endParaRPr lang="en-US" altLang="zh-CN" sz="1600" dirty="0">
                        <a:solidFill>
                          <a:srgbClr val="FF0000"/>
                        </a:solidFill>
                      </a:endParaRPr>
                    </a:p>
                    <a:p>
                      <a:r>
                        <a:rPr lang="zh-CN" altLang="en-US" sz="1600" b="0" i="0" kern="1200" dirty="0">
                          <a:solidFill>
                            <a:srgbClr val="FF0000"/>
                          </a:solidFill>
                          <a:effectLst/>
                          <a:latin typeface="+mn-lt"/>
                          <a:ea typeface="+mn-ea"/>
                          <a:cs typeface="+mn-cs"/>
                        </a:rPr>
                        <a:t>随机采样的比例</a:t>
                      </a:r>
                      <a:endParaRPr lang="en-US" altLang="zh-CN" sz="1600" b="0" i="0" kern="1200" dirty="0">
                        <a:solidFill>
                          <a:srgbClr val="FF0000"/>
                        </a:solidFill>
                        <a:effectLst/>
                        <a:latin typeface="+mn-lt"/>
                        <a:ea typeface="+mn-ea"/>
                        <a:cs typeface="+mn-cs"/>
                      </a:endParaRPr>
                    </a:p>
                    <a:p>
                      <a:endParaRPr lang="en-US" altLang="zh-CN" sz="1600" b="0" i="0" kern="1200" dirty="0">
                        <a:solidFill>
                          <a:srgbClr val="FF0000"/>
                        </a:solidFill>
                        <a:effectLst/>
                        <a:latin typeface="+mn-lt"/>
                        <a:ea typeface="+mn-ea"/>
                        <a:cs typeface="+mn-cs"/>
                      </a:endParaRPr>
                    </a:p>
                    <a:p>
                      <a:r>
                        <a:rPr lang="en-US" altLang="zh-CN" sz="1600" dirty="0">
                          <a:solidFill>
                            <a:srgbClr val="FF0000"/>
                          </a:solidFill>
                        </a:rPr>
                        <a:t>'colsample_bytree‘</a:t>
                      </a:r>
                      <a:r>
                        <a:rPr lang="zh-CN" altLang="en-US" sz="1600" dirty="0">
                          <a:solidFill>
                            <a:srgbClr val="FF0000"/>
                          </a:solidFill>
                        </a:rPr>
                        <a:t>：</a:t>
                      </a:r>
                      <a:endParaRPr lang="en-US" altLang="zh-CN" sz="1600" dirty="0">
                        <a:solidFill>
                          <a:srgbClr val="FF0000"/>
                        </a:solidFill>
                      </a:endParaRPr>
                    </a:p>
                    <a:p>
                      <a:r>
                        <a:rPr lang="zh-CN" altLang="en-US" sz="1600" dirty="0">
                          <a:solidFill>
                            <a:srgbClr val="FF0000"/>
                          </a:solidFill>
                        </a:rPr>
                        <a:t>每棵随机采样的列数的占比</a:t>
                      </a:r>
                      <a:endParaRPr lang="en-US" altLang="zh-CN" sz="1600" dirty="0">
                        <a:solidFill>
                          <a:srgbClr val="FF0000"/>
                        </a:solidFill>
                      </a:endParaRPr>
                    </a:p>
                    <a:p>
                      <a:endParaRPr lang="zh-CN" altLang="en-US" sz="1600" dirty="0"/>
                    </a:p>
                  </a:txBody>
                  <a:tcPr/>
                </a:tc>
                <a:tc>
                  <a:txBody>
                    <a:bodyPr/>
                    <a:lstStyle/>
                    <a:p>
                      <a:r>
                        <a:rPr lang="en-US" altLang="zh-CN" sz="1600" dirty="0"/>
                        <a:t>‘depth’:</a:t>
                      </a:r>
                      <a:r>
                        <a:rPr lang="zh-CN" altLang="en-US" sz="1600" dirty="0"/>
                        <a:t>树深</a:t>
                      </a:r>
                      <a:endParaRPr lang="en-US" altLang="zh-CN" sz="1600" dirty="0"/>
                    </a:p>
                    <a:p>
                      <a:endParaRPr lang="en-US" altLang="zh-CN" sz="1600" dirty="0"/>
                    </a:p>
                    <a:p>
                      <a:r>
                        <a:rPr lang="en-US" altLang="zh-CN" sz="1600" dirty="0"/>
                        <a:t>'learning_rate‘</a:t>
                      </a:r>
                      <a:r>
                        <a:rPr lang="zh-CN" altLang="en-US" sz="1600" dirty="0"/>
                        <a:t>：</a:t>
                      </a:r>
                      <a:endParaRPr lang="en-US" altLang="zh-CN" sz="1600" dirty="0"/>
                    </a:p>
                    <a:p>
                      <a:r>
                        <a:rPr lang="zh-CN" altLang="en-US" sz="1600" dirty="0"/>
                        <a:t>学习率</a:t>
                      </a:r>
                      <a:endParaRPr lang="en-US" altLang="zh-CN" sz="1600" dirty="0"/>
                    </a:p>
                    <a:p>
                      <a:endParaRPr lang="en-US" altLang="zh-CN" sz="1600" dirty="0"/>
                    </a:p>
                    <a:p>
                      <a:r>
                        <a:rPr lang="en-US" altLang="zh-CN" sz="1600" dirty="0">
                          <a:solidFill>
                            <a:srgbClr val="FF0000"/>
                          </a:solidFill>
                        </a:rPr>
                        <a:t> 'l2_leaf_reg’:</a:t>
                      </a:r>
                    </a:p>
                    <a:p>
                      <a:r>
                        <a:rPr lang="en-US" altLang="zh-CN" sz="1600" b="0" i="0" kern="1200" dirty="0">
                          <a:solidFill>
                            <a:srgbClr val="FF0000"/>
                          </a:solidFill>
                          <a:effectLst/>
                          <a:latin typeface="+mn-lt"/>
                          <a:ea typeface="+mn-ea"/>
                          <a:cs typeface="+mn-cs"/>
                        </a:rPr>
                        <a:t>L2</a:t>
                      </a:r>
                      <a:r>
                        <a:rPr lang="zh-CN" altLang="en-US" sz="1600" b="0" i="0" kern="1200" dirty="0">
                          <a:solidFill>
                            <a:srgbClr val="FF0000"/>
                          </a:solidFill>
                          <a:effectLst/>
                          <a:latin typeface="+mn-lt"/>
                          <a:ea typeface="+mn-ea"/>
                          <a:cs typeface="+mn-cs"/>
                        </a:rPr>
                        <a:t>正则化系数</a:t>
                      </a:r>
                      <a:endParaRPr lang="en-US" altLang="zh-CN" sz="1600" b="0" i="0" kern="1200" dirty="0">
                        <a:solidFill>
                          <a:srgbClr val="FF0000"/>
                        </a:solidFill>
                        <a:effectLst/>
                        <a:latin typeface="+mn-lt"/>
                        <a:ea typeface="+mn-ea"/>
                        <a:cs typeface="+mn-cs"/>
                      </a:endParaRPr>
                    </a:p>
                    <a:p>
                      <a:endParaRPr lang="en-US" altLang="zh-CN" sz="1600" b="0" i="0" kern="1200" dirty="0">
                        <a:solidFill>
                          <a:srgbClr val="FF0000"/>
                        </a:solidFill>
                        <a:effectLst/>
                        <a:latin typeface="+mn-lt"/>
                        <a:ea typeface="+mn-ea"/>
                        <a:cs typeface="+mn-cs"/>
                      </a:endParaRPr>
                    </a:p>
                    <a:p>
                      <a:r>
                        <a:rPr lang="en-US" altLang="zh-CN" sz="1600" dirty="0"/>
                        <a:t>'iterations’:</a:t>
                      </a:r>
                    </a:p>
                    <a:p>
                      <a:r>
                        <a:rPr lang="zh-CN" altLang="en-US" sz="1600" dirty="0"/>
                        <a:t>最大迭代次数</a:t>
                      </a:r>
                    </a:p>
                  </a:txBody>
                  <a:tcPr/>
                </a:tc>
                <a:extLst>
                  <a:ext uri="{0D108BD9-81ED-4DB2-BD59-A6C34878D82A}">
                    <a16:rowId xmlns:a16="http://schemas.microsoft.com/office/drawing/2014/main" val="3475110084"/>
                  </a:ext>
                </a:extLst>
              </a:tr>
            </a:tbl>
          </a:graphicData>
        </a:graphic>
      </p:graphicFrame>
    </p:spTree>
    <p:extLst>
      <p:ext uri="{BB962C8B-B14F-4D97-AF65-F5344CB8AC3E}">
        <p14:creationId xmlns:p14="http://schemas.microsoft.com/office/powerpoint/2010/main" val="865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实验一</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0" y="912497"/>
            <a:ext cx="8823489" cy="461665"/>
          </a:xfrm>
          <a:prstGeom prst="rect">
            <a:avLst/>
          </a:prstGeom>
          <a:noFill/>
        </p:spPr>
        <p:txBody>
          <a:bodyPr wrap="square">
            <a:spAutoFit/>
          </a:bodyPr>
          <a:lstStyle/>
          <a:p>
            <a:pPr marL="266700" algn="just"/>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调参后结果</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6" name="表格 6">
            <a:extLst>
              <a:ext uri="{FF2B5EF4-FFF2-40B4-BE49-F238E27FC236}">
                <a16:creationId xmlns:a16="http://schemas.microsoft.com/office/drawing/2014/main" id="{F3E26E50-A3AA-4EAF-B1FF-1A5131D3A61E}"/>
              </a:ext>
            </a:extLst>
          </p:cNvPr>
          <p:cNvGraphicFramePr>
            <a:graphicFrameLocks noGrp="1"/>
          </p:cNvGraphicFramePr>
          <p:nvPr>
            <p:extLst>
              <p:ext uri="{D42A27DB-BD31-4B8C-83A1-F6EECF244321}">
                <p14:modId xmlns:p14="http://schemas.microsoft.com/office/powerpoint/2010/main" val="2053487349"/>
              </p:ext>
            </p:extLst>
          </p:nvPr>
        </p:nvGraphicFramePr>
        <p:xfrm>
          <a:off x="0" y="1383785"/>
          <a:ext cx="12192000" cy="5474215"/>
        </p:xfrm>
        <a:graphic>
          <a:graphicData uri="http://schemas.openxmlformats.org/drawingml/2006/table">
            <a:tbl>
              <a:tblPr firstRow="1" bandRow="1">
                <a:tableStyleId>{5C22544A-7EE6-4342-B048-85BDC9FD1C3A}</a:tableStyleId>
              </a:tblPr>
              <a:tblGrid>
                <a:gridCol w="1155234">
                  <a:extLst>
                    <a:ext uri="{9D8B030D-6E8A-4147-A177-3AD203B41FA5}">
                      <a16:colId xmlns:a16="http://schemas.microsoft.com/office/drawing/2014/main" val="1146927782"/>
                    </a:ext>
                  </a:extLst>
                </a:gridCol>
                <a:gridCol w="1861738">
                  <a:extLst>
                    <a:ext uri="{9D8B030D-6E8A-4147-A177-3AD203B41FA5}">
                      <a16:colId xmlns:a16="http://schemas.microsoft.com/office/drawing/2014/main" val="3595193178"/>
                    </a:ext>
                  </a:extLst>
                </a:gridCol>
                <a:gridCol w="1909476">
                  <a:extLst>
                    <a:ext uri="{9D8B030D-6E8A-4147-A177-3AD203B41FA5}">
                      <a16:colId xmlns:a16="http://schemas.microsoft.com/office/drawing/2014/main" val="1034722238"/>
                    </a:ext>
                  </a:extLst>
                </a:gridCol>
                <a:gridCol w="1957213">
                  <a:extLst>
                    <a:ext uri="{9D8B030D-6E8A-4147-A177-3AD203B41FA5}">
                      <a16:colId xmlns:a16="http://schemas.microsoft.com/office/drawing/2014/main" val="3730083103"/>
                    </a:ext>
                  </a:extLst>
                </a:gridCol>
                <a:gridCol w="1824911">
                  <a:extLst>
                    <a:ext uri="{9D8B030D-6E8A-4147-A177-3AD203B41FA5}">
                      <a16:colId xmlns:a16="http://schemas.microsoft.com/office/drawing/2014/main" val="2385326544"/>
                    </a:ext>
                  </a:extLst>
                </a:gridCol>
                <a:gridCol w="1741714">
                  <a:extLst>
                    <a:ext uri="{9D8B030D-6E8A-4147-A177-3AD203B41FA5}">
                      <a16:colId xmlns:a16="http://schemas.microsoft.com/office/drawing/2014/main" val="893775793"/>
                    </a:ext>
                  </a:extLst>
                </a:gridCol>
                <a:gridCol w="1741714">
                  <a:extLst>
                    <a:ext uri="{9D8B030D-6E8A-4147-A177-3AD203B41FA5}">
                      <a16:colId xmlns:a16="http://schemas.microsoft.com/office/drawing/2014/main" val="4152169200"/>
                    </a:ext>
                  </a:extLst>
                </a:gridCol>
              </a:tblGrid>
              <a:tr h="977830">
                <a:tc>
                  <a:txBody>
                    <a:bodyPr/>
                    <a:lstStyle/>
                    <a:p>
                      <a:endParaRPr lang="zh-CN" altLang="en-US" dirty="0"/>
                    </a:p>
                  </a:txBody>
                  <a:tcPr/>
                </a:tc>
                <a:tc>
                  <a:txBody>
                    <a:bodyPr/>
                    <a:lstStyle/>
                    <a:p>
                      <a:pPr algn="ctr"/>
                      <a:endParaRPr lang="en-US" altLang="zh-CN" dirty="0"/>
                    </a:p>
                    <a:p>
                      <a:pPr algn="ctr"/>
                      <a:r>
                        <a:rPr lang="zh-CN" altLang="en-US" dirty="0"/>
                        <a:t>随机森林</a:t>
                      </a:r>
                    </a:p>
                  </a:txBody>
                  <a:tcPr/>
                </a:tc>
                <a:tc>
                  <a:txBody>
                    <a:bodyPr/>
                    <a:lstStyle/>
                    <a:p>
                      <a:pPr algn="ctr"/>
                      <a:endParaRPr lang="en-US" altLang="zh-CN" dirty="0"/>
                    </a:p>
                    <a:p>
                      <a:pPr algn="ctr"/>
                      <a:r>
                        <a:rPr lang="en-US" altLang="zh-CN" dirty="0"/>
                        <a:t>Adaboost</a:t>
                      </a:r>
                      <a:endParaRPr lang="zh-CN" altLang="en-US" dirty="0"/>
                    </a:p>
                  </a:txBody>
                  <a:tcPr/>
                </a:tc>
                <a:tc>
                  <a:txBody>
                    <a:bodyPr/>
                    <a:lstStyle/>
                    <a:p>
                      <a:pPr algn="ctr"/>
                      <a:endParaRPr lang="en-US" altLang="zh-CN" dirty="0"/>
                    </a:p>
                    <a:p>
                      <a:pPr algn="ctr"/>
                      <a:r>
                        <a:rPr lang="en-US" altLang="zh-CN" dirty="0"/>
                        <a:t>GBDT</a:t>
                      </a:r>
                      <a:endParaRPr lang="zh-CN" altLang="en-US" dirty="0"/>
                    </a:p>
                  </a:txBody>
                  <a:tcPr/>
                </a:tc>
                <a:tc>
                  <a:txBody>
                    <a:bodyPr/>
                    <a:lstStyle/>
                    <a:p>
                      <a:pPr algn="ctr"/>
                      <a:endParaRPr lang="en-US" altLang="zh-CN" dirty="0"/>
                    </a:p>
                    <a:p>
                      <a:pPr algn="ctr"/>
                      <a:r>
                        <a:rPr lang="en-US" altLang="zh-CN" dirty="0"/>
                        <a:t>LightGBM</a:t>
                      </a:r>
                      <a:endParaRPr lang="zh-CN" altLang="en-US" dirty="0"/>
                    </a:p>
                  </a:txBody>
                  <a:tcPr/>
                </a:tc>
                <a:tc>
                  <a:txBody>
                    <a:bodyPr/>
                    <a:lstStyle/>
                    <a:p>
                      <a:pPr algn="ctr"/>
                      <a:endParaRPr lang="en-US" altLang="zh-CN" dirty="0"/>
                    </a:p>
                    <a:p>
                      <a:pPr algn="ctr"/>
                      <a:r>
                        <a:rPr lang="en-US" altLang="zh-CN" dirty="0"/>
                        <a:t>XGboost</a:t>
                      </a:r>
                      <a:endParaRPr lang="zh-CN" altLang="en-US" dirty="0"/>
                    </a:p>
                  </a:txBody>
                  <a:tcPr/>
                </a:tc>
                <a:tc>
                  <a:txBody>
                    <a:bodyPr/>
                    <a:lstStyle/>
                    <a:p>
                      <a:pPr algn="ctr"/>
                      <a:endParaRPr lang="en-US" altLang="zh-CN" dirty="0"/>
                    </a:p>
                    <a:p>
                      <a:pPr algn="ctr"/>
                      <a:r>
                        <a:rPr lang="en-US" altLang="zh-CN" dirty="0"/>
                        <a:t>Catboost</a:t>
                      </a:r>
                      <a:endParaRPr lang="zh-CN" altLang="en-US" dirty="0"/>
                    </a:p>
                  </a:txBody>
                  <a:tcPr/>
                </a:tc>
                <a:extLst>
                  <a:ext uri="{0D108BD9-81ED-4DB2-BD59-A6C34878D82A}">
                    <a16:rowId xmlns:a16="http://schemas.microsoft.com/office/drawing/2014/main" val="3915698335"/>
                  </a:ext>
                </a:extLst>
              </a:tr>
              <a:tr h="502730">
                <a:tc>
                  <a:txBody>
                    <a:bodyPr/>
                    <a:lstStyle/>
                    <a:p>
                      <a:pPr algn="ctr"/>
                      <a:r>
                        <a:rPr lang="zh-CN" altLang="en-US" dirty="0"/>
                        <a:t>准确率</a:t>
                      </a:r>
                    </a:p>
                  </a:txBody>
                  <a:tcPr/>
                </a:tc>
                <a:tc>
                  <a:txBody>
                    <a:bodyPr/>
                    <a:lstStyle/>
                    <a:p>
                      <a:pPr algn="ctr"/>
                      <a:r>
                        <a:rPr lang="en-US" altLang="zh-CN" dirty="0">
                          <a:highlight>
                            <a:srgbClr val="FFFF00"/>
                          </a:highlight>
                        </a:rPr>
                        <a:t>0.7909</a:t>
                      </a:r>
                      <a:r>
                        <a:rPr lang="en-US" altLang="zh-CN" dirty="0"/>
                        <a:t>(</a:t>
                      </a:r>
                      <a:r>
                        <a:rPr lang="en-US" altLang="zh-CN" dirty="0">
                          <a:solidFill>
                            <a:srgbClr val="FF0000"/>
                          </a:solidFill>
                        </a:rPr>
                        <a:t>0.7773</a:t>
                      </a:r>
                      <a:r>
                        <a:rPr lang="en-US" altLang="zh-CN" dirty="0"/>
                        <a:t>)</a:t>
                      </a:r>
                      <a:endParaRPr lang="zh-CN" altLang="en-US" dirty="0"/>
                    </a:p>
                  </a:txBody>
                  <a:tcPr/>
                </a:tc>
                <a:tc>
                  <a:txBody>
                    <a:bodyPr/>
                    <a:lstStyle/>
                    <a:p>
                      <a:pPr algn="ctr"/>
                      <a:r>
                        <a:rPr lang="en-US" altLang="zh-CN" dirty="0"/>
                        <a:t>0.7752(</a:t>
                      </a:r>
                      <a:r>
                        <a:rPr lang="en-US" altLang="zh-CN" sz="1800" kern="1200" dirty="0">
                          <a:solidFill>
                            <a:srgbClr val="FF0000"/>
                          </a:solidFill>
                          <a:latin typeface="+mn-lt"/>
                          <a:ea typeface="+mn-ea"/>
                          <a:cs typeface="+mn-cs"/>
                        </a:rPr>
                        <a:t>0.7676</a:t>
                      </a:r>
                      <a:r>
                        <a:rPr lang="en-US" altLang="zh-CN" dirty="0"/>
                        <a:t>)</a:t>
                      </a:r>
                      <a:endParaRPr lang="zh-CN" altLang="en-US" dirty="0"/>
                    </a:p>
                  </a:txBody>
                  <a:tcPr/>
                </a:tc>
                <a:tc>
                  <a:txBody>
                    <a:bodyPr/>
                    <a:lstStyle/>
                    <a:p>
                      <a:pPr algn="ctr"/>
                      <a:r>
                        <a:rPr lang="en-US" altLang="zh-CN" dirty="0"/>
                        <a:t>0.7804(</a:t>
                      </a:r>
                      <a:r>
                        <a:rPr lang="en-US" altLang="zh-CN" sz="1800" kern="1200" dirty="0">
                          <a:solidFill>
                            <a:srgbClr val="FF0000"/>
                          </a:solidFill>
                          <a:latin typeface="+mn-lt"/>
                          <a:ea typeface="+mn-ea"/>
                          <a:cs typeface="+mn-cs"/>
                        </a:rPr>
                        <a:t>0.7791</a:t>
                      </a:r>
                      <a:r>
                        <a:rPr lang="en-US" altLang="zh-CN" dirty="0"/>
                        <a:t>)</a:t>
                      </a:r>
                      <a:endParaRPr lang="zh-CN" altLang="en-US" dirty="0"/>
                    </a:p>
                  </a:txBody>
                  <a:tcPr/>
                </a:tc>
                <a:tc>
                  <a:txBody>
                    <a:bodyPr/>
                    <a:lstStyle/>
                    <a:p>
                      <a:pPr algn="ctr"/>
                      <a:r>
                        <a:rPr lang="en-US" altLang="zh-CN" dirty="0"/>
                        <a:t>0.7878(</a:t>
                      </a:r>
                      <a:r>
                        <a:rPr lang="en-US" altLang="zh-CN" sz="1800" kern="1200" dirty="0">
                          <a:solidFill>
                            <a:srgbClr val="FF0000"/>
                          </a:solidFill>
                          <a:latin typeface="+mn-lt"/>
                          <a:ea typeface="+mn-ea"/>
                          <a:cs typeface="+mn-cs"/>
                        </a:rPr>
                        <a:t>0.7832</a:t>
                      </a:r>
                      <a:r>
                        <a:rPr lang="en-US" altLang="zh-CN" dirty="0"/>
                        <a:t>)</a:t>
                      </a:r>
                      <a:endParaRPr lang="zh-CN" altLang="en-US" dirty="0"/>
                    </a:p>
                  </a:txBody>
                  <a:tcPr/>
                </a:tc>
                <a:tc>
                  <a:txBody>
                    <a:bodyPr/>
                    <a:lstStyle/>
                    <a:p>
                      <a:pPr algn="ctr"/>
                      <a:r>
                        <a:rPr lang="en-US" altLang="zh-CN" dirty="0"/>
                        <a:t>0.7881(</a:t>
                      </a:r>
                      <a:r>
                        <a:rPr lang="en-US" altLang="zh-CN" sz="1800" kern="1200" dirty="0">
                          <a:solidFill>
                            <a:srgbClr val="FF0000"/>
                          </a:solidFill>
                          <a:latin typeface="+mn-lt"/>
                          <a:ea typeface="+mn-ea"/>
                          <a:cs typeface="+mn-cs"/>
                        </a:rPr>
                        <a:t>0.7707</a:t>
                      </a:r>
                      <a:r>
                        <a:rPr lang="en-US" altLang="zh-CN" dirty="0"/>
                        <a:t>)</a:t>
                      </a:r>
                      <a:endParaRPr lang="zh-CN" altLang="en-US" dirty="0"/>
                    </a:p>
                  </a:txBody>
                  <a:tcPr/>
                </a:tc>
                <a:tc>
                  <a:txBody>
                    <a:bodyPr/>
                    <a:lstStyle/>
                    <a:p>
                      <a:pPr algn="ctr"/>
                      <a:r>
                        <a:rPr lang="en-US" altLang="zh-CN" dirty="0"/>
                        <a:t>0.7864(</a:t>
                      </a:r>
                      <a:r>
                        <a:rPr lang="en-US" altLang="zh-CN" sz="1800" kern="1200" dirty="0">
                          <a:solidFill>
                            <a:srgbClr val="FF0000"/>
                          </a:solidFill>
                          <a:latin typeface="+mn-lt"/>
                          <a:ea typeface="+mn-ea"/>
                          <a:cs typeface="+mn-cs"/>
                        </a:rPr>
                        <a:t>0.7836</a:t>
                      </a:r>
                      <a:r>
                        <a:rPr lang="en-US" altLang="zh-CN" dirty="0"/>
                        <a:t>)</a:t>
                      </a:r>
                      <a:endParaRPr lang="zh-CN" altLang="en-US" dirty="0"/>
                    </a:p>
                  </a:txBody>
                  <a:tcPr/>
                </a:tc>
                <a:extLst>
                  <a:ext uri="{0D108BD9-81ED-4DB2-BD59-A6C34878D82A}">
                    <a16:rowId xmlns:a16="http://schemas.microsoft.com/office/drawing/2014/main" val="4149322704"/>
                  </a:ext>
                </a:extLst>
              </a:tr>
              <a:tr h="439960">
                <a:tc>
                  <a:txBody>
                    <a:bodyPr/>
                    <a:lstStyle/>
                    <a:p>
                      <a:pPr algn="ctr"/>
                      <a:r>
                        <a:rPr lang="en-US" altLang="zh-CN" dirty="0"/>
                        <a:t>AUC</a:t>
                      </a:r>
                      <a:endParaRPr lang="zh-CN" altLang="en-US" dirty="0"/>
                    </a:p>
                  </a:txBody>
                  <a:tcPr/>
                </a:tc>
                <a:tc>
                  <a:txBody>
                    <a:bodyPr/>
                    <a:lstStyle/>
                    <a:p>
                      <a:pPr algn="ctr"/>
                      <a:r>
                        <a:rPr lang="en-US" altLang="zh-CN" dirty="0">
                          <a:highlight>
                            <a:srgbClr val="FFFF00"/>
                          </a:highlight>
                        </a:rPr>
                        <a:t>0.7185</a:t>
                      </a:r>
                      <a:r>
                        <a:rPr lang="en-US" altLang="zh-CN" dirty="0"/>
                        <a:t>(</a:t>
                      </a:r>
                      <a:r>
                        <a:rPr lang="en-US" altLang="zh-CN" sz="1800" kern="1200" dirty="0">
                          <a:solidFill>
                            <a:srgbClr val="FF0000"/>
                          </a:solidFill>
                          <a:latin typeface="+mn-lt"/>
                          <a:ea typeface="+mn-ea"/>
                          <a:cs typeface="+mn-cs"/>
                        </a:rPr>
                        <a:t>0.6847</a:t>
                      </a:r>
                      <a:r>
                        <a:rPr lang="en-US" altLang="zh-CN" dirty="0"/>
                        <a:t>)</a:t>
                      </a:r>
                      <a:endParaRPr lang="zh-CN" altLang="en-US" dirty="0"/>
                    </a:p>
                  </a:txBody>
                  <a:tcPr/>
                </a:tc>
                <a:tc>
                  <a:txBody>
                    <a:bodyPr/>
                    <a:lstStyle/>
                    <a:p>
                      <a:pPr algn="ctr"/>
                      <a:r>
                        <a:rPr lang="en-US" altLang="zh-CN" dirty="0"/>
                        <a:t>0.6235(</a:t>
                      </a:r>
                      <a:r>
                        <a:rPr lang="en-US" altLang="zh-CN" sz="1800" kern="1200" dirty="0">
                          <a:solidFill>
                            <a:srgbClr val="FF0000"/>
                          </a:solidFill>
                          <a:latin typeface="+mn-lt"/>
                          <a:ea typeface="+mn-ea"/>
                          <a:cs typeface="+mn-cs"/>
                        </a:rPr>
                        <a:t>0.5978</a:t>
                      </a:r>
                      <a:r>
                        <a:rPr lang="en-US" altLang="zh-CN" dirty="0"/>
                        <a:t>)</a:t>
                      </a:r>
                      <a:endParaRPr lang="zh-CN" altLang="en-US" dirty="0"/>
                    </a:p>
                  </a:txBody>
                  <a:tcPr/>
                </a:tc>
                <a:tc>
                  <a:txBody>
                    <a:bodyPr/>
                    <a:lstStyle/>
                    <a:p>
                      <a:pPr algn="ctr"/>
                      <a:r>
                        <a:rPr lang="en-US" altLang="zh-CN" dirty="0"/>
                        <a:t>0.7106(</a:t>
                      </a:r>
                      <a:r>
                        <a:rPr lang="en-US" altLang="zh-CN" sz="1800" kern="1200" dirty="0">
                          <a:solidFill>
                            <a:srgbClr val="FF0000"/>
                          </a:solidFill>
                          <a:latin typeface="+mn-lt"/>
                          <a:ea typeface="+mn-ea"/>
                          <a:cs typeface="+mn-cs"/>
                        </a:rPr>
                        <a:t>0.6800</a:t>
                      </a:r>
                      <a:r>
                        <a:rPr lang="en-US" altLang="zh-CN" dirty="0"/>
                        <a:t>)</a:t>
                      </a:r>
                      <a:endParaRPr lang="zh-CN" altLang="en-US" dirty="0"/>
                    </a:p>
                  </a:txBody>
                  <a:tcPr/>
                </a:tc>
                <a:tc>
                  <a:txBody>
                    <a:bodyPr/>
                    <a:lstStyle/>
                    <a:p>
                      <a:pPr algn="ctr"/>
                      <a:r>
                        <a:rPr lang="en-US" altLang="zh-CN" dirty="0"/>
                        <a:t>0.7137(</a:t>
                      </a:r>
                      <a:r>
                        <a:rPr lang="en-US" altLang="zh-CN" dirty="0">
                          <a:solidFill>
                            <a:srgbClr val="00B050"/>
                          </a:solidFill>
                        </a:rPr>
                        <a:t>0.7157</a:t>
                      </a:r>
                      <a:r>
                        <a:rPr lang="en-US" altLang="zh-CN" dirty="0"/>
                        <a:t>)</a:t>
                      </a:r>
                      <a:endParaRPr lang="zh-CN" altLang="en-US" dirty="0"/>
                    </a:p>
                  </a:txBody>
                  <a:tcPr/>
                </a:tc>
                <a:tc>
                  <a:txBody>
                    <a:bodyPr/>
                    <a:lstStyle/>
                    <a:p>
                      <a:pPr algn="ctr"/>
                      <a:r>
                        <a:rPr lang="en-US" altLang="zh-CN" dirty="0"/>
                        <a:t>0.7153(</a:t>
                      </a:r>
                      <a:r>
                        <a:rPr lang="en-US" altLang="zh-CN" sz="1800" kern="1200" dirty="0">
                          <a:solidFill>
                            <a:srgbClr val="FF0000"/>
                          </a:solidFill>
                          <a:latin typeface="+mn-lt"/>
                          <a:ea typeface="+mn-ea"/>
                          <a:cs typeface="+mn-cs"/>
                        </a:rPr>
                        <a:t>0.6726</a:t>
                      </a:r>
                      <a:r>
                        <a:rPr lang="en-US" altLang="zh-CN" dirty="0"/>
                        <a:t>)</a:t>
                      </a:r>
                      <a:endParaRPr lang="zh-CN" altLang="en-US" dirty="0"/>
                    </a:p>
                  </a:txBody>
                  <a:tcPr/>
                </a:tc>
                <a:tc>
                  <a:txBody>
                    <a:bodyPr/>
                    <a:lstStyle/>
                    <a:p>
                      <a:pPr algn="ctr"/>
                      <a:r>
                        <a:rPr lang="en-US" altLang="zh-CN" dirty="0"/>
                        <a:t>0.7054(</a:t>
                      </a:r>
                      <a:r>
                        <a:rPr lang="en-US" altLang="zh-CN" sz="1800" kern="1200" dirty="0">
                          <a:solidFill>
                            <a:srgbClr val="FF0000"/>
                          </a:solidFill>
                          <a:latin typeface="+mn-lt"/>
                          <a:ea typeface="+mn-ea"/>
                          <a:cs typeface="+mn-cs"/>
                        </a:rPr>
                        <a:t>0.6990</a:t>
                      </a:r>
                      <a:r>
                        <a:rPr lang="en-US" altLang="zh-CN" dirty="0"/>
                        <a:t>)</a:t>
                      </a:r>
                      <a:endParaRPr lang="zh-CN" altLang="en-US" dirty="0"/>
                    </a:p>
                  </a:txBody>
                  <a:tcPr/>
                </a:tc>
                <a:extLst>
                  <a:ext uri="{0D108BD9-81ED-4DB2-BD59-A6C34878D82A}">
                    <a16:rowId xmlns:a16="http://schemas.microsoft.com/office/drawing/2014/main" val="3718554103"/>
                  </a:ext>
                </a:extLst>
              </a:tr>
              <a:tr h="444495">
                <a:tc>
                  <a:txBody>
                    <a:bodyPr/>
                    <a:lstStyle/>
                    <a:p>
                      <a:pPr algn="ctr"/>
                      <a:r>
                        <a:rPr lang="zh-CN" altLang="en-US" dirty="0"/>
                        <a:t>召回率</a:t>
                      </a:r>
                    </a:p>
                  </a:txBody>
                  <a:tcPr/>
                </a:tc>
                <a:tc>
                  <a:txBody>
                    <a:bodyPr/>
                    <a:lstStyle/>
                    <a:p>
                      <a:pPr algn="ctr"/>
                      <a:r>
                        <a:rPr lang="en-US" altLang="zh-CN" dirty="0">
                          <a:highlight>
                            <a:srgbClr val="FFFF00"/>
                          </a:highlight>
                        </a:rPr>
                        <a:t>0.5724</a:t>
                      </a:r>
                      <a:r>
                        <a:rPr lang="en-US" altLang="zh-CN" dirty="0"/>
                        <a:t>(</a:t>
                      </a:r>
                      <a:r>
                        <a:rPr lang="en-US" altLang="zh-CN" sz="1800" kern="1200" dirty="0">
                          <a:solidFill>
                            <a:srgbClr val="FF0000"/>
                          </a:solidFill>
                          <a:latin typeface="+mn-lt"/>
                          <a:ea typeface="+mn-ea"/>
                          <a:cs typeface="+mn-cs"/>
                        </a:rPr>
                        <a:t>0.4979</a:t>
                      </a:r>
                      <a:r>
                        <a:rPr lang="en-US" altLang="zh-CN" dirty="0"/>
                        <a:t>)</a:t>
                      </a:r>
                      <a:endParaRPr lang="zh-CN" altLang="en-US" dirty="0"/>
                    </a:p>
                  </a:txBody>
                  <a:tcPr/>
                </a:tc>
                <a:tc>
                  <a:txBody>
                    <a:bodyPr/>
                    <a:lstStyle/>
                    <a:p>
                      <a:pPr algn="ctr"/>
                      <a:r>
                        <a:rPr lang="en-US" altLang="zh-CN" dirty="0"/>
                        <a:t>0.3172(</a:t>
                      </a:r>
                      <a:r>
                        <a:rPr lang="en-US" altLang="zh-CN" sz="1800" kern="1200" dirty="0">
                          <a:solidFill>
                            <a:srgbClr val="FF0000"/>
                          </a:solidFill>
                          <a:latin typeface="+mn-lt"/>
                          <a:ea typeface="+mn-ea"/>
                          <a:cs typeface="+mn-cs"/>
                        </a:rPr>
                        <a:t>0.2552</a:t>
                      </a:r>
                      <a:r>
                        <a:rPr lang="en-US" altLang="zh-CN" dirty="0"/>
                        <a:t>)</a:t>
                      </a:r>
                      <a:endParaRPr lang="zh-CN" altLang="en-US" dirty="0"/>
                    </a:p>
                  </a:txBody>
                  <a:tcPr/>
                </a:tc>
                <a:tc>
                  <a:txBody>
                    <a:bodyPr/>
                    <a:lstStyle/>
                    <a:p>
                      <a:pPr algn="ctr"/>
                      <a:r>
                        <a:rPr lang="en-US" altLang="zh-CN" dirty="0"/>
                        <a:t>0.5697(</a:t>
                      </a:r>
                      <a:r>
                        <a:rPr lang="en-US" altLang="zh-CN" sz="1800" kern="1200" dirty="0">
                          <a:solidFill>
                            <a:srgbClr val="FF0000"/>
                          </a:solidFill>
                          <a:latin typeface="+mn-lt"/>
                          <a:ea typeface="+mn-ea"/>
                          <a:cs typeface="+mn-cs"/>
                        </a:rPr>
                        <a:t>0.4800</a:t>
                      </a:r>
                      <a:r>
                        <a:rPr lang="en-US" altLang="zh-CN" dirty="0"/>
                        <a:t>)</a:t>
                      </a:r>
                      <a:endParaRPr lang="zh-CN" altLang="en-US" dirty="0"/>
                    </a:p>
                  </a:txBody>
                  <a:tcPr/>
                </a:tc>
                <a:tc>
                  <a:txBody>
                    <a:bodyPr/>
                    <a:lstStyle/>
                    <a:p>
                      <a:pPr algn="ctr"/>
                      <a:r>
                        <a:rPr lang="en-US" altLang="zh-CN" dirty="0"/>
                        <a:t>0.5641(</a:t>
                      </a:r>
                      <a:r>
                        <a:rPr lang="en-US" altLang="zh-CN" sz="1800" kern="1200" dirty="0">
                          <a:solidFill>
                            <a:srgbClr val="00B050"/>
                          </a:solidFill>
                          <a:latin typeface="+mn-lt"/>
                          <a:ea typeface="+mn-ea"/>
                          <a:cs typeface="+mn-cs"/>
                        </a:rPr>
                        <a:t>0.5793</a:t>
                      </a:r>
                      <a:r>
                        <a:rPr lang="en-US" altLang="zh-CN" dirty="0"/>
                        <a:t>)</a:t>
                      </a:r>
                      <a:endParaRPr lang="zh-CN" altLang="en-US" dirty="0"/>
                    </a:p>
                  </a:txBody>
                  <a:tcPr/>
                </a:tc>
                <a:tc>
                  <a:txBody>
                    <a:bodyPr/>
                    <a:lstStyle/>
                    <a:p>
                      <a:pPr algn="ctr"/>
                      <a:r>
                        <a:rPr lang="en-US" altLang="zh-CN" dirty="0"/>
                        <a:t>0.5683(</a:t>
                      </a:r>
                      <a:r>
                        <a:rPr lang="en-US" altLang="zh-CN" sz="1800" kern="1200" dirty="0">
                          <a:solidFill>
                            <a:srgbClr val="FF0000"/>
                          </a:solidFill>
                          <a:latin typeface="+mn-lt"/>
                          <a:ea typeface="+mn-ea"/>
                          <a:cs typeface="+mn-cs"/>
                        </a:rPr>
                        <a:t>0.4745</a:t>
                      </a:r>
                      <a:r>
                        <a:rPr lang="en-US" altLang="zh-CN" dirty="0"/>
                        <a:t>)</a:t>
                      </a:r>
                      <a:endParaRPr lang="zh-CN" altLang="en-US" dirty="0"/>
                    </a:p>
                  </a:txBody>
                  <a:tcPr/>
                </a:tc>
                <a:tc>
                  <a:txBody>
                    <a:bodyPr/>
                    <a:lstStyle/>
                    <a:p>
                      <a:pPr algn="ctr"/>
                      <a:r>
                        <a:rPr lang="en-US" altLang="zh-CN" dirty="0"/>
                        <a:t>0.5421(</a:t>
                      </a:r>
                      <a:r>
                        <a:rPr lang="en-US" altLang="zh-CN" sz="1800" kern="1200" dirty="0">
                          <a:solidFill>
                            <a:srgbClr val="FF0000"/>
                          </a:solidFill>
                          <a:latin typeface="+mn-lt"/>
                          <a:ea typeface="+mn-ea"/>
                          <a:cs typeface="+mn-cs"/>
                        </a:rPr>
                        <a:t>0.5283</a:t>
                      </a:r>
                      <a:r>
                        <a:rPr lang="en-US" altLang="zh-CN" dirty="0"/>
                        <a:t>)</a:t>
                      </a:r>
                      <a:endParaRPr lang="zh-CN" altLang="en-US" dirty="0"/>
                    </a:p>
                  </a:txBody>
                  <a:tcPr/>
                </a:tc>
                <a:extLst>
                  <a:ext uri="{0D108BD9-81ED-4DB2-BD59-A6C34878D82A}">
                    <a16:rowId xmlns:a16="http://schemas.microsoft.com/office/drawing/2014/main" val="2489680791"/>
                  </a:ext>
                </a:extLst>
              </a:tr>
              <a:tr h="444495">
                <a:tc>
                  <a:txBody>
                    <a:bodyPr/>
                    <a:lstStyle/>
                    <a:p>
                      <a:pPr algn="ctr"/>
                      <a:r>
                        <a:rPr lang="zh-CN" altLang="en-US" dirty="0"/>
                        <a:t>运行时间</a:t>
                      </a:r>
                    </a:p>
                  </a:txBody>
                  <a:tcPr/>
                </a:tc>
                <a:tc>
                  <a:txBody>
                    <a:bodyPr/>
                    <a:lstStyle/>
                    <a:p>
                      <a:pPr algn="ctr"/>
                      <a:r>
                        <a:rPr lang="en-US" altLang="zh-CN" dirty="0"/>
                        <a:t>1.34913s</a:t>
                      </a:r>
                      <a:endParaRPr lang="zh-CN" altLang="en-US" dirty="0"/>
                    </a:p>
                  </a:txBody>
                  <a:tcPr/>
                </a:tc>
                <a:tc>
                  <a:txBody>
                    <a:bodyPr/>
                    <a:lstStyle/>
                    <a:p>
                      <a:pPr algn="ctr"/>
                      <a:r>
                        <a:rPr lang="en-US" altLang="zh-CN" dirty="0"/>
                        <a:t>1.99675s</a:t>
                      </a:r>
                      <a:endParaRPr lang="zh-CN" altLang="en-US" dirty="0"/>
                    </a:p>
                  </a:txBody>
                  <a:tcPr/>
                </a:tc>
                <a:tc>
                  <a:txBody>
                    <a:bodyPr/>
                    <a:lstStyle/>
                    <a:p>
                      <a:pPr algn="ctr"/>
                      <a:r>
                        <a:rPr lang="en-US" altLang="zh-CN" dirty="0"/>
                        <a:t>1.35414s</a:t>
                      </a:r>
                      <a:endParaRPr lang="zh-CN" altLang="en-US" dirty="0"/>
                    </a:p>
                  </a:txBody>
                  <a:tcPr/>
                </a:tc>
                <a:tc>
                  <a:txBody>
                    <a:bodyPr/>
                    <a:lstStyle/>
                    <a:p>
                      <a:pPr algn="ctr"/>
                      <a:r>
                        <a:rPr lang="en-US" altLang="zh-CN" dirty="0">
                          <a:highlight>
                            <a:srgbClr val="FFFF00"/>
                          </a:highlight>
                        </a:rPr>
                        <a:t>0.57785s</a:t>
                      </a:r>
                      <a:endParaRPr lang="zh-CN" altLang="en-US" dirty="0">
                        <a:highlight>
                          <a:srgbClr val="FFFF00"/>
                        </a:highlight>
                      </a:endParaRPr>
                    </a:p>
                  </a:txBody>
                  <a:tcPr/>
                </a:tc>
                <a:tc>
                  <a:txBody>
                    <a:bodyPr/>
                    <a:lstStyle/>
                    <a:p>
                      <a:pPr algn="ctr"/>
                      <a:r>
                        <a:rPr lang="en-US" altLang="zh-CN" dirty="0"/>
                        <a:t>0.98348s</a:t>
                      </a:r>
                      <a:endParaRPr lang="zh-CN" altLang="en-US" dirty="0"/>
                    </a:p>
                  </a:txBody>
                  <a:tcPr/>
                </a:tc>
                <a:tc>
                  <a:txBody>
                    <a:bodyPr/>
                    <a:lstStyle/>
                    <a:p>
                      <a:pPr algn="ctr"/>
                      <a:r>
                        <a:rPr lang="en-US" altLang="zh-CN" dirty="0"/>
                        <a:t>0.94517s</a:t>
                      </a:r>
                      <a:endParaRPr lang="zh-CN" altLang="en-US" dirty="0"/>
                    </a:p>
                  </a:txBody>
                  <a:tcPr/>
                </a:tc>
                <a:extLst>
                  <a:ext uri="{0D108BD9-81ED-4DB2-BD59-A6C34878D82A}">
                    <a16:rowId xmlns:a16="http://schemas.microsoft.com/office/drawing/2014/main" val="604445161"/>
                  </a:ext>
                </a:extLst>
              </a:tr>
              <a:tr h="2664705">
                <a:tc>
                  <a:txBody>
                    <a:bodyPr/>
                    <a:lstStyle/>
                    <a:p>
                      <a:r>
                        <a:rPr lang="zh-CN" altLang="en-US" dirty="0"/>
                        <a:t>结果截图</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26816594"/>
                  </a:ext>
                </a:extLst>
              </a:tr>
            </a:tbl>
          </a:graphicData>
        </a:graphic>
      </p:graphicFrame>
      <p:pic>
        <p:nvPicPr>
          <p:cNvPr id="4" name="图片 3">
            <a:extLst>
              <a:ext uri="{FF2B5EF4-FFF2-40B4-BE49-F238E27FC236}">
                <a16:creationId xmlns:a16="http://schemas.microsoft.com/office/drawing/2014/main" id="{164CF88C-A0D3-4DD3-87E9-618E16558FBF}"/>
              </a:ext>
            </a:extLst>
          </p:cNvPr>
          <p:cNvPicPr>
            <a:picLocks noChangeAspect="1"/>
          </p:cNvPicPr>
          <p:nvPr/>
        </p:nvPicPr>
        <p:blipFill>
          <a:blip r:embed="rId3"/>
          <a:stretch>
            <a:fillRect/>
          </a:stretch>
        </p:blipFill>
        <p:spPr>
          <a:xfrm>
            <a:off x="1142748" y="4235116"/>
            <a:ext cx="1825041" cy="2632507"/>
          </a:xfrm>
          <a:prstGeom prst="rect">
            <a:avLst/>
          </a:prstGeom>
        </p:spPr>
      </p:pic>
      <p:pic>
        <p:nvPicPr>
          <p:cNvPr id="8" name="图片 7">
            <a:extLst>
              <a:ext uri="{FF2B5EF4-FFF2-40B4-BE49-F238E27FC236}">
                <a16:creationId xmlns:a16="http://schemas.microsoft.com/office/drawing/2014/main" id="{5EBAED2B-32A8-4FBA-8AFA-4AF70C497D74}"/>
              </a:ext>
            </a:extLst>
          </p:cNvPr>
          <p:cNvPicPr>
            <a:picLocks noChangeAspect="1"/>
          </p:cNvPicPr>
          <p:nvPr/>
        </p:nvPicPr>
        <p:blipFill>
          <a:blip r:embed="rId4"/>
          <a:stretch>
            <a:fillRect/>
          </a:stretch>
        </p:blipFill>
        <p:spPr>
          <a:xfrm>
            <a:off x="3087145" y="4235116"/>
            <a:ext cx="1865825" cy="2622884"/>
          </a:xfrm>
          <a:prstGeom prst="rect">
            <a:avLst/>
          </a:prstGeom>
        </p:spPr>
      </p:pic>
      <p:pic>
        <p:nvPicPr>
          <p:cNvPr id="11" name="图片 10">
            <a:extLst>
              <a:ext uri="{FF2B5EF4-FFF2-40B4-BE49-F238E27FC236}">
                <a16:creationId xmlns:a16="http://schemas.microsoft.com/office/drawing/2014/main" id="{423B1ABF-17CB-4D52-B936-2CD9EF3333D6}"/>
              </a:ext>
            </a:extLst>
          </p:cNvPr>
          <p:cNvPicPr>
            <a:picLocks noChangeAspect="1"/>
          </p:cNvPicPr>
          <p:nvPr/>
        </p:nvPicPr>
        <p:blipFill>
          <a:blip r:embed="rId5"/>
          <a:stretch>
            <a:fillRect/>
          </a:stretch>
        </p:blipFill>
        <p:spPr>
          <a:xfrm>
            <a:off x="5033181" y="4235116"/>
            <a:ext cx="1768334" cy="2622884"/>
          </a:xfrm>
          <a:prstGeom prst="rect">
            <a:avLst/>
          </a:prstGeom>
        </p:spPr>
      </p:pic>
      <p:pic>
        <p:nvPicPr>
          <p:cNvPr id="15" name="图片 14">
            <a:extLst>
              <a:ext uri="{FF2B5EF4-FFF2-40B4-BE49-F238E27FC236}">
                <a16:creationId xmlns:a16="http://schemas.microsoft.com/office/drawing/2014/main" id="{2079689A-C919-4E7D-BAA1-8508F1EC81DC}"/>
              </a:ext>
            </a:extLst>
          </p:cNvPr>
          <p:cNvPicPr>
            <a:picLocks noChangeAspect="1"/>
          </p:cNvPicPr>
          <p:nvPr/>
        </p:nvPicPr>
        <p:blipFill>
          <a:blip r:embed="rId6"/>
          <a:stretch>
            <a:fillRect/>
          </a:stretch>
        </p:blipFill>
        <p:spPr>
          <a:xfrm>
            <a:off x="6943301" y="4235115"/>
            <a:ext cx="1768334" cy="2622884"/>
          </a:xfrm>
          <a:prstGeom prst="rect">
            <a:avLst/>
          </a:prstGeom>
        </p:spPr>
      </p:pic>
      <p:pic>
        <p:nvPicPr>
          <p:cNvPr id="17" name="图片 16">
            <a:extLst>
              <a:ext uri="{FF2B5EF4-FFF2-40B4-BE49-F238E27FC236}">
                <a16:creationId xmlns:a16="http://schemas.microsoft.com/office/drawing/2014/main" id="{5C2707FD-C393-408D-81BB-6624887928C3}"/>
              </a:ext>
            </a:extLst>
          </p:cNvPr>
          <p:cNvPicPr>
            <a:picLocks noChangeAspect="1"/>
          </p:cNvPicPr>
          <p:nvPr/>
        </p:nvPicPr>
        <p:blipFill>
          <a:blip r:embed="rId7"/>
          <a:stretch>
            <a:fillRect/>
          </a:stretch>
        </p:blipFill>
        <p:spPr>
          <a:xfrm>
            <a:off x="8791845" y="4252729"/>
            <a:ext cx="1606531" cy="2605270"/>
          </a:xfrm>
          <a:prstGeom prst="rect">
            <a:avLst/>
          </a:prstGeom>
        </p:spPr>
      </p:pic>
      <p:pic>
        <p:nvPicPr>
          <p:cNvPr id="19" name="图片 18">
            <a:extLst>
              <a:ext uri="{FF2B5EF4-FFF2-40B4-BE49-F238E27FC236}">
                <a16:creationId xmlns:a16="http://schemas.microsoft.com/office/drawing/2014/main" id="{C9D6638C-A331-4EE0-8403-8AA1426F1C8F}"/>
              </a:ext>
            </a:extLst>
          </p:cNvPr>
          <p:cNvPicPr>
            <a:picLocks noChangeAspect="1"/>
          </p:cNvPicPr>
          <p:nvPr/>
        </p:nvPicPr>
        <p:blipFill>
          <a:blip r:embed="rId8"/>
          <a:stretch>
            <a:fillRect/>
          </a:stretch>
        </p:blipFill>
        <p:spPr>
          <a:xfrm>
            <a:off x="10530720" y="4252728"/>
            <a:ext cx="1639220" cy="2614895"/>
          </a:xfrm>
          <a:prstGeom prst="rect">
            <a:avLst/>
          </a:prstGeom>
        </p:spPr>
      </p:pic>
    </p:spTree>
    <p:extLst>
      <p:ext uri="{BB962C8B-B14F-4D97-AF65-F5344CB8AC3E}">
        <p14:creationId xmlns:p14="http://schemas.microsoft.com/office/powerpoint/2010/main" val="27137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实验二</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5" name="文本框 4">
            <a:extLst>
              <a:ext uri="{FF2B5EF4-FFF2-40B4-BE49-F238E27FC236}">
                <a16:creationId xmlns:a16="http://schemas.microsoft.com/office/drawing/2014/main" id="{16B6E4FA-291F-4FC6-9120-5FD6C60DD62B}"/>
              </a:ext>
            </a:extLst>
          </p:cNvPr>
          <p:cNvSpPr txBox="1"/>
          <p:nvPr/>
        </p:nvSpPr>
        <p:spPr>
          <a:xfrm>
            <a:off x="770697" y="1146083"/>
            <a:ext cx="10039549" cy="1077218"/>
          </a:xfrm>
          <a:prstGeom prst="rect">
            <a:avLst/>
          </a:prstGeom>
          <a:noFill/>
        </p:spPr>
        <p:txBody>
          <a:bodyPr wrap="square">
            <a:spAutoFit/>
          </a:bodyPr>
          <a:lstStyle/>
          <a:p>
            <a:pPr marL="266700" algn="just"/>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）模型对比实验</a:t>
            </a:r>
          </a:p>
          <a:p>
            <a:pPr marL="266700" algn="just"/>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通过以集成方法与基分类器的组合对比不同方法下模型的准确性、</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AUC</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、运行时间等</a:t>
            </a:r>
            <a:endParaRPr lang="zh-CN"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4A6FD0CA-D315-4A38-A4B5-2CEFC2DD4BEF}"/>
              </a:ext>
            </a:extLst>
          </p:cNvPr>
          <p:cNvSpPr txBox="1"/>
          <p:nvPr/>
        </p:nvSpPr>
        <p:spPr>
          <a:xfrm>
            <a:off x="1029092" y="2254904"/>
            <a:ext cx="10303497" cy="2862322"/>
          </a:xfrm>
          <a:prstGeom prst="rect">
            <a:avLst/>
          </a:prstGeom>
          <a:noFill/>
        </p:spPr>
        <p:txBody>
          <a:bodyPr wrap="square" rtlCol="0">
            <a:spAutoFit/>
          </a:bodyPr>
          <a:lstStyle/>
          <a:p>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）比较策略：</a:t>
            </a:r>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集成方法选择</a:t>
            </a:r>
            <a:r>
              <a:rPr lang="zh-CN" altLang="en-US" dirty="0"/>
              <a:t>：</a:t>
            </a:r>
            <a:endParaRPr lang="en-US" altLang="zh-CN" dirty="0"/>
          </a:p>
          <a:p>
            <a:r>
              <a:rPr lang="en-US" altLang="zh-CN" dirty="0"/>
              <a:t>	</a:t>
            </a:r>
            <a:r>
              <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Bagging</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Adaboost</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Stacking</a:t>
            </a:r>
          </a:p>
          <a:p>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基分类器选择：</a:t>
            </a:r>
            <a:endParaRPr lang="en-US" altLang="zh-CN" sz="2000" b="1"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dirty="0"/>
              <a:t>	</a:t>
            </a:r>
            <a:r>
              <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SVM</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、贝叶斯分类器、逻辑回归、决策树、感知机</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采取两两组合的方式生成共</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15</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个模型进行比较</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（其中因为</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Stacking</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方法较为特殊，因此在选择其分类器时将其中一种基分类器作为第二层分类器即最终分类器，其他分类器作为第一层分类器）</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2C14E2B-D8D6-4592-9F71-264EE475DA3E}"/>
              </a:ext>
            </a:extLst>
          </p:cNvPr>
          <p:cNvSpPr txBox="1"/>
          <p:nvPr/>
        </p:nvSpPr>
        <p:spPr>
          <a:xfrm>
            <a:off x="1029092" y="5363852"/>
            <a:ext cx="9782725" cy="1138773"/>
          </a:xfrm>
          <a:prstGeom prst="rect">
            <a:avLst/>
          </a:prstGeom>
          <a:noFill/>
        </p:spPr>
        <p:txBody>
          <a:bodyPr wrap="square" rtlCol="0">
            <a:spAutoFit/>
          </a:bodyPr>
          <a:lstStyle/>
          <a:p>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3</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）其他说明：</a:t>
            </a:r>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Arial" panose="020B0604020202020204" pitchFamily="34" charset="0"/>
              <a:buChar char="•"/>
            </a:pP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因代码能力有限，实验过程中采用的包均为</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sklearn</a:t>
            </a: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上面的已有模型包</a:t>
            </a:r>
            <a:endParaRPr lang="en-US"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Arial" panose="020B0604020202020204" pitchFamily="34" charset="0"/>
              <a:buChar char="•"/>
            </a:pP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因时间有限，</a:t>
            </a:r>
            <a:r>
              <a:rPr lang="zh-CN" altLang="en-US" sz="20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并未对模型进行调参</a:t>
            </a: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，仅做初步比较</a:t>
            </a:r>
          </a:p>
        </p:txBody>
      </p:sp>
    </p:spTree>
    <p:extLst>
      <p:ext uri="{BB962C8B-B14F-4D97-AF65-F5344CB8AC3E}">
        <p14:creationId xmlns:p14="http://schemas.microsoft.com/office/powerpoint/2010/main" val="3701098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实验二</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3" name="文本框 2">
            <a:extLst>
              <a:ext uri="{FF2B5EF4-FFF2-40B4-BE49-F238E27FC236}">
                <a16:creationId xmlns:a16="http://schemas.microsoft.com/office/drawing/2014/main" id="{243D4B0F-C928-4213-AF8B-55E295D4EC57}"/>
              </a:ext>
            </a:extLst>
          </p:cNvPr>
          <p:cNvSpPr txBox="1"/>
          <p:nvPr/>
        </p:nvSpPr>
        <p:spPr>
          <a:xfrm>
            <a:off x="520342" y="1182469"/>
            <a:ext cx="7411452" cy="369332"/>
          </a:xfrm>
          <a:prstGeom prst="rect">
            <a:avLst/>
          </a:prstGeom>
          <a:noFill/>
        </p:spPr>
        <p:txBody>
          <a:bodyPr wrap="square" rtlCol="0">
            <a:spAutoFit/>
          </a:bodyPr>
          <a:lstStyle/>
          <a:p>
            <a:r>
              <a:rPr lang="zh-CN" altLang="en-US" dirty="0"/>
              <a:t>实验结果截图：</a:t>
            </a:r>
          </a:p>
        </p:txBody>
      </p:sp>
      <p:graphicFrame>
        <p:nvGraphicFramePr>
          <p:cNvPr id="38" name="表格 37">
            <a:extLst>
              <a:ext uri="{FF2B5EF4-FFF2-40B4-BE49-F238E27FC236}">
                <a16:creationId xmlns:a16="http://schemas.microsoft.com/office/drawing/2014/main" id="{88885210-D1EE-4A6D-B89B-68FDD683A060}"/>
              </a:ext>
            </a:extLst>
          </p:cNvPr>
          <p:cNvGraphicFramePr>
            <a:graphicFrameLocks noGrp="1"/>
          </p:cNvGraphicFramePr>
          <p:nvPr>
            <p:extLst>
              <p:ext uri="{D42A27DB-BD31-4B8C-83A1-F6EECF244321}">
                <p14:modId xmlns:p14="http://schemas.microsoft.com/office/powerpoint/2010/main" val="245031841"/>
              </p:ext>
            </p:extLst>
          </p:nvPr>
        </p:nvGraphicFramePr>
        <p:xfrm>
          <a:off x="439785" y="1781470"/>
          <a:ext cx="11312430" cy="4539056"/>
        </p:xfrm>
        <a:graphic>
          <a:graphicData uri="http://schemas.openxmlformats.org/drawingml/2006/table">
            <a:tbl>
              <a:tblPr>
                <a:tableStyleId>{5C22544A-7EE6-4342-B048-85BDC9FD1C3A}</a:tableStyleId>
              </a:tblPr>
              <a:tblGrid>
                <a:gridCol w="2262486">
                  <a:extLst>
                    <a:ext uri="{9D8B030D-6E8A-4147-A177-3AD203B41FA5}">
                      <a16:colId xmlns:a16="http://schemas.microsoft.com/office/drawing/2014/main" val="2670060270"/>
                    </a:ext>
                  </a:extLst>
                </a:gridCol>
                <a:gridCol w="2262486">
                  <a:extLst>
                    <a:ext uri="{9D8B030D-6E8A-4147-A177-3AD203B41FA5}">
                      <a16:colId xmlns:a16="http://schemas.microsoft.com/office/drawing/2014/main" val="1808464586"/>
                    </a:ext>
                  </a:extLst>
                </a:gridCol>
                <a:gridCol w="2262486">
                  <a:extLst>
                    <a:ext uri="{9D8B030D-6E8A-4147-A177-3AD203B41FA5}">
                      <a16:colId xmlns:a16="http://schemas.microsoft.com/office/drawing/2014/main" val="3787893598"/>
                    </a:ext>
                  </a:extLst>
                </a:gridCol>
                <a:gridCol w="2262486">
                  <a:extLst>
                    <a:ext uri="{9D8B030D-6E8A-4147-A177-3AD203B41FA5}">
                      <a16:colId xmlns:a16="http://schemas.microsoft.com/office/drawing/2014/main" val="2910060194"/>
                    </a:ext>
                  </a:extLst>
                </a:gridCol>
                <a:gridCol w="2262486">
                  <a:extLst>
                    <a:ext uri="{9D8B030D-6E8A-4147-A177-3AD203B41FA5}">
                      <a16:colId xmlns:a16="http://schemas.microsoft.com/office/drawing/2014/main" val="2207870174"/>
                    </a:ext>
                  </a:extLst>
                </a:gridCol>
              </a:tblGrid>
              <a:tr h="290803">
                <a:tc>
                  <a:txBody>
                    <a:bodyPr/>
                    <a:lstStyle/>
                    <a:p>
                      <a:pPr algn="ctr" fontAlgn="b"/>
                      <a:r>
                        <a:rPr lang="en-US" sz="1400" b="1" u="none" strike="noStrike" dirty="0">
                          <a:effectLst/>
                        </a:rPr>
                        <a:t>Bagging_SVM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Bagging_GSNB</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Bagging_Logist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Bagging_DecisionTree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Bagging_PLA</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596251043"/>
                  </a:ext>
                </a:extLst>
              </a:tr>
              <a:tr h="1264361">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154376045"/>
                  </a:ext>
                </a:extLst>
              </a:tr>
              <a:tr h="290803">
                <a:tc>
                  <a:txBody>
                    <a:bodyPr/>
                    <a:lstStyle/>
                    <a:p>
                      <a:pPr algn="ctr" fontAlgn="b"/>
                      <a:r>
                        <a:rPr lang="en-US" sz="1400" b="1" u="none" strike="noStrike" dirty="0">
                          <a:effectLst/>
                        </a:rPr>
                        <a:t>AdaBoost_SVM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AdaBoost_GSNB</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AdaBoost_Logist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AdaBoost_DecisionTree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AdaBoost_PLA</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927816681"/>
                  </a:ext>
                </a:extLst>
              </a:tr>
              <a:tr h="1201143">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tc>
                <a:tc gridSpan="3">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hMerge="1">
                  <a:txBody>
                    <a:bodyPr/>
                    <a:lstStyle/>
                    <a:p>
                      <a:endParaRPr lang="zh-CN" altLang="en-US"/>
                    </a:p>
                  </a:txBody>
                  <a:tcPr/>
                </a:tc>
                <a:tc hMerge="1">
                  <a:txBody>
                    <a:bodyPr/>
                    <a:lstStyle/>
                    <a:p>
                      <a:endParaRPr lang="zh-CN" altLang="en-US"/>
                    </a:p>
                  </a:txBody>
                  <a:tcPr/>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454346062"/>
                  </a:ext>
                </a:extLst>
              </a:tr>
              <a:tr h="290803">
                <a:tc>
                  <a:txBody>
                    <a:bodyPr/>
                    <a:lstStyle/>
                    <a:p>
                      <a:pPr algn="ctr" fontAlgn="b"/>
                      <a:r>
                        <a:rPr lang="en-US" sz="1400" b="1" u="none" strike="noStrike" dirty="0">
                          <a:effectLst/>
                        </a:rPr>
                        <a:t>Stacking_SVM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Stacking_GSNB</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Stacking_Logist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Stacking_DecisionTree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sz="1400" b="1" u="none" strike="noStrike" dirty="0">
                          <a:effectLst/>
                        </a:rPr>
                        <a:t>Stacking_PLA</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197326066"/>
                  </a:ext>
                </a:extLst>
              </a:tr>
              <a:tr h="1201143">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659243548"/>
                  </a:ext>
                </a:extLst>
              </a:tr>
            </a:tbl>
          </a:graphicData>
        </a:graphic>
      </p:graphicFrame>
      <p:pic>
        <p:nvPicPr>
          <p:cNvPr id="39" name="图片 38">
            <a:extLst>
              <a:ext uri="{FF2B5EF4-FFF2-40B4-BE49-F238E27FC236}">
                <a16:creationId xmlns:a16="http://schemas.microsoft.com/office/drawing/2014/main" id="{1272DC20-C8C5-41EF-8E1A-A4F7BA82B054}"/>
              </a:ext>
            </a:extLst>
          </p:cNvPr>
          <p:cNvPicPr>
            <a:picLocks noChangeAspect="1"/>
          </p:cNvPicPr>
          <p:nvPr/>
        </p:nvPicPr>
        <p:blipFill>
          <a:blip r:embed="rId3"/>
          <a:stretch>
            <a:fillRect/>
          </a:stretch>
        </p:blipFill>
        <p:spPr>
          <a:xfrm>
            <a:off x="469584" y="2115374"/>
            <a:ext cx="2134957" cy="1176356"/>
          </a:xfrm>
          <a:prstGeom prst="rect">
            <a:avLst/>
          </a:prstGeom>
        </p:spPr>
      </p:pic>
      <p:pic>
        <p:nvPicPr>
          <p:cNvPr id="40" name="图片 39">
            <a:extLst>
              <a:ext uri="{FF2B5EF4-FFF2-40B4-BE49-F238E27FC236}">
                <a16:creationId xmlns:a16="http://schemas.microsoft.com/office/drawing/2014/main" id="{99618C61-9676-4CA4-ADB9-C3262954531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39973" y="2115374"/>
            <a:ext cx="2155905" cy="1176356"/>
          </a:xfrm>
          <a:prstGeom prst="rect">
            <a:avLst/>
          </a:prstGeom>
        </p:spPr>
      </p:pic>
      <p:pic>
        <p:nvPicPr>
          <p:cNvPr id="41" name="图片 40">
            <a:extLst>
              <a:ext uri="{FF2B5EF4-FFF2-40B4-BE49-F238E27FC236}">
                <a16:creationId xmlns:a16="http://schemas.microsoft.com/office/drawing/2014/main" id="{018AF9B5-F0B0-48EF-9AAB-F2C7F0C6265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031310" y="2121087"/>
            <a:ext cx="2132708" cy="1147847"/>
          </a:xfrm>
          <a:prstGeom prst="rect">
            <a:avLst/>
          </a:prstGeom>
        </p:spPr>
      </p:pic>
      <p:pic>
        <p:nvPicPr>
          <p:cNvPr id="42" name="图片 41">
            <a:extLst>
              <a:ext uri="{FF2B5EF4-FFF2-40B4-BE49-F238E27FC236}">
                <a16:creationId xmlns:a16="http://schemas.microsoft.com/office/drawing/2014/main" id="{77587BAD-B061-4977-843E-F350799008D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296123" y="2115374"/>
            <a:ext cx="2115387" cy="1176355"/>
          </a:xfrm>
          <a:prstGeom prst="rect">
            <a:avLst/>
          </a:prstGeom>
        </p:spPr>
      </p:pic>
      <p:pic>
        <p:nvPicPr>
          <p:cNvPr id="43" name="图片 42">
            <a:extLst>
              <a:ext uri="{FF2B5EF4-FFF2-40B4-BE49-F238E27FC236}">
                <a16:creationId xmlns:a16="http://schemas.microsoft.com/office/drawing/2014/main" id="{4D9EFB20-1236-42CB-B1C8-CBDE5D0134F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564263" y="2124381"/>
            <a:ext cx="2115387" cy="1167348"/>
          </a:xfrm>
          <a:prstGeom prst="rect">
            <a:avLst/>
          </a:prstGeom>
        </p:spPr>
      </p:pic>
      <p:pic>
        <p:nvPicPr>
          <p:cNvPr id="44" name="图片 43">
            <a:extLst>
              <a:ext uri="{FF2B5EF4-FFF2-40B4-BE49-F238E27FC236}">
                <a16:creationId xmlns:a16="http://schemas.microsoft.com/office/drawing/2014/main" id="{C4D4704C-D9FF-4FED-B4C4-9D274BC43D9E}"/>
              </a:ext>
            </a:extLst>
          </p:cNvPr>
          <p:cNvPicPr>
            <a:picLocks noChangeAspect="1"/>
          </p:cNvPicPr>
          <p:nvPr/>
        </p:nvPicPr>
        <p:blipFill>
          <a:blip r:embed="rId8"/>
          <a:stretch>
            <a:fillRect/>
          </a:stretch>
        </p:blipFill>
        <p:spPr>
          <a:xfrm>
            <a:off x="469584" y="3723522"/>
            <a:ext cx="2134957" cy="1054894"/>
          </a:xfrm>
          <a:prstGeom prst="rect">
            <a:avLst/>
          </a:prstGeom>
        </p:spPr>
      </p:pic>
      <p:pic>
        <p:nvPicPr>
          <p:cNvPr id="45" name="图片 44">
            <a:extLst>
              <a:ext uri="{FF2B5EF4-FFF2-40B4-BE49-F238E27FC236}">
                <a16:creationId xmlns:a16="http://schemas.microsoft.com/office/drawing/2014/main" id="{5031205A-897F-46BD-A574-A34883D5F5D5}"/>
              </a:ext>
            </a:extLst>
          </p:cNvPr>
          <p:cNvPicPr>
            <a:picLocks noChangeAspect="1"/>
          </p:cNvPicPr>
          <p:nvPr/>
        </p:nvPicPr>
        <p:blipFill>
          <a:blip r:embed="rId9"/>
          <a:stretch>
            <a:fillRect/>
          </a:stretch>
        </p:blipFill>
        <p:spPr>
          <a:xfrm>
            <a:off x="2739973" y="3729766"/>
            <a:ext cx="2155905" cy="1048649"/>
          </a:xfrm>
          <a:prstGeom prst="rect">
            <a:avLst/>
          </a:prstGeom>
        </p:spPr>
      </p:pic>
      <p:pic>
        <p:nvPicPr>
          <p:cNvPr id="46" name="图片 45">
            <a:extLst>
              <a:ext uri="{FF2B5EF4-FFF2-40B4-BE49-F238E27FC236}">
                <a16:creationId xmlns:a16="http://schemas.microsoft.com/office/drawing/2014/main" id="{01689857-ED94-42F7-B607-3C1EB01D9ABB}"/>
              </a:ext>
            </a:extLst>
          </p:cNvPr>
          <p:cNvPicPr>
            <a:picLocks noChangeAspect="1"/>
          </p:cNvPicPr>
          <p:nvPr/>
        </p:nvPicPr>
        <p:blipFill>
          <a:blip r:embed="rId10"/>
          <a:stretch>
            <a:fillRect/>
          </a:stretch>
        </p:blipFill>
        <p:spPr>
          <a:xfrm>
            <a:off x="4992314" y="3732253"/>
            <a:ext cx="2132708" cy="1046162"/>
          </a:xfrm>
          <a:prstGeom prst="rect">
            <a:avLst/>
          </a:prstGeom>
        </p:spPr>
      </p:pic>
      <p:pic>
        <p:nvPicPr>
          <p:cNvPr id="47" name="图片 46">
            <a:extLst>
              <a:ext uri="{FF2B5EF4-FFF2-40B4-BE49-F238E27FC236}">
                <a16:creationId xmlns:a16="http://schemas.microsoft.com/office/drawing/2014/main" id="{A8D7F22A-45C5-4D8D-97A5-E99092B0D1E9}"/>
              </a:ext>
            </a:extLst>
          </p:cNvPr>
          <p:cNvPicPr>
            <a:picLocks noChangeAspect="1"/>
          </p:cNvPicPr>
          <p:nvPr/>
        </p:nvPicPr>
        <p:blipFill>
          <a:blip r:embed="rId11"/>
          <a:stretch>
            <a:fillRect/>
          </a:stretch>
        </p:blipFill>
        <p:spPr>
          <a:xfrm>
            <a:off x="7336640" y="3723522"/>
            <a:ext cx="2115387" cy="1046162"/>
          </a:xfrm>
          <a:prstGeom prst="rect">
            <a:avLst/>
          </a:prstGeom>
        </p:spPr>
      </p:pic>
      <p:pic>
        <p:nvPicPr>
          <p:cNvPr id="48" name="图片 47">
            <a:extLst>
              <a:ext uri="{FF2B5EF4-FFF2-40B4-BE49-F238E27FC236}">
                <a16:creationId xmlns:a16="http://schemas.microsoft.com/office/drawing/2014/main" id="{A28E3E2D-5D08-4505-862C-7678BB2ECA99}"/>
              </a:ext>
            </a:extLst>
          </p:cNvPr>
          <p:cNvPicPr>
            <a:picLocks noChangeAspect="1"/>
          </p:cNvPicPr>
          <p:nvPr/>
        </p:nvPicPr>
        <p:blipFill>
          <a:blip r:embed="rId12"/>
          <a:stretch>
            <a:fillRect/>
          </a:stretch>
        </p:blipFill>
        <p:spPr>
          <a:xfrm>
            <a:off x="9555394" y="3744844"/>
            <a:ext cx="2093453" cy="1024839"/>
          </a:xfrm>
          <a:prstGeom prst="rect">
            <a:avLst/>
          </a:prstGeom>
        </p:spPr>
      </p:pic>
      <p:pic>
        <p:nvPicPr>
          <p:cNvPr id="49" name="图片 48">
            <a:extLst>
              <a:ext uri="{FF2B5EF4-FFF2-40B4-BE49-F238E27FC236}">
                <a16:creationId xmlns:a16="http://schemas.microsoft.com/office/drawing/2014/main" id="{12EC5714-3E66-4279-AAE0-5DBEB988362F}"/>
              </a:ext>
            </a:extLst>
          </p:cNvPr>
          <p:cNvPicPr>
            <a:picLocks noChangeAspect="1"/>
          </p:cNvPicPr>
          <p:nvPr/>
        </p:nvPicPr>
        <p:blipFill>
          <a:blip r:embed="rId13"/>
          <a:stretch>
            <a:fillRect/>
          </a:stretch>
        </p:blipFill>
        <p:spPr>
          <a:xfrm>
            <a:off x="469584" y="5195711"/>
            <a:ext cx="2134957" cy="1097756"/>
          </a:xfrm>
          <a:prstGeom prst="rect">
            <a:avLst/>
          </a:prstGeom>
        </p:spPr>
      </p:pic>
      <p:pic>
        <p:nvPicPr>
          <p:cNvPr id="50" name="图片 49">
            <a:extLst>
              <a:ext uri="{FF2B5EF4-FFF2-40B4-BE49-F238E27FC236}">
                <a16:creationId xmlns:a16="http://schemas.microsoft.com/office/drawing/2014/main" id="{AE098AF2-6FAE-47F0-BC29-D152F2083447}"/>
              </a:ext>
            </a:extLst>
          </p:cNvPr>
          <p:cNvPicPr>
            <a:picLocks noChangeAspect="1"/>
          </p:cNvPicPr>
          <p:nvPr/>
        </p:nvPicPr>
        <p:blipFill>
          <a:blip r:embed="rId14"/>
          <a:stretch>
            <a:fillRect/>
          </a:stretch>
        </p:blipFill>
        <p:spPr>
          <a:xfrm>
            <a:off x="2724452" y="5195711"/>
            <a:ext cx="2137320" cy="1097756"/>
          </a:xfrm>
          <a:prstGeom prst="rect">
            <a:avLst/>
          </a:prstGeom>
        </p:spPr>
      </p:pic>
      <p:pic>
        <p:nvPicPr>
          <p:cNvPr id="51" name="图片 50">
            <a:extLst>
              <a:ext uri="{FF2B5EF4-FFF2-40B4-BE49-F238E27FC236}">
                <a16:creationId xmlns:a16="http://schemas.microsoft.com/office/drawing/2014/main" id="{159B5455-768C-47FC-8D07-72EA99CDD5B2}"/>
              </a:ext>
            </a:extLst>
          </p:cNvPr>
          <p:cNvPicPr>
            <a:picLocks noChangeAspect="1"/>
          </p:cNvPicPr>
          <p:nvPr/>
        </p:nvPicPr>
        <p:blipFill>
          <a:blip r:embed="rId15"/>
          <a:stretch>
            <a:fillRect/>
          </a:stretch>
        </p:blipFill>
        <p:spPr>
          <a:xfrm>
            <a:off x="5016815" y="5195711"/>
            <a:ext cx="2083706" cy="1097756"/>
          </a:xfrm>
          <a:prstGeom prst="rect">
            <a:avLst/>
          </a:prstGeom>
        </p:spPr>
      </p:pic>
      <p:pic>
        <p:nvPicPr>
          <p:cNvPr id="52" name="图片 51">
            <a:extLst>
              <a:ext uri="{FF2B5EF4-FFF2-40B4-BE49-F238E27FC236}">
                <a16:creationId xmlns:a16="http://schemas.microsoft.com/office/drawing/2014/main" id="{6B559C0C-D7B9-472D-AD9E-B856E18B6905}"/>
              </a:ext>
            </a:extLst>
          </p:cNvPr>
          <p:cNvPicPr>
            <a:picLocks noChangeAspect="1"/>
          </p:cNvPicPr>
          <p:nvPr/>
        </p:nvPicPr>
        <p:blipFill>
          <a:blip r:embed="rId16"/>
          <a:stretch>
            <a:fillRect/>
          </a:stretch>
        </p:blipFill>
        <p:spPr>
          <a:xfrm>
            <a:off x="7250052" y="5195710"/>
            <a:ext cx="2176315" cy="1097755"/>
          </a:xfrm>
          <a:prstGeom prst="rect">
            <a:avLst/>
          </a:prstGeom>
        </p:spPr>
      </p:pic>
      <p:pic>
        <p:nvPicPr>
          <p:cNvPr id="53" name="图片 52">
            <a:extLst>
              <a:ext uri="{FF2B5EF4-FFF2-40B4-BE49-F238E27FC236}">
                <a16:creationId xmlns:a16="http://schemas.microsoft.com/office/drawing/2014/main" id="{6F927889-AD67-47DD-9E6B-68412E8C829F}"/>
              </a:ext>
            </a:extLst>
          </p:cNvPr>
          <p:cNvPicPr>
            <a:picLocks noChangeAspect="1"/>
          </p:cNvPicPr>
          <p:nvPr/>
        </p:nvPicPr>
        <p:blipFill>
          <a:blip r:embed="rId17"/>
          <a:stretch>
            <a:fillRect/>
          </a:stretch>
        </p:blipFill>
        <p:spPr>
          <a:xfrm>
            <a:off x="9553530" y="5195709"/>
            <a:ext cx="2126119" cy="1024839"/>
          </a:xfrm>
          <a:prstGeom prst="rect">
            <a:avLst/>
          </a:prstGeom>
        </p:spPr>
      </p:pic>
    </p:spTree>
    <p:extLst>
      <p:ext uri="{BB962C8B-B14F-4D97-AF65-F5344CB8AC3E}">
        <p14:creationId xmlns:p14="http://schemas.microsoft.com/office/powerpoint/2010/main" val="2508409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任意多边形 19"/>
          <p:cNvSpPr/>
          <p:nvPr/>
        </p:nvSpPr>
        <p:spPr>
          <a:xfrm>
            <a:off x="4612943" y="1"/>
            <a:ext cx="3193576" cy="3319210"/>
          </a:xfrm>
          <a:custGeom>
            <a:avLst/>
            <a:gdLst>
              <a:gd name="connsiteX0" fmla="*/ 1983856 w 2746376"/>
              <a:gd name="connsiteY0" fmla="*/ 0 h 2950719"/>
              <a:gd name="connsiteX1" fmla="*/ 2746376 w 2746376"/>
              <a:gd name="connsiteY1" fmla="*/ 0 h 2950719"/>
              <a:gd name="connsiteX2" fmla="*/ 2149422 w 2746376"/>
              <a:gd name="connsiteY2" fmla="*/ 1993783 h 2950719"/>
              <a:gd name="connsiteX3" fmla="*/ 1899769 w 2746376"/>
              <a:gd name="connsiteY3" fmla="*/ 2947916 h 2950719"/>
              <a:gd name="connsiteX4" fmla="*/ 1863747 w 2746376"/>
              <a:gd name="connsiteY4" fmla="*/ 2947916 h 2950719"/>
              <a:gd name="connsiteX5" fmla="*/ 1862908 w 2746376"/>
              <a:gd name="connsiteY5" fmla="*/ 2950719 h 2950719"/>
              <a:gd name="connsiteX6" fmla="*/ 1851332 w 2746376"/>
              <a:gd name="connsiteY6" fmla="*/ 2947916 h 2950719"/>
              <a:gd name="connsiteX7" fmla="*/ 0 w 2746376"/>
              <a:gd name="connsiteY7" fmla="*/ 2947916 h 2950719"/>
              <a:gd name="connsiteX8" fmla="*/ 474942 w 2746376"/>
              <a:gd name="connsiteY8" fmla="*/ 1132764 h 2950719"/>
              <a:gd name="connsiteX9" fmla="*/ 1644698 w 2746376"/>
              <a:gd name="connsiteY9" fmla="*/ 1132764 h 2950719"/>
              <a:gd name="connsiteX10" fmla="*/ 1983856 w 2746376"/>
              <a:gd name="connsiteY10" fmla="*/ 0 h 29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6376" h="2950719">
                <a:moveTo>
                  <a:pt x="1983856" y="0"/>
                </a:moveTo>
                <a:lnTo>
                  <a:pt x="2746376" y="0"/>
                </a:lnTo>
                <a:lnTo>
                  <a:pt x="2149422" y="1993783"/>
                </a:lnTo>
                <a:lnTo>
                  <a:pt x="1899769" y="2947916"/>
                </a:lnTo>
                <a:lnTo>
                  <a:pt x="1863747" y="2947916"/>
                </a:lnTo>
                <a:lnTo>
                  <a:pt x="1862908" y="2950719"/>
                </a:lnTo>
                <a:lnTo>
                  <a:pt x="1851332" y="2947916"/>
                </a:lnTo>
                <a:lnTo>
                  <a:pt x="0" y="2947916"/>
                </a:lnTo>
                <a:lnTo>
                  <a:pt x="474942" y="1132764"/>
                </a:lnTo>
                <a:lnTo>
                  <a:pt x="1644698" y="1132764"/>
                </a:lnTo>
                <a:lnTo>
                  <a:pt x="1983856"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 Box 3"/>
          <p:cNvSpPr>
            <a:spLocks noChangeArrowheads="1"/>
          </p:cNvSpPr>
          <p:nvPr/>
        </p:nvSpPr>
        <p:spPr bwMode="auto">
          <a:xfrm>
            <a:off x="3568542" y="1734800"/>
            <a:ext cx="4480861" cy="1446550"/>
          </a:xfrm>
          <a:prstGeom prst="rect">
            <a:avLst/>
          </a:prstGeom>
        </p:spPr>
        <p:txBody>
          <a:bodyPr wrap="square">
            <a:sp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8800" b="1" i="0" u="none" strike="noStrike" kern="1200" cap="none" spc="0" normalizeH="0" baseline="0" noProof="0" dirty="0">
                <a:ln>
                  <a:noFill/>
                </a:ln>
                <a:solidFill>
                  <a:schemeClr val="bg1"/>
                </a:solidFill>
                <a:effectLst/>
                <a:uLnTx/>
                <a:uFillTx/>
                <a:latin typeface="Arial" panose="020B0604020202020204"/>
                <a:ea typeface="微软雅黑" panose="020B0503020204020204" pitchFamily="34" charset="-122"/>
                <a:cs typeface="+mn-ea"/>
                <a:sym typeface="+mn-lt"/>
              </a:rPr>
              <a:t>01</a:t>
            </a:r>
          </a:p>
        </p:txBody>
      </p:sp>
      <p:sp>
        <p:nvSpPr>
          <p:cNvPr id="19" name="TextBox 76"/>
          <p:cNvSpPr txBox="1"/>
          <p:nvPr/>
        </p:nvSpPr>
        <p:spPr>
          <a:xfrm>
            <a:off x="4732645" y="3587658"/>
            <a:ext cx="4722237" cy="82994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85000"/>
                    <a:lumOff val="15000"/>
                  </a:schemeClr>
                </a:solidFill>
                <a:effectLst/>
                <a:uLnTx/>
                <a:uFillTx/>
                <a:latin typeface="Arial" panose="020B0604020202020204"/>
                <a:ea typeface="微软雅黑" panose="020B0503020204020204" pitchFamily="34" charset="-122"/>
                <a:cs typeface="+mn-ea"/>
                <a:sym typeface="+mn-lt"/>
              </a:rPr>
              <a:t>理论部分</a:t>
            </a:r>
          </a:p>
        </p:txBody>
      </p:sp>
      <p:sp>
        <p:nvSpPr>
          <p:cNvPr id="25" name="任意多边形 24"/>
          <p:cNvSpPr/>
          <p:nvPr/>
        </p:nvSpPr>
        <p:spPr>
          <a:xfrm>
            <a:off x="7858381" y="0"/>
            <a:ext cx="2654944" cy="3316406"/>
          </a:xfrm>
          <a:custGeom>
            <a:avLst/>
            <a:gdLst>
              <a:gd name="connsiteX0" fmla="*/ 0 w 2654944"/>
              <a:gd name="connsiteY0" fmla="*/ 0 h 3316406"/>
              <a:gd name="connsiteX1" fmla="*/ 2654944 w 2654944"/>
              <a:gd name="connsiteY1" fmla="*/ 0 h 3316406"/>
              <a:gd name="connsiteX2" fmla="*/ 1991208 w 2654944"/>
              <a:gd name="connsiteY2" fmla="*/ 3316406 h 3316406"/>
              <a:gd name="connsiteX3" fmla="*/ 772464 w 2654944"/>
              <a:gd name="connsiteY3" fmla="*/ 3316406 h 3316406"/>
              <a:gd name="connsiteX4" fmla="*/ 1640461 w 2654944"/>
              <a:gd name="connsiteY4" fmla="*/ 1 h 3316406"/>
              <a:gd name="connsiteX5" fmla="*/ 0 w 2654944"/>
              <a:gd name="connsiteY5" fmla="*/ 1 h 3316406"/>
              <a:gd name="connsiteX6" fmla="*/ 0 w 2654944"/>
              <a:gd name="connsiteY6" fmla="*/ 0 h 331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4944" h="3316406">
                <a:moveTo>
                  <a:pt x="0" y="0"/>
                </a:moveTo>
                <a:lnTo>
                  <a:pt x="2654944" y="0"/>
                </a:lnTo>
                <a:lnTo>
                  <a:pt x="1991208" y="3316406"/>
                </a:lnTo>
                <a:lnTo>
                  <a:pt x="772464" y="3316406"/>
                </a:lnTo>
                <a:lnTo>
                  <a:pt x="1640461" y="1"/>
                </a:lnTo>
                <a:lnTo>
                  <a:pt x="0" y="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837530" y="1"/>
            <a:ext cx="3471991" cy="3316406"/>
          </a:xfrm>
          <a:custGeom>
            <a:avLst/>
            <a:gdLst>
              <a:gd name="connsiteX0" fmla="*/ 867998 w 3471991"/>
              <a:gd name="connsiteY0" fmla="*/ 0 h 3316406"/>
              <a:gd name="connsiteX1" fmla="*/ 2699527 w 3471991"/>
              <a:gd name="connsiteY1" fmla="*/ 0 h 3316406"/>
              <a:gd name="connsiteX2" fmla="*/ 2035791 w 3471991"/>
              <a:gd name="connsiteY2" fmla="*/ 3316405 h 3316406"/>
              <a:gd name="connsiteX3" fmla="*/ 3471991 w 3471991"/>
              <a:gd name="connsiteY3" fmla="*/ 3316405 h 3316406"/>
              <a:gd name="connsiteX4" fmla="*/ 3471991 w 3471991"/>
              <a:gd name="connsiteY4" fmla="*/ 3316406 h 3316406"/>
              <a:gd name="connsiteX5" fmla="*/ 0 w 3471991"/>
              <a:gd name="connsiteY5" fmla="*/ 3316406 h 3316406"/>
              <a:gd name="connsiteX6" fmla="*/ 867998 w 3471991"/>
              <a:gd name="connsiteY6" fmla="*/ 0 h 331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1991" h="3316406">
                <a:moveTo>
                  <a:pt x="867998" y="0"/>
                </a:moveTo>
                <a:lnTo>
                  <a:pt x="2699527" y="0"/>
                </a:lnTo>
                <a:lnTo>
                  <a:pt x="2035791" y="3316405"/>
                </a:lnTo>
                <a:lnTo>
                  <a:pt x="3471991" y="3316405"/>
                </a:lnTo>
                <a:lnTo>
                  <a:pt x="3471991" y="3316406"/>
                </a:lnTo>
                <a:lnTo>
                  <a:pt x="0" y="3316406"/>
                </a:lnTo>
                <a:lnTo>
                  <a:pt x="867998" y="0"/>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00" y="1202690"/>
            <a:ext cx="3529965" cy="352996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p14:pan dir="u"/>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实验二</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3" name="文本框 2">
            <a:extLst>
              <a:ext uri="{FF2B5EF4-FFF2-40B4-BE49-F238E27FC236}">
                <a16:creationId xmlns:a16="http://schemas.microsoft.com/office/drawing/2014/main" id="{243D4B0F-C928-4213-AF8B-55E295D4EC57}"/>
              </a:ext>
            </a:extLst>
          </p:cNvPr>
          <p:cNvSpPr txBox="1"/>
          <p:nvPr/>
        </p:nvSpPr>
        <p:spPr>
          <a:xfrm>
            <a:off x="-73546" y="889873"/>
            <a:ext cx="7411452" cy="369332"/>
          </a:xfrm>
          <a:prstGeom prst="rect">
            <a:avLst/>
          </a:prstGeom>
          <a:noFill/>
        </p:spPr>
        <p:txBody>
          <a:bodyPr wrap="square" rtlCol="0">
            <a:spAutoFit/>
          </a:bodyPr>
          <a:lstStyle/>
          <a:p>
            <a:r>
              <a:rPr lang="zh-CN" altLang="en-US" dirty="0"/>
              <a:t>实验结果截图：</a:t>
            </a:r>
          </a:p>
        </p:txBody>
      </p:sp>
      <p:pic>
        <p:nvPicPr>
          <p:cNvPr id="5" name="图片 4">
            <a:extLst>
              <a:ext uri="{FF2B5EF4-FFF2-40B4-BE49-F238E27FC236}">
                <a16:creationId xmlns:a16="http://schemas.microsoft.com/office/drawing/2014/main" id="{2E2263E0-9793-4490-843B-439948F6E83E}"/>
              </a:ext>
            </a:extLst>
          </p:cNvPr>
          <p:cNvPicPr>
            <a:picLocks noChangeAspect="1"/>
          </p:cNvPicPr>
          <p:nvPr/>
        </p:nvPicPr>
        <p:blipFill>
          <a:blip r:embed="rId3"/>
          <a:stretch>
            <a:fillRect/>
          </a:stretch>
        </p:blipFill>
        <p:spPr>
          <a:xfrm>
            <a:off x="1603550" y="925433"/>
            <a:ext cx="9288571" cy="2045743"/>
          </a:xfrm>
          <a:prstGeom prst="rect">
            <a:avLst/>
          </a:prstGeom>
        </p:spPr>
      </p:pic>
      <p:pic>
        <p:nvPicPr>
          <p:cNvPr id="7" name="图片 6">
            <a:extLst>
              <a:ext uri="{FF2B5EF4-FFF2-40B4-BE49-F238E27FC236}">
                <a16:creationId xmlns:a16="http://schemas.microsoft.com/office/drawing/2014/main" id="{0287E92A-62F3-4554-9973-504994C1F61D}"/>
              </a:ext>
            </a:extLst>
          </p:cNvPr>
          <p:cNvPicPr>
            <a:picLocks noChangeAspect="1"/>
          </p:cNvPicPr>
          <p:nvPr/>
        </p:nvPicPr>
        <p:blipFill>
          <a:blip r:embed="rId4"/>
          <a:stretch>
            <a:fillRect/>
          </a:stretch>
        </p:blipFill>
        <p:spPr>
          <a:xfrm>
            <a:off x="1700631" y="3006736"/>
            <a:ext cx="9094407" cy="1902482"/>
          </a:xfrm>
          <a:prstGeom prst="rect">
            <a:avLst/>
          </a:prstGeom>
        </p:spPr>
      </p:pic>
      <p:pic>
        <p:nvPicPr>
          <p:cNvPr id="10" name="图片 9">
            <a:extLst>
              <a:ext uri="{FF2B5EF4-FFF2-40B4-BE49-F238E27FC236}">
                <a16:creationId xmlns:a16="http://schemas.microsoft.com/office/drawing/2014/main" id="{6DD3B0A2-5BA3-41A2-BA7E-9F1B3D0C1D3A}"/>
              </a:ext>
            </a:extLst>
          </p:cNvPr>
          <p:cNvPicPr>
            <a:picLocks noChangeAspect="1"/>
          </p:cNvPicPr>
          <p:nvPr/>
        </p:nvPicPr>
        <p:blipFill>
          <a:blip r:embed="rId5"/>
          <a:stretch>
            <a:fillRect/>
          </a:stretch>
        </p:blipFill>
        <p:spPr>
          <a:xfrm>
            <a:off x="1781666" y="4899128"/>
            <a:ext cx="9013372" cy="1902482"/>
          </a:xfrm>
          <a:prstGeom prst="rect">
            <a:avLst/>
          </a:prstGeom>
        </p:spPr>
      </p:pic>
    </p:spTree>
    <p:extLst>
      <p:ext uri="{BB962C8B-B14F-4D97-AF65-F5344CB8AC3E}">
        <p14:creationId xmlns:p14="http://schemas.microsoft.com/office/powerpoint/2010/main" val="162891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50059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02 </a:t>
            </a:r>
            <a:r>
              <a:rPr lang="zh-CN" altLang="en-US" sz="3200" b="1" dirty="0">
                <a:solidFill>
                  <a:schemeClr val="tx1">
                    <a:lumMod val="85000"/>
                    <a:lumOff val="15000"/>
                  </a:schemeClr>
                </a:solidFill>
                <a:latin typeface="+mn-ea"/>
                <a:ea typeface="微软雅黑" panose="020B0503020204020204" pitchFamily="34" charset="-122"/>
                <a:cs typeface="+mn-ea"/>
                <a:sym typeface="+mn-lt"/>
              </a:rPr>
              <a:t>实验二</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3" name="文本框 2">
            <a:extLst>
              <a:ext uri="{FF2B5EF4-FFF2-40B4-BE49-F238E27FC236}">
                <a16:creationId xmlns:a16="http://schemas.microsoft.com/office/drawing/2014/main" id="{243D4B0F-C928-4213-AF8B-55E295D4EC57}"/>
              </a:ext>
            </a:extLst>
          </p:cNvPr>
          <p:cNvSpPr txBox="1"/>
          <p:nvPr/>
        </p:nvSpPr>
        <p:spPr>
          <a:xfrm>
            <a:off x="520342" y="1182469"/>
            <a:ext cx="7411452" cy="369332"/>
          </a:xfrm>
          <a:prstGeom prst="rect">
            <a:avLst/>
          </a:prstGeom>
          <a:noFill/>
        </p:spPr>
        <p:txBody>
          <a:bodyPr wrap="square" rtlCol="0">
            <a:spAutoFit/>
          </a:bodyPr>
          <a:lstStyle/>
          <a:p>
            <a:r>
              <a:rPr lang="zh-CN" altLang="en-US" dirty="0"/>
              <a:t>实验结果截图：</a:t>
            </a:r>
          </a:p>
        </p:txBody>
      </p:sp>
      <p:graphicFrame>
        <p:nvGraphicFramePr>
          <p:cNvPr id="4" name="表格 3">
            <a:extLst>
              <a:ext uri="{FF2B5EF4-FFF2-40B4-BE49-F238E27FC236}">
                <a16:creationId xmlns:a16="http://schemas.microsoft.com/office/drawing/2014/main" id="{2B84A017-051E-45CE-8503-F19112D5E2AD}"/>
              </a:ext>
            </a:extLst>
          </p:cNvPr>
          <p:cNvGraphicFramePr>
            <a:graphicFrameLocks noGrp="1"/>
          </p:cNvGraphicFramePr>
          <p:nvPr>
            <p:extLst>
              <p:ext uri="{D42A27DB-BD31-4B8C-83A1-F6EECF244321}">
                <p14:modId xmlns:p14="http://schemas.microsoft.com/office/powerpoint/2010/main" val="661387104"/>
              </p:ext>
            </p:extLst>
          </p:nvPr>
        </p:nvGraphicFramePr>
        <p:xfrm>
          <a:off x="235670" y="952800"/>
          <a:ext cx="11651529" cy="5815645"/>
        </p:xfrm>
        <a:graphic>
          <a:graphicData uri="http://schemas.openxmlformats.org/drawingml/2006/table">
            <a:tbl>
              <a:tblPr>
                <a:tableStyleId>{3C2FFA5D-87B4-456A-9821-1D502468CF0F}</a:tableStyleId>
              </a:tblPr>
              <a:tblGrid>
                <a:gridCol w="960016">
                  <a:extLst>
                    <a:ext uri="{9D8B030D-6E8A-4147-A177-3AD203B41FA5}">
                      <a16:colId xmlns:a16="http://schemas.microsoft.com/office/drawing/2014/main" val="3422238899"/>
                    </a:ext>
                  </a:extLst>
                </a:gridCol>
                <a:gridCol w="1939425">
                  <a:extLst>
                    <a:ext uri="{9D8B030D-6E8A-4147-A177-3AD203B41FA5}">
                      <a16:colId xmlns:a16="http://schemas.microsoft.com/office/drawing/2014/main" val="2413538910"/>
                    </a:ext>
                  </a:extLst>
                </a:gridCol>
                <a:gridCol w="1996139">
                  <a:extLst>
                    <a:ext uri="{9D8B030D-6E8A-4147-A177-3AD203B41FA5}">
                      <a16:colId xmlns:a16="http://schemas.microsoft.com/office/drawing/2014/main" val="3967203637"/>
                    </a:ext>
                  </a:extLst>
                </a:gridCol>
                <a:gridCol w="2082014">
                  <a:extLst>
                    <a:ext uri="{9D8B030D-6E8A-4147-A177-3AD203B41FA5}">
                      <a16:colId xmlns:a16="http://schemas.microsoft.com/office/drawing/2014/main" val="1265831972"/>
                    </a:ext>
                  </a:extLst>
                </a:gridCol>
                <a:gridCol w="2884382">
                  <a:extLst>
                    <a:ext uri="{9D8B030D-6E8A-4147-A177-3AD203B41FA5}">
                      <a16:colId xmlns:a16="http://schemas.microsoft.com/office/drawing/2014/main" val="3314898834"/>
                    </a:ext>
                  </a:extLst>
                </a:gridCol>
                <a:gridCol w="1789553">
                  <a:extLst>
                    <a:ext uri="{9D8B030D-6E8A-4147-A177-3AD203B41FA5}">
                      <a16:colId xmlns:a16="http://schemas.microsoft.com/office/drawing/2014/main" val="4035295044"/>
                    </a:ext>
                  </a:extLst>
                </a:gridCol>
              </a:tblGrid>
              <a:tr h="460805">
                <a:tc>
                  <a:txBody>
                    <a:bodyPr/>
                    <a:lstStyle/>
                    <a:p>
                      <a:pPr algn="ctr" fontAlgn="b"/>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Bagging_SVM</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Bagging_GSNB</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Bagging_Logist</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Bagging_DecisionTree</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Bagging_PLA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563228749"/>
                  </a:ext>
                </a:extLst>
              </a:tr>
              <a:tr h="312628">
                <a:tc>
                  <a:txBody>
                    <a:bodyPr/>
                    <a:lstStyle/>
                    <a:p>
                      <a:pPr algn="ctr" fontAlgn="b"/>
                      <a:r>
                        <a:rPr lang="zh-CN" altLang="en-US" sz="1800" b="1" u="none" strike="noStrike" dirty="0">
                          <a:effectLst/>
                        </a:rPr>
                        <a:t>准确率</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altLang="zh-CN" sz="1600" b="1" u="none" strike="noStrike" dirty="0">
                          <a:solidFill>
                            <a:srgbClr val="FF0000"/>
                          </a:solidFill>
                          <a:effectLst/>
                          <a:highlight>
                            <a:srgbClr val="FFFF00"/>
                          </a:highlight>
                        </a:rPr>
                        <a:t>0.7784</a:t>
                      </a:r>
                      <a:endParaRPr lang="en-US" altLang="zh-CN" sz="1600" b="1" i="0" u="none" strike="noStrike" dirty="0">
                        <a:solidFill>
                          <a:srgbClr val="FF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0.7575</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highlight>
                            <a:srgbClr val="FFFF00"/>
                          </a:highlight>
                        </a:rPr>
                        <a:t>0.7714</a:t>
                      </a:r>
                      <a:endParaRPr lang="en-US" altLang="zh-CN"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highlight>
                            <a:srgbClr val="FFFF00"/>
                          </a:highlight>
                        </a:rPr>
                        <a:t>0.763</a:t>
                      </a:r>
                      <a:endParaRPr lang="en-US" altLang="zh-CN"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highlight>
                            <a:srgbClr val="FFFF00"/>
                          </a:highlight>
                        </a:rPr>
                        <a:t>0.7557</a:t>
                      </a:r>
                      <a:endParaRPr lang="en-US" altLang="zh-CN"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52087402"/>
                  </a:ext>
                </a:extLst>
              </a:tr>
              <a:tr h="311758">
                <a:tc>
                  <a:txBody>
                    <a:bodyPr/>
                    <a:lstStyle/>
                    <a:p>
                      <a:pPr algn="ctr" fontAlgn="b"/>
                      <a:r>
                        <a:rPr lang="zh-CN" altLang="en-US" sz="1800" b="1" u="none" strike="noStrike" dirty="0">
                          <a:effectLst/>
                        </a:rPr>
                        <a:t>召回率</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altLang="zh-CN" sz="1600" u="none" strike="noStrike" dirty="0">
                          <a:effectLst/>
                          <a:highlight>
                            <a:srgbClr val="FFFF00"/>
                          </a:highlight>
                        </a:rPr>
                        <a:t>0.3945</a:t>
                      </a:r>
                      <a:endParaRPr lang="en-US" altLang="zh-CN"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b="1" u="none" strike="noStrike" dirty="0">
                          <a:solidFill>
                            <a:srgbClr val="FF0000"/>
                          </a:solidFill>
                          <a:effectLst/>
                          <a:highlight>
                            <a:srgbClr val="FFFF00"/>
                          </a:highlight>
                        </a:rPr>
                        <a:t>0.52</a:t>
                      </a:r>
                      <a:endParaRPr lang="en-US" altLang="zh-CN" sz="1600" b="1" i="0" u="none" strike="noStrike" dirty="0">
                        <a:solidFill>
                          <a:srgbClr val="FF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0.3738</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0.3876</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0.2828</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95205389"/>
                  </a:ext>
                </a:extLst>
              </a:tr>
              <a:tr h="311758">
                <a:tc>
                  <a:txBody>
                    <a:bodyPr/>
                    <a:lstStyle/>
                    <a:p>
                      <a:pPr algn="ctr" fontAlgn="b"/>
                      <a:r>
                        <a:rPr lang="en-US" sz="1800" b="1" u="none" strike="noStrike" dirty="0">
                          <a:effectLst/>
                        </a:rPr>
                        <a:t>AUC</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altLang="zh-CN" sz="1600" u="none" strike="noStrike" dirty="0">
                          <a:effectLst/>
                          <a:highlight>
                            <a:srgbClr val="FFFF00"/>
                          </a:highlight>
                        </a:rPr>
                        <a:t>0.65024</a:t>
                      </a:r>
                      <a:endParaRPr lang="en-US" altLang="zh-CN" sz="16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dirty="0">
                          <a:solidFill>
                            <a:srgbClr val="FF0000"/>
                          </a:solidFill>
                          <a:effectLst/>
                          <a:highlight>
                            <a:srgbClr val="FFFF00"/>
                          </a:highlight>
                        </a:rPr>
                        <a:t>0.67862</a:t>
                      </a:r>
                      <a:endParaRPr lang="en-US" altLang="zh-CN" sz="1600" b="1" i="0" u="none" strike="noStrike" dirty="0">
                        <a:solidFill>
                          <a:srgbClr val="FF0000"/>
                        </a:solidFill>
                        <a:effectLst/>
                        <a:highlight>
                          <a:srgbClr val="FFFF00"/>
                        </a:highligh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0.64379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highlight>
                            <a:srgbClr val="FFFF00"/>
                          </a:highlight>
                        </a:rPr>
                        <a:t>0.63973</a:t>
                      </a:r>
                      <a:endParaRPr lang="en-US" altLang="zh-CN" sz="16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0.60028</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41507607"/>
                  </a:ext>
                </a:extLst>
              </a:tr>
              <a:tr h="374393">
                <a:tc>
                  <a:txBody>
                    <a:bodyPr/>
                    <a:lstStyle/>
                    <a:p>
                      <a:pPr algn="ctr" fontAlgn="b"/>
                      <a:r>
                        <a:rPr lang="zh-CN" altLang="en-US" sz="1800" b="1" u="none" strike="noStrike" dirty="0">
                          <a:effectLst/>
                        </a:rPr>
                        <a:t>运行时间</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600" u="none" strike="noStrike" dirty="0">
                          <a:effectLst/>
                        </a:rPr>
                        <a:t>28.50283s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0.18076s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b="1" u="none" strike="noStrike" dirty="0">
                          <a:solidFill>
                            <a:srgbClr val="FF0000"/>
                          </a:solidFill>
                          <a:effectLst/>
                        </a:rPr>
                        <a:t>0.17091s</a:t>
                      </a:r>
                      <a:endParaRPr lang="en-US" sz="1600" b="1" i="0" u="none" strike="noStrike" dirty="0">
                        <a:solidFill>
                          <a:srgbClr val="FF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0.21018s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0.18478s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1009454"/>
                  </a:ext>
                </a:extLst>
              </a:tr>
              <a:tr h="682582">
                <a:tc>
                  <a:txBody>
                    <a:bodyPr/>
                    <a:lstStyle/>
                    <a:p>
                      <a:pPr algn="ctr" fontAlgn="b"/>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AdaBoost_SVM</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AdaBoost_GSNB</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AdaBoost_Logist</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AdaBoost_DecisionTree</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AdaBoost_PLA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07354721"/>
                  </a:ext>
                </a:extLst>
              </a:tr>
              <a:tr h="311758">
                <a:tc>
                  <a:txBody>
                    <a:bodyPr/>
                    <a:lstStyle/>
                    <a:p>
                      <a:pPr algn="ctr" fontAlgn="b"/>
                      <a:r>
                        <a:rPr lang="zh-CN" altLang="en-US" sz="1800" b="1" u="none" strike="noStrike" dirty="0">
                          <a:effectLst/>
                        </a:rPr>
                        <a:t>准确率</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altLang="zh-CN" sz="1600" u="none" strike="noStrike" dirty="0">
                          <a:effectLst/>
                        </a:rPr>
                        <a:t>0.7477</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0.7575</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b="1" u="none" strike="noStrike" dirty="0">
                          <a:solidFill>
                            <a:srgbClr val="FF0000"/>
                          </a:solidFill>
                          <a:effectLst/>
                        </a:rPr>
                        <a:t>0.7658</a:t>
                      </a:r>
                      <a:endParaRPr lang="en-US" altLang="zh-CN" sz="1600" b="1" i="0" u="none" strike="noStrike" dirty="0">
                        <a:solidFill>
                          <a:srgbClr val="FF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0.7105</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0.7328</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20142425"/>
                  </a:ext>
                </a:extLst>
              </a:tr>
              <a:tr h="311758">
                <a:tc>
                  <a:txBody>
                    <a:bodyPr/>
                    <a:lstStyle/>
                    <a:p>
                      <a:pPr algn="ctr" fontAlgn="b"/>
                      <a:r>
                        <a:rPr lang="zh-CN" altLang="en-US" sz="1800" b="1" u="none" strike="noStrike" dirty="0">
                          <a:effectLst/>
                        </a:rPr>
                        <a:t>召回率</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altLang="zh-CN" sz="1600" u="none" strike="noStrike" dirty="0">
                          <a:effectLst/>
                        </a:rPr>
                        <a:t>0</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b="1" u="none" strike="noStrike" dirty="0">
                          <a:solidFill>
                            <a:srgbClr val="FF0000"/>
                          </a:solidFill>
                          <a:effectLst/>
                        </a:rPr>
                        <a:t>0.4676</a:t>
                      </a:r>
                      <a:endParaRPr lang="en-US" altLang="zh-CN" sz="1600" b="1" i="0" u="none" strike="noStrike" dirty="0">
                        <a:solidFill>
                          <a:srgbClr val="FF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highlight>
                            <a:srgbClr val="FFFF00"/>
                          </a:highlight>
                        </a:rPr>
                        <a:t>0.4248</a:t>
                      </a:r>
                      <a:endParaRPr lang="en-US" altLang="zh-CN"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highlight>
                            <a:srgbClr val="FFFF00"/>
                          </a:highlight>
                        </a:rPr>
                        <a:t>0.4552</a:t>
                      </a:r>
                      <a:endParaRPr lang="en-US" altLang="zh-CN"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0.3476</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62284277"/>
                  </a:ext>
                </a:extLst>
              </a:tr>
              <a:tr h="311758">
                <a:tc>
                  <a:txBody>
                    <a:bodyPr/>
                    <a:lstStyle/>
                    <a:p>
                      <a:pPr algn="ctr" fontAlgn="b"/>
                      <a:r>
                        <a:rPr lang="en-US" sz="1800" b="1" u="none" strike="noStrike" dirty="0">
                          <a:effectLst/>
                        </a:rPr>
                        <a:t>AUC</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altLang="zh-CN" sz="1600" u="none" strike="noStrike" dirty="0">
                          <a:effectLst/>
                        </a:rPr>
                        <a:t>0.5</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dirty="0">
                          <a:solidFill>
                            <a:srgbClr val="FF0000"/>
                          </a:solidFill>
                          <a:effectLst/>
                        </a:rPr>
                        <a:t>0.66671</a:t>
                      </a:r>
                      <a:endParaRPr lang="en-US" altLang="zh-CN" sz="1600" b="1" i="0" u="none" strike="noStrike" dirty="0">
                        <a:solidFill>
                          <a:srgbClr val="FF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highlight>
                            <a:srgbClr val="FFFF00"/>
                          </a:highlight>
                        </a:rPr>
                        <a:t>0.65285</a:t>
                      </a:r>
                      <a:endParaRPr lang="en-US" altLang="zh-CN" sz="16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0.62591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0.60516</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95289506"/>
                  </a:ext>
                </a:extLst>
              </a:tr>
              <a:tr h="382677">
                <a:tc>
                  <a:txBody>
                    <a:bodyPr/>
                    <a:lstStyle/>
                    <a:p>
                      <a:pPr algn="ctr" fontAlgn="b"/>
                      <a:r>
                        <a:rPr lang="zh-CN" altLang="en-US" sz="1800" b="1" u="none" strike="noStrike" dirty="0">
                          <a:effectLst/>
                        </a:rPr>
                        <a:t>运行时间</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600" u="none" strike="noStrike" dirty="0">
                          <a:effectLst/>
                        </a:rPr>
                        <a:t>98.56738s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highlight>
                            <a:srgbClr val="FFFF00"/>
                          </a:highlight>
                        </a:rPr>
                        <a:t>0.15050s</a:t>
                      </a:r>
                      <a:endParaRPr lang="en-US"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highlight>
                            <a:srgbClr val="FFFF00"/>
                          </a:highlight>
                        </a:rPr>
                        <a:t>0.09646s</a:t>
                      </a:r>
                      <a:endParaRPr lang="en-US"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b="1" u="none" strike="noStrike" dirty="0">
                          <a:solidFill>
                            <a:srgbClr val="FF0000"/>
                          </a:solidFill>
                          <a:effectLst/>
                          <a:highlight>
                            <a:srgbClr val="FFFF00"/>
                          </a:highlight>
                        </a:rPr>
                        <a:t>0.08846s</a:t>
                      </a:r>
                      <a:endParaRPr lang="en-US" sz="1600" b="1" i="0" u="none" strike="noStrike" dirty="0">
                        <a:solidFill>
                          <a:srgbClr val="FF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highlight>
                            <a:srgbClr val="FFFF00"/>
                          </a:highlight>
                        </a:rPr>
                        <a:t>0.09782s</a:t>
                      </a:r>
                      <a:endParaRPr lang="en-US" sz="1600" b="0" i="0" u="none" strike="noStrike" dirty="0">
                        <a:solidFill>
                          <a:srgbClr val="00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07724899"/>
                  </a:ext>
                </a:extLst>
              </a:tr>
              <a:tr h="682582">
                <a:tc>
                  <a:txBody>
                    <a:bodyPr/>
                    <a:lstStyle/>
                    <a:p>
                      <a:pPr algn="ctr" fontAlgn="b"/>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Stacking_SVM</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Stacking_GSNB</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Stacking_Logist</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Stacking_DecisionTree</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2000" b="1" u="none" strike="noStrike" dirty="0">
                          <a:effectLst/>
                        </a:rPr>
                        <a:t>Stacking_PLA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89465215"/>
                  </a:ext>
                </a:extLst>
              </a:tr>
              <a:tr h="311758">
                <a:tc>
                  <a:txBody>
                    <a:bodyPr/>
                    <a:lstStyle/>
                    <a:p>
                      <a:pPr algn="ctr" fontAlgn="b"/>
                      <a:r>
                        <a:rPr lang="zh-CN" altLang="en-US" sz="1800" b="1" u="none" strike="noStrike" dirty="0">
                          <a:effectLst/>
                        </a:rPr>
                        <a:t>准确率</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altLang="zh-CN" sz="1600" u="none" strike="noStrike" dirty="0">
                          <a:effectLst/>
                        </a:rPr>
                        <a:t>0.7509</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b="1" u="none" strike="noStrike" dirty="0">
                          <a:solidFill>
                            <a:srgbClr val="FF0000"/>
                          </a:solidFill>
                          <a:effectLst/>
                          <a:highlight>
                            <a:srgbClr val="FFFF00"/>
                          </a:highlight>
                        </a:rPr>
                        <a:t>0.7756</a:t>
                      </a:r>
                      <a:endParaRPr lang="en-US" altLang="zh-CN" sz="1600" b="1" i="0" u="none" strike="noStrike" dirty="0">
                        <a:solidFill>
                          <a:srgbClr val="FF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0.7697</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0.7081</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0.4854</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93245750"/>
                  </a:ext>
                </a:extLst>
              </a:tr>
              <a:tr h="311758">
                <a:tc>
                  <a:txBody>
                    <a:bodyPr/>
                    <a:lstStyle/>
                    <a:p>
                      <a:pPr algn="ctr" fontAlgn="b"/>
                      <a:r>
                        <a:rPr lang="zh-CN" altLang="en-US" sz="1800" b="1" u="none" strike="noStrike" dirty="0">
                          <a:effectLst/>
                        </a:rPr>
                        <a:t>召回率</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altLang="zh-CN" sz="1600" u="none" strike="noStrike" dirty="0">
                          <a:effectLst/>
                        </a:rPr>
                        <a:t>0.0855</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0.4676</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0.3517</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u="none" strike="noStrike" dirty="0">
                          <a:effectLst/>
                        </a:rPr>
                        <a:t>0.4276</a:t>
                      </a:r>
                      <a:endParaRPr lang="en-US" altLang="zh-CN"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600" b="1" u="none" strike="noStrike" dirty="0">
                          <a:solidFill>
                            <a:srgbClr val="FF0000"/>
                          </a:solidFill>
                          <a:effectLst/>
                          <a:highlight>
                            <a:srgbClr val="FFFF00"/>
                          </a:highlight>
                        </a:rPr>
                        <a:t>0.9145</a:t>
                      </a:r>
                      <a:endParaRPr lang="en-US" altLang="zh-CN" sz="1600" b="1" i="0" u="none" strike="noStrike" dirty="0">
                        <a:solidFill>
                          <a:srgbClr val="FF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23944311"/>
                  </a:ext>
                </a:extLst>
              </a:tr>
              <a:tr h="311758">
                <a:tc>
                  <a:txBody>
                    <a:bodyPr/>
                    <a:lstStyle/>
                    <a:p>
                      <a:pPr algn="ctr" fontAlgn="b"/>
                      <a:r>
                        <a:rPr lang="en-US" sz="1800" b="1" u="none" strike="noStrike" dirty="0">
                          <a:effectLst/>
                        </a:rPr>
                        <a:t>AUC</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altLang="zh-CN" sz="1600" u="none" strike="noStrike" dirty="0">
                          <a:effectLst/>
                        </a:rPr>
                        <a:t>0.52289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0.67169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0.63187</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a:effectLst/>
                        </a:rPr>
                        <a:t>0.61416</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dirty="0">
                          <a:solidFill>
                            <a:srgbClr val="FF0000"/>
                          </a:solidFill>
                          <a:effectLst/>
                          <a:highlight>
                            <a:srgbClr val="FFFF00"/>
                          </a:highlight>
                        </a:rPr>
                        <a:t>0.69933</a:t>
                      </a:r>
                      <a:endParaRPr lang="en-US" altLang="zh-CN" sz="1600" b="1" i="0" u="none" strike="noStrike" dirty="0">
                        <a:solidFill>
                          <a:srgbClr val="FF0000"/>
                        </a:solidFill>
                        <a:effectLst/>
                        <a:highlight>
                          <a:srgbClr val="FFFF00"/>
                        </a:highligh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7003138"/>
                  </a:ext>
                </a:extLst>
              </a:tr>
              <a:tr h="425914">
                <a:tc>
                  <a:txBody>
                    <a:bodyPr/>
                    <a:lstStyle/>
                    <a:p>
                      <a:pPr algn="ctr" fontAlgn="b"/>
                      <a:r>
                        <a:rPr lang="zh-CN" altLang="en-US" sz="1800" b="1" u="none" strike="noStrike" dirty="0">
                          <a:effectLst/>
                        </a:rPr>
                        <a:t>运行时间</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7556" marR="7556" marT="75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600" b="1" u="none" strike="noStrike" dirty="0">
                          <a:solidFill>
                            <a:srgbClr val="FF0000"/>
                          </a:solidFill>
                          <a:effectLst/>
                          <a:highlight>
                            <a:srgbClr val="FFFF00"/>
                          </a:highlight>
                        </a:rPr>
                        <a:t>11.24583s</a:t>
                      </a:r>
                      <a:endParaRPr lang="en-US" sz="1600" b="1" i="0" u="none" strike="noStrike" dirty="0">
                        <a:solidFill>
                          <a:srgbClr val="FF0000"/>
                        </a:solidFill>
                        <a:effectLst/>
                        <a:highlight>
                          <a:srgbClr val="FFFF00"/>
                        </a:highligh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21.91703s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20.83815s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20.70788s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600" u="none" strike="noStrike" dirty="0">
                          <a:effectLst/>
                        </a:rPr>
                        <a:t>20.55499s</a:t>
                      </a:r>
                      <a:endParaRPr lang="en-US" sz="1600" b="0" i="0" u="none" strike="noStrike" dirty="0">
                        <a:solidFill>
                          <a:srgbClr val="000000"/>
                        </a:solidFill>
                        <a:effectLst/>
                        <a:latin typeface="Courier New" panose="02070309020205020404" pitchFamily="49" charset="0"/>
                        <a:ea typeface="等线" panose="02010600030101010101" pitchFamily="2" charset="-122"/>
                      </a:endParaRPr>
                    </a:p>
                  </a:txBody>
                  <a:tcPr marL="7556" marR="7556" marT="75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73686790"/>
                  </a:ext>
                </a:extLst>
              </a:tr>
            </a:tbl>
          </a:graphicData>
        </a:graphic>
      </p:graphicFrame>
      <p:sp>
        <p:nvSpPr>
          <p:cNvPr id="5" name="文本框 4">
            <a:extLst>
              <a:ext uri="{FF2B5EF4-FFF2-40B4-BE49-F238E27FC236}">
                <a16:creationId xmlns:a16="http://schemas.microsoft.com/office/drawing/2014/main" id="{3F89CF7B-B461-4693-B831-DA18B8DD9C5D}"/>
              </a:ext>
            </a:extLst>
          </p:cNvPr>
          <p:cNvSpPr txBox="1"/>
          <p:nvPr/>
        </p:nvSpPr>
        <p:spPr>
          <a:xfrm>
            <a:off x="2969443" y="480767"/>
            <a:ext cx="6523349" cy="369332"/>
          </a:xfrm>
          <a:prstGeom prst="rect">
            <a:avLst/>
          </a:prstGeom>
          <a:noFill/>
        </p:spPr>
        <p:txBody>
          <a:bodyPr wrap="square" rtlCol="0">
            <a:spAutoFit/>
          </a:bodyPr>
          <a:lstStyle/>
          <a:p>
            <a:r>
              <a:rPr lang="zh-CN" altLang="en-US" dirty="0"/>
              <a:t>注：</a:t>
            </a:r>
            <a:r>
              <a:rPr lang="zh-CN" altLang="en-US" dirty="0">
                <a:solidFill>
                  <a:srgbClr val="FF0000"/>
                </a:solidFill>
              </a:rPr>
              <a:t>红色字体</a:t>
            </a:r>
            <a:r>
              <a:rPr lang="zh-CN" altLang="en-US" dirty="0"/>
              <a:t>代表横向最优值，</a:t>
            </a:r>
            <a:r>
              <a:rPr lang="zh-CN" altLang="en-US" dirty="0">
                <a:highlight>
                  <a:srgbClr val="FFFF00"/>
                </a:highlight>
              </a:rPr>
              <a:t>黄色背景</a:t>
            </a:r>
            <a:r>
              <a:rPr lang="zh-CN" altLang="en-US" dirty="0"/>
              <a:t>代表纵向最优值</a:t>
            </a:r>
          </a:p>
        </p:txBody>
      </p:sp>
    </p:spTree>
    <p:extLst>
      <p:ext uri="{BB962C8B-B14F-4D97-AF65-F5344CB8AC3E}">
        <p14:creationId xmlns:p14="http://schemas.microsoft.com/office/powerpoint/2010/main" val="3505658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D0E122-32EA-4794-A683-418BC376C133}"/>
              </a:ext>
            </a:extLst>
          </p:cNvPr>
          <p:cNvSpPr/>
          <p:nvPr/>
        </p:nvSpPr>
        <p:spPr>
          <a:xfrm>
            <a:off x="4618676"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谢谢聆听</a:t>
            </a:r>
          </a:p>
        </p:txBody>
      </p:sp>
    </p:spTree>
    <p:extLst>
      <p:ext uri="{BB962C8B-B14F-4D97-AF65-F5344CB8AC3E}">
        <p14:creationId xmlns:p14="http://schemas.microsoft.com/office/powerpoint/2010/main" val="385114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6948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方差与偏差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3" name="文本框 2">
            <a:extLst>
              <a:ext uri="{FF2B5EF4-FFF2-40B4-BE49-F238E27FC236}">
                <a16:creationId xmlns:a16="http://schemas.microsoft.com/office/drawing/2014/main" id="{11036E63-29E5-6A46-A9ED-71D25C6F9FA8}"/>
              </a:ext>
            </a:extLst>
          </p:cNvPr>
          <p:cNvSpPr txBox="1"/>
          <p:nvPr/>
        </p:nvSpPr>
        <p:spPr>
          <a:xfrm>
            <a:off x="584195" y="1376737"/>
            <a:ext cx="646331" cy="369332"/>
          </a:xfrm>
          <a:prstGeom prst="rect">
            <a:avLst/>
          </a:prstGeom>
          <a:noFill/>
        </p:spPr>
        <p:txBody>
          <a:bodyPr wrap="none" rtlCol="0">
            <a:spAutoFit/>
          </a:bodyPr>
          <a:lstStyle/>
          <a:p>
            <a:r>
              <a:rPr lang="zh-CN" altLang="en-US" b="1" dirty="0">
                <a:solidFill>
                  <a:srgbClr val="292929"/>
                </a:solidFill>
                <a:latin typeface="charter"/>
              </a:rPr>
              <a:t>定义</a:t>
            </a:r>
            <a:endParaRPr lang="en-US" altLang="zh-CN" b="1" dirty="0">
              <a:solidFill>
                <a:srgbClr val="292929"/>
              </a:solidFill>
              <a:latin typeface="charter"/>
            </a:endParaRPr>
          </a:p>
        </p:txBody>
      </p:sp>
      <p:pic>
        <p:nvPicPr>
          <p:cNvPr id="4" name="图片 3">
            <a:extLst>
              <a:ext uri="{FF2B5EF4-FFF2-40B4-BE49-F238E27FC236}">
                <a16:creationId xmlns:a16="http://schemas.microsoft.com/office/drawing/2014/main" id="{833A326A-ED1B-D74C-8D78-C5F3D552692D}"/>
              </a:ext>
            </a:extLst>
          </p:cNvPr>
          <p:cNvPicPr>
            <a:picLocks noChangeAspect="1"/>
          </p:cNvPicPr>
          <p:nvPr/>
        </p:nvPicPr>
        <p:blipFill>
          <a:blip r:embed="rId3"/>
          <a:stretch>
            <a:fillRect/>
          </a:stretch>
        </p:blipFill>
        <p:spPr>
          <a:xfrm>
            <a:off x="1253609" y="2002605"/>
            <a:ext cx="6718300" cy="3962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E002C58-3EAD-7646-BFDE-0BE89DDF707A}"/>
              </a:ext>
            </a:extLst>
          </p:cNvPr>
          <p:cNvPicPr>
            <a:picLocks noChangeAspect="1"/>
          </p:cNvPicPr>
          <p:nvPr/>
        </p:nvPicPr>
        <p:blipFill>
          <a:blip r:embed="rId2"/>
          <a:stretch>
            <a:fillRect/>
          </a:stretch>
        </p:blipFill>
        <p:spPr>
          <a:xfrm>
            <a:off x="2414307" y="1259205"/>
            <a:ext cx="8960904" cy="5484795"/>
          </a:xfrm>
          <a:prstGeom prst="rect">
            <a:avLst/>
          </a:prstGeom>
        </p:spPr>
      </p:pic>
      <p:sp>
        <p:nvSpPr>
          <p:cNvPr id="9" name="TextBox 76"/>
          <p:cNvSpPr txBox="1"/>
          <p:nvPr/>
        </p:nvSpPr>
        <p:spPr>
          <a:xfrm>
            <a:off x="584195" y="368025"/>
            <a:ext cx="46948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方差与偏差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4" name="文本框 3">
            <a:extLst>
              <a:ext uri="{FF2B5EF4-FFF2-40B4-BE49-F238E27FC236}">
                <a16:creationId xmlns:a16="http://schemas.microsoft.com/office/drawing/2014/main" id="{E79399F1-5BA8-6244-9211-00C2C1A54097}"/>
              </a:ext>
            </a:extLst>
          </p:cNvPr>
          <p:cNvSpPr txBox="1"/>
          <p:nvPr/>
        </p:nvSpPr>
        <p:spPr>
          <a:xfrm>
            <a:off x="584195" y="1438382"/>
            <a:ext cx="1645002" cy="369332"/>
          </a:xfrm>
          <a:prstGeom prst="rect">
            <a:avLst/>
          </a:prstGeom>
          <a:noFill/>
        </p:spPr>
        <p:txBody>
          <a:bodyPr wrap="none" rtlCol="0">
            <a:spAutoFit/>
          </a:bodyPr>
          <a:lstStyle/>
          <a:p>
            <a:r>
              <a:rPr lang="zh-CN" altLang="en-US" b="1" dirty="0">
                <a:solidFill>
                  <a:srgbClr val="292929"/>
                </a:solidFill>
                <a:latin typeface="charter"/>
              </a:rPr>
              <a:t>偏差</a:t>
            </a:r>
            <a:r>
              <a:rPr lang="en-US" altLang="zh-CN" b="1" dirty="0">
                <a:solidFill>
                  <a:srgbClr val="292929"/>
                </a:solidFill>
                <a:latin typeface="charter"/>
              </a:rPr>
              <a:t>-</a:t>
            </a:r>
            <a:r>
              <a:rPr lang="zh-CN" altLang="en-US" b="1" dirty="0">
                <a:solidFill>
                  <a:srgbClr val="292929"/>
                </a:solidFill>
                <a:latin typeface="charter"/>
              </a:rPr>
              <a:t>方差分解</a:t>
            </a:r>
            <a:endParaRPr lang="en-US" altLang="zh-CN" b="1" dirty="0">
              <a:solidFill>
                <a:srgbClr val="292929"/>
              </a:solidFill>
              <a:latin typeface="charter"/>
            </a:endParaRPr>
          </a:p>
        </p:txBody>
      </p:sp>
    </p:spTree>
    <p:extLst>
      <p:ext uri="{BB962C8B-B14F-4D97-AF65-F5344CB8AC3E}">
        <p14:creationId xmlns:p14="http://schemas.microsoft.com/office/powerpoint/2010/main" val="83309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AA5E09-48C6-7D44-967C-9C20F42AB1D4}"/>
              </a:ext>
            </a:extLst>
          </p:cNvPr>
          <p:cNvPicPr>
            <a:picLocks noChangeAspect="1"/>
          </p:cNvPicPr>
          <p:nvPr/>
        </p:nvPicPr>
        <p:blipFill>
          <a:blip r:embed="rId2"/>
          <a:stretch>
            <a:fillRect/>
          </a:stretch>
        </p:blipFill>
        <p:spPr>
          <a:xfrm>
            <a:off x="2931602" y="1376737"/>
            <a:ext cx="5571096" cy="5417763"/>
          </a:xfrm>
          <a:prstGeom prst="rect">
            <a:avLst/>
          </a:prstGeom>
        </p:spPr>
      </p:pic>
      <p:sp>
        <p:nvSpPr>
          <p:cNvPr id="9" name="TextBox 76"/>
          <p:cNvSpPr txBox="1"/>
          <p:nvPr/>
        </p:nvSpPr>
        <p:spPr>
          <a:xfrm>
            <a:off x="584195" y="368025"/>
            <a:ext cx="46948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方差与偏差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4" name="文本框 3">
            <a:extLst>
              <a:ext uri="{FF2B5EF4-FFF2-40B4-BE49-F238E27FC236}">
                <a16:creationId xmlns:a16="http://schemas.microsoft.com/office/drawing/2014/main" id="{55C84B05-CD9D-F14C-8584-D81F6081235D}"/>
              </a:ext>
            </a:extLst>
          </p:cNvPr>
          <p:cNvSpPr txBox="1"/>
          <p:nvPr/>
        </p:nvSpPr>
        <p:spPr>
          <a:xfrm>
            <a:off x="584195" y="1376737"/>
            <a:ext cx="1800493" cy="369332"/>
          </a:xfrm>
          <a:prstGeom prst="rect">
            <a:avLst/>
          </a:prstGeom>
          <a:noFill/>
        </p:spPr>
        <p:txBody>
          <a:bodyPr wrap="none" rtlCol="0">
            <a:spAutoFit/>
          </a:bodyPr>
          <a:lstStyle/>
          <a:p>
            <a:r>
              <a:rPr lang="zh-CN" altLang="en-US" b="1" dirty="0">
                <a:solidFill>
                  <a:srgbClr val="292929"/>
                </a:solidFill>
                <a:latin typeface="charter"/>
              </a:rPr>
              <a:t>理解方差和偏差</a:t>
            </a:r>
            <a:endParaRPr lang="en-US" altLang="zh-CN" b="1" dirty="0">
              <a:solidFill>
                <a:srgbClr val="292929"/>
              </a:solidFill>
              <a:latin typeface="charter"/>
            </a:endParaRPr>
          </a:p>
        </p:txBody>
      </p:sp>
    </p:spTree>
    <p:extLst>
      <p:ext uri="{BB962C8B-B14F-4D97-AF65-F5344CB8AC3E}">
        <p14:creationId xmlns:p14="http://schemas.microsoft.com/office/powerpoint/2010/main" val="340126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942F5E4-F90F-864E-8678-B2D6B86AE205}"/>
              </a:ext>
            </a:extLst>
          </p:cNvPr>
          <p:cNvPicPr>
            <a:picLocks noChangeAspect="1"/>
          </p:cNvPicPr>
          <p:nvPr/>
        </p:nvPicPr>
        <p:blipFill>
          <a:blip r:embed="rId2"/>
          <a:stretch>
            <a:fillRect/>
          </a:stretch>
        </p:blipFill>
        <p:spPr>
          <a:xfrm>
            <a:off x="2292651" y="952800"/>
            <a:ext cx="7606697" cy="5307970"/>
          </a:xfrm>
          <a:prstGeom prst="rect">
            <a:avLst/>
          </a:prstGeom>
        </p:spPr>
      </p:pic>
      <p:sp>
        <p:nvSpPr>
          <p:cNvPr id="9" name="TextBox 76"/>
          <p:cNvSpPr txBox="1"/>
          <p:nvPr/>
        </p:nvSpPr>
        <p:spPr>
          <a:xfrm>
            <a:off x="584195" y="368025"/>
            <a:ext cx="46948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方差与偏差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Tree>
    <p:extLst>
      <p:ext uri="{BB962C8B-B14F-4D97-AF65-F5344CB8AC3E}">
        <p14:creationId xmlns:p14="http://schemas.microsoft.com/office/powerpoint/2010/main" val="2149402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6948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方差与偏差</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7" name="文本框 6">
            <a:extLst>
              <a:ext uri="{FF2B5EF4-FFF2-40B4-BE49-F238E27FC236}">
                <a16:creationId xmlns:a16="http://schemas.microsoft.com/office/drawing/2014/main" id="{06B69E50-63A9-AD41-B791-54BEC18E3380}"/>
              </a:ext>
            </a:extLst>
          </p:cNvPr>
          <p:cNvSpPr txBox="1"/>
          <p:nvPr/>
        </p:nvSpPr>
        <p:spPr>
          <a:xfrm>
            <a:off x="584195" y="1649634"/>
            <a:ext cx="9687868" cy="3558731"/>
          </a:xfrm>
          <a:prstGeom prst="rect">
            <a:avLst/>
          </a:prstGeom>
          <a:noFill/>
        </p:spPr>
        <p:txBody>
          <a:bodyPr wrap="square">
            <a:spAutoFit/>
          </a:bodyPr>
          <a:lstStyle/>
          <a:p>
            <a:pPr>
              <a:lnSpc>
                <a:spcPct val="130000"/>
              </a:lnSpc>
              <a:spcAft>
                <a:spcPts val="2400"/>
              </a:spcAft>
            </a:pPr>
            <a:r>
              <a:rPr lang="zh-CN" altLang="en-US" dirty="0">
                <a:solidFill>
                  <a:srgbClr val="FF0000"/>
                </a:solidFill>
                <a:latin typeface="charter"/>
              </a:rPr>
              <a:t>整体思路：首先，要知道偏差和方差是无法完全避免的，只能尽量减少其影响。</a:t>
            </a:r>
            <a:endParaRPr lang="en-US" altLang="zh-CN" dirty="0">
              <a:solidFill>
                <a:srgbClr val="FF0000"/>
              </a:solidFill>
              <a:latin typeface="charter"/>
            </a:endParaRPr>
          </a:p>
          <a:p>
            <a:pPr marL="342900" indent="-342900">
              <a:lnSpc>
                <a:spcPct val="130000"/>
              </a:lnSpc>
              <a:spcAft>
                <a:spcPts val="1200"/>
              </a:spcAft>
              <a:buFont typeface="+mj-lt"/>
              <a:buAutoNum type="arabicPeriod"/>
            </a:pPr>
            <a:r>
              <a:rPr lang="zh-CN" altLang="en-US" dirty="0">
                <a:solidFill>
                  <a:srgbClr val="292929"/>
                </a:solidFill>
                <a:latin typeface="charter"/>
              </a:rPr>
              <a:t>在避免偏差时，</a:t>
            </a:r>
            <a:r>
              <a:rPr lang="zh-CN" altLang="en-US" b="1" dirty="0">
                <a:solidFill>
                  <a:srgbClr val="292929"/>
                </a:solidFill>
                <a:latin typeface="charter"/>
              </a:rPr>
              <a:t>需尽量选择正确的模型</a:t>
            </a:r>
            <a:r>
              <a:rPr lang="zh-CN" altLang="en-US" dirty="0">
                <a:solidFill>
                  <a:srgbClr val="292929"/>
                </a:solidFill>
                <a:latin typeface="charter"/>
              </a:rPr>
              <a:t>，一个非线性问题而我们一直用线性模型去解决，那无论如何，高偏差是无法避免的。</a:t>
            </a:r>
            <a:endParaRPr lang="en-US" altLang="zh-CN" dirty="0">
              <a:solidFill>
                <a:srgbClr val="292929"/>
              </a:solidFill>
              <a:latin typeface="charter"/>
            </a:endParaRPr>
          </a:p>
          <a:p>
            <a:pPr marL="342900" indent="-342900">
              <a:lnSpc>
                <a:spcPct val="130000"/>
              </a:lnSpc>
              <a:spcAft>
                <a:spcPts val="1200"/>
              </a:spcAft>
              <a:buFont typeface="+mj-lt"/>
              <a:buAutoNum type="arabicPeriod"/>
            </a:pPr>
            <a:r>
              <a:rPr lang="zh-CN" altLang="en-US" dirty="0">
                <a:solidFill>
                  <a:srgbClr val="292929"/>
                </a:solidFill>
                <a:latin typeface="charter"/>
              </a:rPr>
              <a:t>有了正确的模型，我们还要</a:t>
            </a:r>
            <a:r>
              <a:rPr lang="zh-CN" altLang="en-US" b="1" dirty="0">
                <a:solidFill>
                  <a:srgbClr val="292929"/>
                </a:solidFill>
                <a:latin typeface="charter"/>
              </a:rPr>
              <a:t>慎重选择数据集的大小</a:t>
            </a:r>
            <a:r>
              <a:rPr lang="zh-CN" altLang="en-US" dirty="0">
                <a:solidFill>
                  <a:srgbClr val="292929"/>
                </a:solidFill>
                <a:latin typeface="charter"/>
              </a:rPr>
              <a:t>，通常数据集越大越好，但大到数据集已经对整体所有数据有了一定的代表性后，再多的数据已经不能提升模型了，反而会带来</a:t>
            </a:r>
            <a:r>
              <a:rPr lang="zh-CN" altLang="en-US" b="1" dirty="0">
                <a:solidFill>
                  <a:srgbClr val="292929"/>
                </a:solidFill>
                <a:latin typeface="charter"/>
              </a:rPr>
              <a:t>计算量的增加</a:t>
            </a:r>
            <a:r>
              <a:rPr lang="zh-CN" altLang="en-US" dirty="0">
                <a:solidFill>
                  <a:srgbClr val="292929"/>
                </a:solidFill>
                <a:latin typeface="charter"/>
              </a:rPr>
              <a:t>。而训练数据</a:t>
            </a:r>
            <a:r>
              <a:rPr lang="zh-CN" altLang="en-US" b="1" dirty="0">
                <a:solidFill>
                  <a:srgbClr val="292929"/>
                </a:solidFill>
                <a:latin typeface="charter"/>
              </a:rPr>
              <a:t>太小</a:t>
            </a:r>
            <a:r>
              <a:rPr lang="zh-CN" altLang="en-US" dirty="0">
                <a:solidFill>
                  <a:srgbClr val="292929"/>
                </a:solidFill>
                <a:latin typeface="charter"/>
              </a:rPr>
              <a:t>一定是不好的，这会带来</a:t>
            </a:r>
            <a:r>
              <a:rPr lang="zh-CN" altLang="en-US" b="1" dirty="0">
                <a:solidFill>
                  <a:srgbClr val="292929"/>
                </a:solidFill>
                <a:latin typeface="charter"/>
              </a:rPr>
              <a:t>过拟合</a:t>
            </a:r>
            <a:r>
              <a:rPr lang="zh-CN" altLang="en-US" dirty="0">
                <a:solidFill>
                  <a:srgbClr val="292929"/>
                </a:solidFill>
                <a:latin typeface="charter"/>
              </a:rPr>
              <a:t>，模型复杂度太高，方差很大，不同数据集训练出来的模型变化非常大。</a:t>
            </a:r>
            <a:endParaRPr lang="en-US" altLang="zh-CN" dirty="0">
              <a:solidFill>
                <a:srgbClr val="292929"/>
              </a:solidFill>
              <a:latin typeface="charter"/>
            </a:endParaRPr>
          </a:p>
          <a:p>
            <a:pPr marL="342900" indent="-342900">
              <a:lnSpc>
                <a:spcPct val="130000"/>
              </a:lnSpc>
              <a:spcAft>
                <a:spcPts val="1200"/>
              </a:spcAft>
              <a:buFont typeface="+mj-lt"/>
              <a:buAutoNum type="arabicPeriod"/>
            </a:pPr>
            <a:r>
              <a:rPr lang="zh-CN" altLang="en-US" dirty="0">
                <a:solidFill>
                  <a:srgbClr val="292929"/>
                </a:solidFill>
                <a:latin typeface="charter"/>
              </a:rPr>
              <a:t>最后，要选择</a:t>
            </a:r>
            <a:r>
              <a:rPr lang="zh-CN" altLang="en-US" b="1" dirty="0">
                <a:solidFill>
                  <a:srgbClr val="292929"/>
                </a:solidFill>
                <a:latin typeface="charter"/>
              </a:rPr>
              <a:t>合适的模型复杂度</a:t>
            </a:r>
            <a:r>
              <a:rPr lang="zh-CN" altLang="en-US" dirty="0">
                <a:solidFill>
                  <a:srgbClr val="292929"/>
                </a:solidFill>
                <a:latin typeface="charter"/>
              </a:rPr>
              <a:t>，复杂度高的模型通常对训练数据有很好的拟合能力。</a:t>
            </a:r>
            <a:endParaRPr lang="zh-CN" altLang="en-US" b="0" i="0" dirty="0">
              <a:solidFill>
                <a:srgbClr val="292929"/>
              </a:solidFill>
              <a:effectLst/>
              <a:latin typeface="charter"/>
            </a:endParaRPr>
          </a:p>
        </p:txBody>
      </p:sp>
    </p:spTree>
    <p:extLst>
      <p:ext uri="{BB962C8B-B14F-4D97-AF65-F5344CB8AC3E}">
        <p14:creationId xmlns:p14="http://schemas.microsoft.com/office/powerpoint/2010/main" val="2170907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584195" y="368025"/>
            <a:ext cx="498704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01 </a:t>
            </a:r>
            <a:r>
              <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rPr>
              <a:t>理论</a:t>
            </a:r>
            <a:r>
              <a:rPr lang="en-US" altLang="zh-CN" sz="3200" b="1" dirty="0">
                <a:solidFill>
                  <a:schemeClr val="tx1">
                    <a:lumMod val="85000"/>
                    <a:lumOff val="15000"/>
                  </a:schemeClr>
                </a:solidFill>
                <a:latin typeface="+mn-ea"/>
                <a:ea typeface="微软雅黑" panose="020B0503020204020204" pitchFamily="34" charset="-122"/>
                <a:cs typeface="+mn-ea"/>
                <a:sym typeface="+mn-lt"/>
              </a:rPr>
              <a:t>——</a:t>
            </a:r>
            <a:r>
              <a:rPr lang="zh-CN" altLang="en-US" sz="3200" b="1" dirty="0">
                <a:solidFill>
                  <a:schemeClr val="tx1">
                    <a:lumMod val="85000"/>
                    <a:lumOff val="15000"/>
                  </a:schemeClr>
                </a:solidFill>
                <a:latin typeface="+mn-ea"/>
                <a:ea typeface="微软雅黑" panose="020B0503020204020204" pitchFamily="34" charset="-122"/>
                <a:cs typeface="+mn-ea"/>
                <a:sym typeface="+mn-lt"/>
              </a:rPr>
              <a:t>集成学习介绍</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mn-ea"/>
              <a:ea typeface="微软雅黑" panose="020B0503020204020204" pitchFamily="34"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795" y="0"/>
            <a:ext cx="1259205" cy="1259205"/>
          </a:xfrm>
          <a:prstGeom prst="rect">
            <a:avLst/>
          </a:prstGeom>
        </p:spPr>
      </p:pic>
      <p:sp>
        <p:nvSpPr>
          <p:cNvPr id="7" name="文本框 6">
            <a:extLst>
              <a:ext uri="{FF2B5EF4-FFF2-40B4-BE49-F238E27FC236}">
                <a16:creationId xmlns:a16="http://schemas.microsoft.com/office/drawing/2014/main" id="{F8CEF483-CCDA-4937-9B8A-0E5B352358E5}"/>
              </a:ext>
            </a:extLst>
          </p:cNvPr>
          <p:cNvSpPr txBox="1"/>
          <p:nvPr/>
        </p:nvSpPr>
        <p:spPr>
          <a:xfrm>
            <a:off x="1201917" y="1543340"/>
            <a:ext cx="9209987" cy="646331"/>
          </a:xfrm>
          <a:prstGeom prst="rect">
            <a:avLst/>
          </a:prstGeom>
          <a:noFill/>
        </p:spPr>
        <p:txBody>
          <a:bodyPr wrap="square">
            <a:spAutoFit/>
          </a:bodyPr>
          <a:lstStyle/>
          <a:p>
            <a:r>
              <a:rPr lang="zh-CN" altLang="en-US" b="0" i="0" dirty="0">
                <a:solidFill>
                  <a:srgbClr val="000000"/>
                </a:solidFill>
                <a:effectLst/>
                <a:latin typeface="Linux Libertine"/>
              </a:rPr>
              <a:t>集成学习 </a:t>
            </a:r>
            <a:r>
              <a:rPr lang="en-US" altLang="zh-CN" b="0" i="0" dirty="0">
                <a:solidFill>
                  <a:srgbClr val="000000"/>
                </a:solidFill>
                <a:effectLst/>
                <a:latin typeface="Linux Libertine"/>
              </a:rPr>
              <a:t>(Ensemble Learning) </a:t>
            </a:r>
            <a:r>
              <a:rPr lang="zh-CN" altLang="en-US" b="0" i="0" dirty="0">
                <a:solidFill>
                  <a:srgbClr val="000000"/>
                </a:solidFill>
                <a:effectLst/>
                <a:latin typeface="Linux Libertine"/>
              </a:rPr>
              <a:t>算法的基本思想就是</a:t>
            </a:r>
            <a:r>
              <a:rPr lang="zh-CN" altLang="en-US" b="0" i="0" dirty="0">
                <a:solidFill>
                  <a:srgbClr val="FF0000"/>
                </a:solidFill>
                <a:effectLst/>
                <a:latin typeface="Linux Libertine"/>
              </a:rPr>
              <a:t>将多个分类器组合</a:t>
            </a:r>
            <a:r>
              <a:rPr lang="zh-CN" altLang="en-US" b="0" i="0" dirty="0">
                <a:solidFill>
                  <a:srgbClr val="000000"/>
                </a:solidFill>
                <a:effectLst/>
                <a:latin typeface="Linux Libertine"/>
              </a:rPr>
              <a:t>，从而实现一个预测效果更好的集成分类器。</a:t>
            </a:r>
            <a:endParaRPr lang="zh-CN" altLang="en-US" dirty="0"/>
          </a:p>
        </p:txBody>
      </p:sp>
      <p:graphicFrame>
        <p:nvGraphicFramePr>
          <p:cNvPr id="6" name="图示 5">
            <a:extLst>
              <a:ext uri="{FF2B5EF4-FFF2-40B4-BE49-F238E27FC236}">
                <a16:creationId xmlns:a16="http://schemas.microsoft.com/office/drawing/2014/main" id="{04D79CB5-B8ED-4CB4-A316-B4F8B1C54DB3}"/>
              </a:ext>
            </a:extLst>
          </p:cNvPr>
          <p:cNvGraphicFramePr/>
          <p:nvPr>
            <p:extLst>
              <p:ext uri="{D42A27DB-BD31-4B8C-83A1-F6EECF244321}">
                <p14:modId xmlns:p14="http://schemas.microsoft.com/office/powerpoint/2010/main" val="3549280551"/>
              </p:ext>
            </p:extLst>
          </p:nvPr>
        </p:nvGraphicFramePr>
        <p:xfrm>
          <a:off x="584195" y="1564122"/>
          <a:ext cx="11056879" cy="5050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0110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MH" val="20161219202815"/>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61219202815"/>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2497</Words>
  <Application>Microsoft Office PowerPoint</Application>
  <PresentationFormat>宽屏</PresentationFormat>
  <Paragraphs>474</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-apple-system</vt:lpstr>
      <vt:lpstr>charter</vt:lpstr>
      <vt:lpstr>Linux Libertine</vt:lpstr>
      <vt:lpstr>PingFang SC</vt:lpstr>
      <vt:lpstr>等线</vt:lpstr>
      <vt:lpstr>等线 Light</vt:lpstr>
      <vt:lpstr>字魂5号-无外润黑体</vt:lpstr>
      <vt:lpstr>Arial</vt:lpstr>
      <vt:lpstr>Courier New</vt:lpstr>
      <vt:lpstr>Office 主题​​</vt:lpstr>
      <vt:lpstr>集成学习模型汇报    ——以公司培训人员留职预测为例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关联规则模型学习汇报</dc:title>
  <dc:creator>胡 宇辰</dc:creator>
  <cp:lastModifiedBy>胡 宇辰</cp:lastModifiedBy>
  <cp:revision>35</cp:revision>
  <dcterms:created xsi:type="dcterms:W3CDTF">2021-01-29T07:31:49Z</dcterms:created>
  <dcterms:modified xsi:type="dcterms:W3CDTF">2021-05-25T10:07:27Z</dcterms:modified>
</cp:coreProperties>
</file>