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62" r:id="rId3"/>
    <p:sldId id="276" r:id="rId4"/>
    <p:sldId id="277" r:id="rId5"/>
    <p:sldId id="275" r:id="rId6"/>
    <p:sldId id="278" r:id="rId7"/>
    <p:sldId id="279" r:id="rId8"/>
    <p:sldId id="264" r:id="rId9"/>
    <p:sldId id="263" r:id="rId10"/>
    <p:sldId id="265" r:id="rId11"/>
    <p:sldId id="280" r:id="rId12"/>
    <p:sldId id="281" r:id="rId13"/>
    <p:sldId id="282" r:id="rId14"/>
    <p:sldId id="283" r:id="rId15"/>
    <p:sldId id="267" r:id="rId16"/>
    <p:sldId id="268" r:id="rId17"/>
    <p:sldId id="286" r:id="rId18"/>
    <p:sldId id="287" r:id="rId19"/>
    <p:sldId id="288" r:id="rId20"/>
    <p:sldId id="284" r:id="rId21"/>
    <p:sldId id="266" r:id="rId22"/>
    <p:sldId id="285" r:id="rId23"/>
    <p:sldId id="290" r:id="rId24"/>
    <p:sldId id="272" r:id="rId25"/>
    <p:sldId id="273" r:id="rId26"/>
    <p:sldId id="274" r:id="rId27"/>
    <p:sldId id="259" r:id="rId28"/>
    <p:sldId id="260" r:id="rId29"/>
    <p:sldId id="289" r:id="rId30"/>
    <p:sldId id="257" r:id="rId31"/>
    <p:sldId id="25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146449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24227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138567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391631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377691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61291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8049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29416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264774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235157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2D9749-6235-4052-B80E-13200E61CBC3}"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132578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D9749-6235-4052-B80E-13200E61CBC3}" type="datetimeFigureOut">
              <a:rPr lang="zh-CN" altLang="en-US" smtClean="0"/>
              <a:t>2021/6/7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2C3CB-100E-47F2-93E8-4D8852EEA26A}" type="slidenum">
              <a:rPr lang="zh-CN" altLang="en-US" smtClean="0"/>
              <a:t>‹#›</a:t>
            </a:fld>
            <a:endParaRPr lang="zh-CN" altLang="en-US"/>
          </a:p>
        </p:txBody>
      </p:sp>
    </p:spTree>
    <p:extLst>
      <p:ext uri="{BB962C8B-B14F-4D97-AF65-F5344CB8AC3E}">
        <p14:creationId xmlns:p14="http://schemas.microsoft.com/office/powerpoint/2010/main" val="263402962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6600" dirty="0" smtClean="0"/>
              <a:t>基于决策树的心脏信号的预测</a:t>
            </a:r>
            <a:endParaRPr lang="zh-CN" altLang="en-US" sz="6600" dirty="0"/>
          </a:p>
        </p:txBody>
      </p:sp>
      <p:sp>
        <p:nvSpPr>
          <p:cNvPr id="3" name="副标题 2"/>
          <p:cNvSpPr>
            <a:spLocks noGrp="1"/>
          </p:cNvSpPr>
          <p:nvPr>
            <p:ph type="subTitle" idx="1"/>
          </p:nvPr>
        </p:nvSpPr>
        <p:spPr>
          <a:xfrm>
            <a:off x="7132320" y="5199796"/>
            <a:ext cx="3535680" cy="903823"/>
          </a:xfrm>
        </p:spPr>
        <p:txBody>
          <a:bodyPr>
            <a:noAutofit/>
          </a:bodyPr>
          <a:lstStyle/>
          <a:p>
            <a:r>
              <a:rPr lang="zh-CN" altLang="en-US" sz="2800" dirty="0"/>
              <a:t>小组成员</a:t>
            </a:r>
            <a:r>
              <a:rPr lang="zh-CN" altLang="en-US" sz="2800" dirty="0" smtClean="0"/>
              <a:t>：高     波</a:t>
            </a:r>
            <a:endParaRPr lang="en-US" altLang="zh-CN" sz="2800" dirty="0" smtClean="0"/>
          </a:p>
          <a:p>
            <a:r>
              <a:rPr lang="zh-CN" altLang="en-US" sz="2800" dirty="0" smtClean="0"/>
              <a:t>                   刘</a:t>
            </a:r>
            <a:r>
              <a:rPr lang="zh-CN" altLang="en-US" sz="2800" dirty="0"/>
              <a:t>瑞杰</a:t>
            </a:r>
          </a:p>
        </p:txBody>
      </p:sp>
    </p:spTree>
    <p:extLst>
      <p:ext uri="{BB962C8B-B14F-4D97-AF65-F5344CB8AC3E}">
        <p14:creationId xmlns:p14="http://schemas.microsoft.com/office/powerpoint/2010/main" val="196527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857250"/>
          </a:xfrm>
        </p:spPr>
        <p:txBody>
          <a:bodyPr/>
          <a:lstStyle/>
          <a:p>
            <a:r>
              <a:rPr lang="zh-CN" altLang="en-US" dirty="0"/>
              <a:t>决策树</a:t>
            </a:r>
            <a:r>
              <a:rPr lang="en-US" altLang="zh-CN" dirty="0" smtClean="0"/>
              <a:t>-</a:t>
            </a:r>
            <a:r>
              <a:rPr lang="zh-CN" altLang="en-US" dirty="0" smtClean="0"/>
              <a:t>实验结果</a:t>
            </a:r>
            <a:endParaRPr lang="zh-CN" altLang="en-US" b="1" dirty="0"/>
          </a:p>
        </p:txBody>
      </p:sp>
      <p:pic>
        <p:nvPicPr>
          <p:cNvPr id="3" name="图片 2"/>
          <p:cNvPicPr>
            <a:picLocks noChangeAspect="1"/>
          </p:cNvPicPr>
          <p:nvPr/>
        </p:nvPicPr>
        <p:blipFill>
          <a:blip r:embed="rId2"/>
          <a:stretch>
            <a:fillRect/>
          </a:stretch>
        </p:blipFill>
        <p:spPr>
          <a:xfrm>
            <a:off x="2565781" y="857251"/>
            <a:ext cx="6168786" cy="2652009"/>
          </a:xfrm>
          <a:prstGeom prst="rect">
            <a:avLst/>
          </a:prstGeom>
        </p:spPr>
      </p:pic>
      <p:sp>
        <p:nvSpPr>
          <p:cNvPr id="4" name="矩形 3"/>
          <p:cNvSpPr/>
          <p:nvPr/>
        </p:nvSpPr>
        <p:spPr>
          <a:xfrm>
            <a:off x="423081" y="3647238"/>
            <a:ext cx="10454185" cy="3046988"/>
          </a:xfrm>
          <a:prstGeom prst="rect">
            <a:avLst/>
          </a:prstGeom>
        </p:spPr>
        <p:txBody>
          <a:bodyPr wrap="square">
            <a:spAutoFit/>
          </a:bodyPr>
          <a:lstStyle/>
          <a:p>
            <a:pPr indent="720000" algn="just"/>
            <a:r>
              <a:rPr lang="zh-CN" altLang="en-US" sz="2400" dirty="0"/>
              <a:t>在测试集上的准确率为</a:t>
            </a:r>
            <a:r>
              <a:rPr lang="en-US" altLang="zh-CN" sz="2400" dirty="0"/>
              <a:t>0.96</a:t>
            </a:r>
            <a:r>
              <a:rPr lang="zh-CN" altLang="en-US" sz="2400" dirty="0"/>
              <a:t>； 除</a:t>
            </a:r>
            <a:r>
              <a:rPr lang="en-US" altLang="zh-CN" sz="2400" dirty="0"/>
              <a:t>1</a:t>
            </a:r>
            <a:r>
              <a:rPr lang="zh-CN" altLang="en-US" sz="2400" dirty="0"/>
              <a:t>类别之外，其它类别的精度（</a:t>
            </a:r>
            <a:r>
              <a:rPr lang="en-US" altLang="zh-CN" sz="2400" dirty="0"/>
              <a:t>precision</a:t>
            </a:r>
            <a:r>
              <a:rPr lang="zh-CN" altLang="en-US" sz="2400" dirty="0"/>
              <a:t>）、召回率（</a:t>
            </a:r>
            <a:r>
              <a:rPr lang="en-US" altLang="zh-CN" sz="2400" dirty="0"/>
              <a:t>recall</a:t>
            </a:r>
            <a:r>
              <a:rPr lang="zh-CN" altLang="en-US" sz="2400" dirty="0"/>
              <a:t>）与</a:t>
            </a:r>
            <a:r>
              <a:rPr lang="en-US" altLang="zh-CN" sz="2400" dirty="0"/>
              <a:t>f1-score</a:t>
            </a:r>
            <a:r>
              <a:rPr lang="zh-CN" altLang="en-US" sz="2400" dirty="0"/>
              <a:t>分数都超过了</a:t>
            </a:r>
            <a:r>
              <a:rPr lang="en-US" altLang="zh-CN" sz="2400" dirty="0"/>
              <a:t>0.9</a:t>
            </a:r>
            <a:r>
              <a:rPr lang="zh-CN" altLang="en-US" sz="2400" dirty="0"/>
              <a:t>； 同时也验证了上面类别不平衡会对结果产生</a:t>
            </a:r>
            <a:r>
              <a:rPr lang="zh-CN" altLang="en-US" sz="2400" dirty="0" smtClean="0"/>
              <a:t>影响。 </a:t>
            </a:r>
            <a:endParaRPr lang="en-US" altLang="zh-CN" sz="2400" dirty="0" smtClean="0"/>
          </a:p>
          <a:p>
            <a:pPr indent="720000" algn="just"/>
            <a:r>
              <a:rPr lang="zh-CN" altLang="en-US" sz="2400" dirty="0" smtClean="0"/>
              <a:t>针对</a:t>
            </a:r>
            <a:r>
              <a:rPr lang="zh-CN" altLang="en-US" sz="2400" dirty="0"/>
              <a:t>结果进行改进，主要有以下两个方面： </a:t>
            </a:r>
            <a:endParaRPr lang="en-US" altLang="zh-CN" sz="2400" dirty="0" smtClean="0"/>
          </a:p>
          <a:p>
            <a:pPr indent="720000" algn="just"/>
            <a:r>
              <a:rPr lang="en-US" altLang="zh-CN" sz="2400" dirty="0" smtClean="0"/>
              <a:t>1</a:t>
            </a:r>
            <a:r>
              <a:rPr lang="en-US" altLang="zh-CN" sz="2400" dirty="0"/>
              <a:t>.</a:t>
            </a:r>
            <a:r>
              <a:rPr lang="zh-CN" altLang="en-US" sz="2400" dirty="0"/>
              <a:t>再次观察数据结合相关知识，每个心跳信号之间是存在时序关系的，可以对数据加入时间步特征，并对其进行特征处理 </a:t>
            </a:r>
            <a:endParaRPr lang="en-US" altLang="zh-CN" sz="2400" dirty="0" smtClean="0"/>
          </a:p>
          <a:p>
            <a:pPr indent="720000" algn="just"/>
            <a:r>
              <a:rPr lang="en-US" altLang="zh-CN" sz="2400" dirty="0" smtClean="0"/>
              <a:t>2</a:t>
            </a:r>
            <a:r>
              <a:rPr lang="en-US" altLang="zh-CN" sz="2400" dirty="0"/>
              <a:t>.</a:t>
            </a:r>
            <a:r>
              <a:rPr lang="zh-CN" altLang="en-US" sz="2400" dirty="0"/>
              <a:t>对于类别不平衡问题的解决方法，使用集成方法如</a:t>
            </a:r>
            <a:r>
              <a:rPr lang="en-US" altLang="zh-CN" sz="2400" dirty="0"/>
              <a:t>bagging</a:t>
            </a:r>
            <a:r>
              <a:rPr lang="zh-CN" altLang="en-US" sz="2400" dirty="0"/>
              <a:t>或</a:t>
            </a:r>
            <a:r>
              <a:rPr lang="en-US" altLang="zh-CN" sz="2400" dirty="0"/>
              <a:t>boosting</a:t>
            </a:r>
            <a:r>
              <a:rPr lang="zh-CN" altLang="en-US" sz="2400" dirty="0"/>
              <a:t>进行训练，</a:t>
            </a:r>
            <a:r>
              <a:rPr lang="zh-CN" altLang="en-US" sz="2400" dirty="0" smtClean="0"/>
              <a:t>这里</a:t>
            </a:r>
            <a:r>
              <a:rPr lang="zh-CN" altLang="en-US" sz="2400" dirty="0"/>
              <a:t>采用</a:t>
            </a:r>
            <a:r>
              <a:rPr lang="en-US" altLang="zh-CN" sz="2400" dirty="0" err="1" smtClean="0"/>
              <a:t>lightGBM</a:t>
            </a:r>
            <a:r>
              <a:rPr lang="zh-CN" altLang="en-US" sz="2400" dirty="0"/>
              <a:t>。</a:t>
            </a:r>
            <a:endParaRPr lang="zh-CN" altLang="en-US" sz="3600" dirty="0"/>
          </a:p>
        </p:txBody>
      </p:sp>
    </p:spTree>
    <p:extLst>
      <p:ext uri="{BB962C8B-B14F-4D97-AF65-F5344CB8AC3E}">
        <p14:creationId xmlns:p14="http://schemas.microsoft.com/office/powerpoint/2010/main" val="4055804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659" y="68239"/>
            <a:ext cx="10371161" cy="791570"/>
          </a:xfrm>
        </p:spPr>
        <p:txBody>
          <a:bodyPr/>
          <a:lstStyle/>
          <a:p>
            <a:r>
              <a:rPr lang="zh-CN" altLang="en-US" dirty="0" smtClean="0"/>
              <a:t>加入时间步特征</a:t>
            </a:r>
            <a:endParaRPr lang="zh-CN" altLang="en-US" dirty="0"/>
          </a:p>
        </p:txBody>
      </p:sp>
      <p:sp>
        <p:nvSpPr>
          <p:cNvPr id="4" name="内容占位符 3"/>
          <p:cNvSpPr>
            <a:spLocks noGrp="1"/>
          </p:cNvSpPr>
          <p:nvPr>
            <p:ph idx="1"/>
          </p:nvPr>
        </p:nvSpPr>
        <p:spPr>
          <a:xfrm>
            <a:off x="428767" y="982640"/>
            <a:ext cx="10515600" cy="1031675"/>
          </a:xfrm>
        </p:spPr>
        <p:txBody>
          <a:bodyPr/>
          <a:lstStyle/>
          <a:p>
            <a:pPr marL="0" indent="457200">
              <a:buNone/>
            </a:pPr>
            <a:r>
              <a:rPr lang="zh-CN" altLang="en-US" dirty="0" smtClean="0"/>
              <a:t>根据生活实际，心跳信号应该有时间的先后关系，因此加入时间步特征。</a:t>
            </a:r>
            <a:endParaRPr lang="zh-CN" altLang="en-US" dirty="0"/>
          </a:p>
        </p:txBody>
      </p:sp>
      <p:pic>
        <p:nvPicPr>
          <p:cNvPr id="3" name="图片 2"/>
          <p:cNvPicPr>
            <a:picLocks noChangeAspect="1"/>
          </p:cNvPicPr>
          <p:nvPr/>
        </p:nvPicPr>
        <p:blipFill>
          <a:blip r:embed="rId2"/>
          <a:stretch>
            <a:fillRect/>
          </a:stretch>
        </p:blipFill>
        <p:spPr>
          <a:xfrm>
            <a:off x="1832998" y="2014315"/>
            <a:ext cx="2994279" cy="4682979"/>
          </a:xfrm>
          <a:prstGeom prst="rect">
            <a:avLst/>
          </a:prstGeom>
        </p:spPr>
      </p:pic>
      <p:pic>
        <p:nvPicPr>
          <p:cNvPr id="5" name="图片 4"/>
          <p:cNvPicPr>
            <a:picLocks noChangeAspect="1"/>
          </p:cNvPicPr>
          <p:nvPr/>
        </p:nvPicPr>
        <p:blipFill>
          <a:blip r:embed="rId3"/>
          <a:stretch>
            <a:fillRect/>
          </a:stretch>
        </p:blipFill>
        <p:spPr>
          <a:xfrm>
            <a:off x="6504463" y="2014315"/>
            <a:ext cx="3704062" cy="4679508"/>
          </a:xfrm>
          <a:prstGeom prst="rect">
            <a:avLst/>
          </a:prstGeom>
        </p:spPr>
      </p:pic>
    </p:spTree>
    <p:extLst>
      <p:ext uri="{BB962C8B-B14F-4D97-AF65-F5344CB8AC3E}">
        <p14:creationId xmlns:p14="http://schemas.microsoft.com/office/powerpoint/2010/main" val="368558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346" y="122830"/>
            <a:ext cx="10515600" cy="600923"/>
          </a:xfrm>
        </p:spPr>
        <p:txBody>
          <a:bodyPr>
            <a:normAutofit fontScale="90000"/>
          </a:bodyPr>
          <a:lstStyle/>
          <a:p>
            <a:r>
              <a:rPr lang="zh-CN" altLang="en-US" dirty="0" smtClean="0"/>
              <a:t>特征抽取和选择</a:t>
            </a:r>
            <a:endParaRPr lang="zh-CN" altLang="en-US" dirty="0"/>
          </a:p>
        </p:txBody>
      </p:sp>
      <p:pic>
        <p:nvPicPr>
          <p:cNvPr id="4" name="内容占位符 3"/>
          <p:cNvPicPr>
            <a:picLocks noGrp="1" noChangeAspect="1"/>
          </p:cNvPicPr>
          <p:nvPr>
            <p:ph idx="1"/>
          </p:nvPr>
        </p:nvPicPr>
        <p:blipFill>
          <a:blip r:embed="rId2"/>
          <a:stretch>
            <a:fillRect/>
          </a:stretch>
        </p:blipFill>
        <p:spPr>
          <a:xfrm>
            <a:off x="2557819" y="703911"/>
            <a:ext cx="6376206" cy="2792695"/>
          </a:xfrm>
          <a:prstGeom prst="rect">
            <a:avLst/>
          </a:prstGeom>
        </p:spPr>
      </p:pic>
      <p:sp>
        <p:nvSpPr>
          <p:cNvPr id="5" name="矩形 4"/>
          <p:cNvSpPr/>
          <p:nvPr/>
        </p:nvSpPr>
        <p:spPr>
          <a:xfrm>
            <a:off x="591814" y="3496606"/>
            <a:ext cx="6659195" cy="461665"/>
          </a:xfrm>
          <a:prstGeom prst="rect">
            <a:avLst/>
          </a:prstGeom>
        </p:spPr>
        <p:txBody>
          <a:bodyPr wrap="none">
            <a:spAutoFit/>
          </a:bodyPr>
          <a:lstStyle/>
          <a:p>
            <a:r>
              <a:rPr lang="zh-CN" altLang="en-US" sz="2400" dirty="0"/>
              <a:t>按照特征和数据label之间的相关性进行特征选择</a:t>
            </a:r>
          </a:p>
        </p:txBody>
      </p:sp>
      <p:pic>
        <p:nvPicPr>
          <p:cNvPr id="7" name="图片 6"/>
          <p:cNvPicPr>
            <a:picLocks noChangeAspect="1"/>
          </p:cNvPicPr>
          <p:nvPr/>
        </p:nvPicPr>
        <p:blipFill>
          <a:blip r:embed="rId3"/>
          <a:stretch>
            <a:fillRect/>
          </a:stretch>
        </p:blipFill>
        <p:spPr>
          <a:xfrm>
            <a:off x="2557819" y="4077687"/>
            <a:ext cx="6376206" cy="2534862"/>
          </a:xfrm>
          <a:prstGeom prst="rect">
            <a:avLst/>
          </a:prstGeom>
        </p:spPr>
      </p:pic>
    </p:spTree>
    <p:extLst>
      <p:ext uri="{BB962C8B-B14F-4D97-AF65-F5344CB8AC3E}">
        <p14:creationId xmlns:p14="http://schemas.microsoft.com/office/powerpoint/2010/main" val="2296341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765" y="196520"/>
            <a:ext cx="10515600" cy="689151"/>
          </a:xfrm>
        </p:spPr>
        <p:txBody>
          <a:bodyPr>
            <a:normAutofit fontScale="90000"/>
          </a:bodyPr>
          <a:lstStyle/>
          <a:p>
            <a:r>
              <a:rPr lang="zh-CN" altLang="en-US" dirty="0" smtClean="0"/>
              <a:t>决策树</a:t>
            </a:r>
            <a:endParaRPr lang="zh-CN" altLang="en-US" dirty="0"/>
          </a:p>
        </p:txBody>
      </p:sp>
      <p:sp>
        <p:nvSpPr>
          <p:cNvPr id="3" name="内容占位符 2"/>
          <p:cNvSpPr>
            <a:spLocks noGrp="1"/>
          </p:cNvSpPr>
          <p:nvPr>
            <p:ph idx="1"/>
          </p:nvPr>
        </p:nvSpPr>
        <p:spPr>
          <a:xfrm>
            <a:off x="497006" y="1043837"/>
            <a:ext cx="10515600" cy="526984"/>
          </a:xfrm>
        </p:spPr>
        <p:txBody>
          <a:bodyPr/>
          <a:lstStyle/>
          <a:p>
            <a:pPr marL="0" indent="0">
              <a:buNone/>
            </a:pPr>
            <a:r>
              <a:rPr lang="zh-CN" altLang="en-US" dirty="0" smtClean="0"/>
              <a:t>利用网格搜索选择最优参数</a:t>
            </a:r>
            <a:endParaRPr lang="zh-CN" altLang="en-US" dirty="0"/>
          </a:p>
        </p:txBody>
      </p:sp>
      <p:pic>
        <p:nvPicPr>
          <p:cNvPr id="4" name="图片 3"/>
          <p:cNvPicPr>
            <a:picLocks noChangeAspect="1"/>
          </p:cNvPicPr>
          <p:nvPr/>
        </p:nvPicPr>
        <p:blipFill>
          <a:blip r:embed="rId2"/>
          <a:stretch>
            <a:fillRect/>
          </a:stretch>
        </p:blipFill>
        <p:spPr>
          <a:xfrm>
            <a:off x="2605176" y="1686610"/>
            <a:ext cx="6299260" cy="864604"/>
          </a:xfrm>
          <a:prstGeom prst="rect">
            <a:avLst/>
          </a:prstGeom>
        </p:spPr>
      </p:pic>
      <p:pic>
        <p:nvPicPr>
          <p:cNvPr id="5" name="图片 4"/>
          <p:cNvPicPr>
            <a:picLocks noChangeAspect="1"/>
          </p:cNvPicPr>
          <p:nvPr/>
        </p:nvPicPr>
        <p:blipFill>
          <a:blip r:embed="rId3"/>
          <a:stretch>
            <a:fillRect/>
          </a:stretch>
        </p:blipFill>
        <p:spPr>
          <a:xfrm>
            <a:off x="6227123" y="3464212"/>
            <a:ext cx="5354626" cy="2717825"/>
          </a:xfrm>
          <a:prstGeom prst="rect">
            <a:avLst/>
          </a:prstGeom>
        </p:spPr>
      </p:pic>
      <p:sp>
        <p:nvSpPr>
          <p:cNvPr id="6" name="文本框 5"/>
          <p:cNvSpPr txBox="1"/>
          <p:nvPr/>
        </p:nvSpPr>
        <p:spPr>
          <a:xfrm>
            <a:off x="497006" y="2709380"/>
            <a:ext cx="7792872" cy="523220"/>
          </a:xfrm>
          <a:prstGeom prst="rect">
            <a:avLst/>
          </a:prstGeom>
          <a:noFill/>
        </p:spPr>
        <p:txBody>
          <a:bodyPr wrap="square" rtlCol="0">
            <a:spAutoFit/>
          </a:bodyPr>
          <a:lstStyle/>
          <a:p>
            <a:r>
              <a:rPr lang="zh-CN" altLang="en-US" sz="2800" dirty="0" smtClean="0"/>
              <a:t>加入时间步特征后，使用决策树的实验结果</a:t>
            </a:r>
            <a:endParaRPr lang="zh-CN" altLang="en-US" sz="2800" dirty="0"/>
          </a:p>
        </p:txBody>
      </p:sp>
      <p:sp>
        <p:nvSpPr>
          <p:cNvPr id="7" name="矩形 6"/>
          <p:cNvSpPr/>
          <p:nvPr/>
        </p:nvSpPr>
        <p:spPr>
          <a:xfrm>
            <a:off x="7714355" y="6413649"/>
            <a:ext cx="2031325" cy="369332"/>
          </a:xfrm>
          <a:prstGeom prst="rect">
            <a:avLst/>
          </a:prstGeom>
        </p:spPr>
        <p:txBody>
          <a:bodyPr wrap="none">
            <a:spAutoFit/>
          </a:bodyPr>
          <a:lstStyle/>
          <a:p>
            <a:r>
              <a:rPr lang="zh-CN" altLang="en-US" dirty="0"/>
              <a:t>加入时间步特征后</a:t>
            </a:r>
          </a:p>
        </p:txBody>
      </p:sp>
      <p:pic>
        <p:nvPicPr>
          <p:cNvPr id="9" name="图片 8"/>
          <p:cNvPicPr>
            <a:picLocks noChangeAspect="1"/>
          </p:cNvPicPr>
          <p:nvPr/>
        </p:nvPicPr>
        <p:blipFill>
          <a:blip r:embed="rId4"/>
          <a:stretch>
            <a:fillRect/>
          </a:stretch>
        </p:blipFill>
        <p:spPr>
          <a:xfrm>
            <a:off x="568658" y="3449604"/>
            <a:ext cx="5186148" cy="2717825"/>
          </a:xfrm>
          <a:prstGeom prst="rect">
            <a:avLst/>
          </a:prstGeom>
        </p:spPr>
      </p:pic>
      <p:sp>
        <p:nvSpPr>
          <p:cNvPr id="11" name="矩形 10"/>
          <p:cNvSpPr/>
          <p:nvPr/>
        </p:nvSpPr>
        <p:spPr>
          <a:xfrm>
            <a:off x="2259800" y="6384434"/>
            <a:ext cx="2031325" cy="369332"/>
          </a:xfrm>
          <a:prstGeom prst="rect">
            <a:avLst/>
          </a:prstGeom>
        </p:spPr>
        <p:txBody>
          <a:bodyPr wrap="none">
            <a:spAutoFit/>
          </a:bodyPr>
          <a:lstStyle/>
          <a:p>
            <a:r>
              <a:rPr lang="zh-CN" altLang="en-US" dirty="0"/>
              <a:t>未</a:t>
            </a:r>
            <a:r>
              <a:rPr lang="zh-CN" altLang="en-US" dirty="0" smtClean="0"/>
              <a:t>加入时间步特征</a:t>
            </a:r>
            <a:endParaRPr lang="zh-CN" altLang="en-US" dirty="0"/>
          </a:p>
        </p:txBody>
      </p:sp>
    </p:spTree>
    <p:extLst>
      <p:ext uri="{BB962C8B-B14F-4D97-AF65-F5344CB8AC3E}">
        <p14:creationId xmlns:p14="http://schemas.microsoft.com/office/powerpoint/2010/main" val="1616852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233" y="144938"/>
            <a:ext cx="10515600" cy="946884"/>
          </a:xfrm>
        </p:spPr>
        <p:txBody>
          <a:bodyPr/>
          <a:lstStyle/>
          <a:p>
            <a:r>
              <a:rPr lang="en-US" altLang="zh-CN" dirty="0" err="1"/>
              <a:t>L</a:t>
            </a:r>
            <a:r>
              <a:rPr lang="en-US" altLang="zh-CN" dirty="0" err="1" smtClean="0"/>
              <a:t>ightGBM</a:t>
            </a:r>
            <a:endParaRPr lang="zh-CN" altLang="en-US" dirty="0"/>
          </a:p>
        </p:txBody>
      </p:sp>
      <p:sp>
        <p:nvSpPr>
          <p:cNvPr id="3" name="内容占位符 2"/>
          <p:cNvSpPr>
            <a:spLocks noGrp="1"/>
          </p:cNvSpPr>
          <p:nvPr>
            <p:ph idx="1"/>
          </p:nvPr>
        </p:nvSpPr>
        <p:spPr>
          <a:xfrm>
            <a:off x="606189" y="1334306"/>
            <a:ext cx="10515600" cy="4351338"/>
          </a:xfrm>
        </p:spPr>
        <p:txBody>
          <a:bodyPr/>
          <a:lstStyle/>
          <a:p>
            <a:pPr marL="0" indent="720000">
              <a:buNone/>
            </a:pPr>
            <a:r>
              <a:rPr lang="zh-CN" altLang="en-US" dirty="0"/>
              <a:t>（</a:t>
            </a:r>
            <a:r>
              <a:rPr lang="en-US" altLang="zh-CN" dirty="0"/>
              <a:t>Light Gradient Boosting Machine</a:t>
            </a:r>
            <a:r>
              <a:rPr lang="zh-CN" altLang="en-US" dirty="0" smtClean="0"/>
              <a:t>）</a:t>
            </a:r>
            <a:r>
              <a:rPr lang="zh-CN" altLang="en-US" dirty="0"/>
              <a:t>由微软亚洲研究院</a:t>
            </a:r>
            <a:r>
              <a:rPr lang="zh-CN" altLang="en-US" dirty="0" smtClean="0"/>
              <a:t>开发，是</a:t>
            </a:r>
            <a:r>
              <a:rPr lang="zh-CN" altLang="en-US" dirty="0"/>
              <a:t>一款基于决策树算法的分布式梯度提升框架。为了满足工业界缩短模型计算时间的需求，</a:t>
            </a:r>
            <a:r>
              <a:rPr lang="en-US" altLang="zh-CN" dirty="0" err="1"/>
              <a:t>LightGBM</a:t>
            </a:r>
            <a:r>
              <a:rPr lang="zh-CN" altLang="en-US" dirty="0"/>
              <a:t>的设计思路主要是两点</a:t>
            </a:r>
            <a:r>
              <a:rPr lang="zh-CN" altLang="en-US" dirty="0" smtClean="0"/>
              <a:t>：</a:t>
            </a:r>
            <a:endParaRPr lang="en-US" altLang="zh-CN" dirty="0" smtClean="0"/>
          </a:p>
          <a:p>
            <a:pPr marL="514350" indent="-514350">
              <a:buFont typeface="+mj-lt"/>
              <a:buAutoNum type="arabicPeriod"/>
            </a:pPr>
            <a:r>
              <a:rPr lang="zh-CN" altLang="en-US" dirty="0" smtClean="0"/>
              <a:t>减小</a:t>
            </a:r>
            <a:r>
              <a:rPr lang="zh-CN" altLang="en-US" dirty="0"/>
              <a:t>数据对内存的使用，保证单个机器在不牺牲速度的情况下，尽可能地用上更多的数据</a:t>
            </a:r>
            <a:r>
              <a:rPr lang="zh-CN" altLang="en-US" dirty="0" smtClean="0"/>
              <a:t>；</a:t>
            </a:r>
            <a:endParaRPr lang="en-US" altLang="zh-CN" dirty="0" smtClean="0"/>
          </a:p>
          <a:p>
            <a:pPr marL="514350" indent="-514350">
              <a:buFont typeface="+mj-lt"/>
              <a:buAutoNum type="arabicPeriod"/>
            </a:pPr>
            <a:r>
              <a:rPr lang="zh-CN" altLang="en-US" dirty="0" smtClean="0"/>
              <a:t>减小</a:t>
            </a:r>
            <a:r>
              <a:rPr lang="zh-CN" altLang="en-US" dirty="0"/>
              <a:t>通信的代价，提升多机并行时的效率，实现在计算上的线性加速</a:t>
            </a:r>
            <a:r>
              <a:rPr lang="zh-CN" altLang="en-US" dirty="0" smtClean="0"/>
              <a:t>。</a:t>
            </a:r>
            <a:endParaRPr lang="en-US" altLang="zh-CN" dirty="0"/>
          </a:p>
          <a:p>
            <a:pPr marL="0" indent="720000">
              <a:buNone/>
            </a:pPr>
            <a:r>
              <a:rPr lang="en-US" altLang="zh-CN" dirty="0" err="1" smtClean="0"/>
              <a:t>LightGBM</a:t>
            </a:r>
            <a:r>
              <a:rPr lang="zh-CN" altLang="en-US" dirty="0"/>
              <a:t>的设计初衷就是提供一个快速高效、低内存占用、高准确度、支持并行和大规模数据处理的数据科学工具。</a:t>
            </a:r>
          </a:p>
        </p:txBody>
      </p:sp>
    </p:spTree>
    <p:extLst>
      <p:ext uri="{BB962C8B-B14F-4D97-AF65-F5344CB8AC3E}">
        <p14:creationId xmlns:p14="http://schemas.microsoft.com/office/powerpoint/2010/main" val="20963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120" y="122830"/>
            <a:ext cx="10515600" cy="764274"/>
          </a:xfrm>
        </p:spPr>
        <p:txBody>
          <a:bodyPr/>
          <a:lstStyle/>
          <a:p>
            <a:r>
              <a:rPr lang="en-US" altLang="zh-CN" dirty="0" err="1"/>
              <a:t>LightGBM</a:t>
            </a:r>
            <a:endParaRPr lang="zh-CN" altLang="en-US" dirty="0"/>
          </a:p>
        </p:txBody>
      </p:sp>
      <p:sp>
        <p:nvSpPr>
          <p:cNvPr id="3" name="内容占位符 2"/>
          <p:cNvSpPr>
            <a:spLocks noGrp="1"/>
          </p:cNvSpPr>
          <p:nvPr>
            <p:ph idx="1"/>
          </p:nvPr>
        </p:nvSpPr>
        <p:spPr>
          <a:xfrm>
            <a:off x="879143" y="1266067"/>
            <a:ext cx="10515600" cy="4351338"/>
          </a:xfrm>
        </p:spPr>
        <p:txBody>
          <a:bodyPr>
            <a:normAutofit/>
          </a:bodyPr>
          <a:lstStyle/>
          <a:p>
            <a:r>
              <a:rPr lang="en-US" altLang="zh-CN" dirty="0" err="1"/>
              <a:t>L</a:t>
            </a:r>
            <a:r>
              <a:rPr lang="en-US" altLang="zh-CN" dirty="0" err="1" smtClean="0"/>
              <a:t>ightGBM</a:t>
            </a:r>
            <a:r>
              <a:rPr lang="zh-CN" altLang="en-US" dirty="0"/>
              <a:t>主要有以下特点</a:t>
            </a:r>
            <a:r>
              <a:rPr lang="zh-CN" altLang="en-US" dirty="0" smtClean="0"/>
              <a:t>：</a:t>
            </a:r>
            <a:endParaRPr lang="zh-CN" altLang="en-US" dirty="0"/>
          </a:p>
          <a:p>
            <a:pPr marL="514350" indent="514350">
              <a:buFont typeface="+mj-lt"/>
              <a:buAutoNum type="arabicPeriod"/>
            </a:pPr>
            <a:r>
              <a:rPr lang="zh-CN" altLang="en-US" dirty="0"/>
              <a:t>基于</a:t>
            </a:r>
            <a:r>
              <a:rPr lang="en-US" altLang="zh-CN" dirty="0"/>
              <a:t>Histogram</a:t>
            </a:r>
            <a:r>
              <a:rPr lang="zh-CN" altLang="en-US" dirty="0"/>
              <a:t>的决策树算法</a:t>
            </a:r>
          </a:p>
          <a:p>
            <a:pPr marL="514350" indent="514350">
              <a:buFont typeface="+mj-lt"/>
              <a:buAutoNum type="arabicPeriod"/>
            </a:pPr>
            <a:r>
              <a:rPr lang="zh-CN" altLang="en-US" dirty="0"/>
              <a:t>带深度限制的</a:t>
            </a:r>
            <a:r>
              <a:rPr lang="en-US" altLang="zh-CN" dirty="0"/>
              <a:t>Leaf-wise</a:t>
            </a:r>
            <a:r>
              <a:rPr lang="zh-CN" altLang="en-US" dirty="0"/>
              <a:t>的叶子生长策略</a:t>
            </a:r>
          </a:p>
          <a:p>
            <a:pPr marL="514350" indent="514350">
              <a:buFont typeface="+mj-lt"/>
              <a:buAutoNum type="arabicPeriod"/>
            </a:pPr>
            <a:r>
              <a:rPr lang="zh-CN" altLang="en-US" dirty="0"/>
              <a:t>直方图做差加速</a:t>
            </a:r>
          </a:p>
          <a:p>
            <a:pPr marL="514350" indent="514350">
              <a:buFont typeface="+mj-lt"/>
              <a:buAutoNum type="arabicPeriod"/>
            </a:pPr>
            <a:r>
              <a:rPr lang="zh-CN" altLang="en-US" dirty="0"/>
              <a:t>直接支持类别特征</a:t>
            </a:r>
            <a:r>
              <a:rPr lang="en-US" altLang="zh-CN" dirty="0"/>
              <a:t>(Categorical Feature)</a:t>
            </a:r>
          </a:p>
          <a:p>
            <a:pPr marL="514350" indent="514350">
              <a:buFont typeface="+mj-lt"/>
              <a:buAutoNum type="arabicPeriod"/>
            </a:pPr>
            <a:r>
              <a:rPr lang="en-US" altLang="zh-CN" dirty="0"/>
              <a:t>Cache</a:t>
            </a:r>
            <a:r>
              <a:rPr lang="zh-CN" altLang="en-US" dirty="0"/>
              <a:t>命中率优化</a:t>
            </a:r>
          </a:p>
          <a:p>
            <a:pPr marL="514350" indent="514350">
              <a:buFont typeface="+mj-lt"/>
              <a:buAutoNum type="arabicPeriod"/>
            </a:pPr>
            <a:r>
              <a:rPr lang="zh-CN" altLang="en-US" dirty="0"/>
              <a:t>基于直方图的稀疏特征优化</a:t>
            </a:r>
          </a:p>
          <a:p>
            <a:pPr marL="514350" indent="514350">
              <a:buFont typeface="+mj-lt"/>
              <a:buAutoNum type="arabicPeriod"/>
            </a:pPr>
            <a:r>
              <a:rPr lang="zh-CN" altLang="en-US" dirty="0"/>
              <a:t>多线程优化</a:t>
            </a:r>
          </a:p>
        </p:txBody>
      </p:sp>
    </p:spTree>
    <p:extLst>
      <p:ext uri="{BB962C8B-B14F-4D97-AF65-F5344CB8AC3E}">
        <p14:creationId xmlns:p14="http://schemas.microsoft.com/office/powerpoint/2010/main" val="3694945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26" y="296886"/>
            <a:ext cx="9957179" cy="794935"/>
          </a:xfrm>
        </p:spPr>
        <p:txBody>
          <a:bodyPr/>
          <a:lstStyle/>
          <a:p>
            <a:r>
              <a:rPr lang="en-US" altLang="zh-CN" dirty="0" err="1" smtClean="0"/>
              <a:t>LightGBM</a:t>
            </a:r>
            <a:r>
              <a:rPr lang="zh-CN" altLang="en-US" dirty="0" smtClean="0"/>
              <a:t>和</a:t>
            </a:r>
            <a:r>
              <a:rPr lang="en-US" altLang="zh-CN" dirty="0" err="1" smtClean="0"/>
              <a:t>XGBoost</a:t>
            </a:r>
            <a:r>
              <a:rPr lang="zh-CN" altLang="en-US" dirty="0" smtClean="0"/>
              <a:t>的对比</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98326" y="1495781"/>
            <a:ext cx="11795347" cy="4681182"/>
          </a:xfrm>
          <a:prstGeom prst="rect">
            <a:avLst/>
          </a:prstGeom>
        </p:spPr>
      </p:pic>
    </p:spTree>
    <p:extLst>
      <p:ext uri="{BB962C8B-B14F-4D97-AF65-F5344CB8AC3E}">
        <p14:creationId xmlns:p14="http://schemas.microsoft.com/office/powerpoint/2010/main" val="3576652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115172" y="701833"/>
            <a:ext cx="3544559" cy="638193"/>
          </a:xfrm>
          <a:prstGeom prst="rect">
            <a:avLst/>
          </a:prstGeom>
        </p:spPr>
      </p:pic>
      <p:pic>
        <p:nvPicPr>
          <p:cNvPr id="5" name="图片 4"/>
          <p:cNvPicPr>
            <a:picLocks noChangeAspect="1"/>
          </p:cNvPicPr>
          <p:nvPr/>
        </p:nvPicPr>
        <p:blipFill>
          <a:blip r:embed="rId3"/>
          <a:stretch>
            <a:fillRect/>
          </a:stretch>
        </p:blipFill>
        <p:spPr>
          <a:xfrm>
            <a:off x="4026604" y="1821625"/>
            <a:ext cx="3633127" cy="676701"/>
          </a:xfrm>
          <a:prstGeom prst="rect">
            <a:avLst/>
          </a:prstGeom>
        </p:spPr>
      </p:pic>
      <p:sp>
        <p:nvSpPr>
          <p:cNvPr id="6" name="文本框 5"/>
          <p:cNvSpPr txBox="1"/>
          <p:nvPr/>
        </p:nvSpPr>
        <p:spPr>
          <a:xfrm>
            <a:off x="585464" y="37054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目标函数</a:t>
            </a:r>
            <a:endParaRPr lang="zh-CN" altLang="en-US" sz="2000" dirty="0"/>
          </a:p>
        </p:txBody>
      </p:sp>
      <p:sp>
        <p:nvSpPr>
          <p:cNvPr id="7" name="文本框 6"/>
          <p:cNvSpPr txBox="1"/>
          <p:nvPr/>
        </p:nvSpPr>
        <p:spPr>
          <a:xfrm>
            <a:off x="509991" y="1400353"/>
            <a:ext cx="6348213" cy="400110"/>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err="1" smtClean="0"/>
              <a:t>XGBoost</a:t>
            </a:r>
            <a:r>
              <a:rPr lang="zh-CN" altLang="en-US" sz="2000" dirty="0" smtClean="0"/>
              <a:t>是前向分布算法，使用贪心算法寻找最优解</a:t>
            </a:r>
            <a:endParaRPr lang="zh-CN" altLang="en-US" sz="2000" dirty="0"/>
          </a:p>
        </p:txBody>
      </p:sp>
      <p:pic>
        <p:nvPicPr>
          <p:cNvPr id="8" name="图片 7"/>
          <p:cNvPicPr>
            <a:picLocks noChangeAspect="1"/>
          </p:cNvPicPr>
          <p:nvPr/>
        </p:nvPicPr>
        <p:blipFill>
          <a:blip r:embed="rId4"/>
          <a:stretch>
            <a:fillRect/>
          </a:stretch>
        </p:blipFill>
        <p:spPr>
          <a:xfrm>
            <a:off x="790476" y="3436532"/>
            <a:ext cx="5418249" cy="1852125"/>
          </a:xfrm>
          <a:prstGeom prst="rect">
            <a:avLst/>
          </a:prstGeom>
        </p:spPr>
      </p:pic>
      <p:sp>
        <p:nvSpPr>
          <p:cNvPr id="9" name="矩形 8"/>
          <p:cNvSpPr/>
          <p:nvPr/>
        </p:nvSpPr>
        <p:spPr>
          <a:xfrm>
            <a:off x="585464" y="2567319"/>
            <a:ext cx="9759539"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t>每一次迭代我们寻找使损失函数降低最大的f (CART树），因此目标函数可改写为:</a:t>
            </a:r>
          </a:p>
        </p:txBody>
      </p:sp>
      <p:pic>
        <p:nvPicPr>
          <p:cNvPr id="10" name="图片 9"/>
          <p:cNvPicPr>
            <a:picLocks noChangeAspect="1"/>
          </p:cNvPicPr>
          <p:nvPr/>
        </p:nvPicPr>
        <p:blipFill>
          <a:blip r:embed="rId5"/>
          <a:stretch>
            <a:fillRect/>
          </a:stretch>
        </p:blipFill>
        <p:spPr>
          <a:xfrm>
            <a:off x="6208725" y="3371443"/>
            <a:ext cx="4597037" cy="1917214"/>
          </a:xfrm>
          <a:prstGeom prst="rect">
            <a:avLst/>
          </a:prstGeom>
        </p:spPr>
      </p:pic>
      <p:sp>
        <p:nvSpPr>
          <p:cNvPr id="11" name="矩形 10"/>
          <p:cNvSpPr/>
          <p:nvPr/>
        </p:nvSpPr>
        <p:spPr>
          <a:xfrm>
            <a:off x="468573" y="6160652"/>
            <a:ext cx="9630770" cy="369332"/>
          </a:xfrm>
          <a:prstGeom prst="rect">
            <a:avLst/>
          </a:prstGeom>
        </p:spPr>
        <p:txBody>
          <a:bodyPr wrap="square">
            <a:spAutoFit/>
          </a:bodyPr>
          <a:lstStyle/>
          <a:p>
            <a:endParaRPr lang="zh-CN" altLang="en-US" dirty="0"/>
          </a:p>
        </p:txBody>
      </p:sp>
      <mc:AlternateContent xmlns:mc="http://schemas.openxmlformats.org/markup-compatibility/2006" xmlns:a14="http://schemas.microsoft.com/office/drawing/2010/main">
        <mc:Choice Requires="a14">
          <p:sp>
            <p:nvSpPr>
              <p:cNvPr id="12" name="文本框 11"/>
              <p:cNvSpPr txBox="1"/>
              <p:nvPr/>
            </p:nvSpPr>
            <p:spPr>
              <a:xfrm>
                <a:off x="585464" y="5392237"/>
                <a:ext cx="10591233" cy="1137747"/>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t>对于第</a:t>
                </a:r>
                <a:r>
                  <a:rPr lang="en-US" altLang="zh-CN" sz="2000" dirty="0" smtClean="0"/>
                  <a:t>K</a:t>
                </a:r>
                <a:r>
                  <a:rPr lang="zh-CN" altLang="en-US" sz="2000" dirty="0" smtClean="0"/>
                  <a:t>次迭代来说</a:t>
                </a:r>
                <a14:m>
                  <m:oMath xmlns:m="http://schemas.openxmlformats.org/officeDocument/2006/math">
                    <m:r>
                      <a:rPr lang="zh-CN" altLang="en-US" sz="2000" i="1" smtClean="0">
                        <a:latin typeface="Cambria Math" panose="02040503050406030204" pitchFamily="18" charset="0"/>
                      </a:rPr>
                      <m:t>𝑙</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m:t>
                        </m:r>
                        <m:sSubSup>
                          <m:sSubSupPr>
                            <m:ctrlPr>
                              <a:rPr lang="zh-CN" altLang="en-US" sz="2000" i="1">
                                <a:latin typeface="Cambria Math" panose="02040503050406030204" pitchFamily="18" charset="0"/>
                              </a:rPr>
                            </m:ctrlPr>
                          </m:sSubSup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sub>
                            <m:r>
                              <a:rPr lang="zh-CN" altLang="en-US" sz="2000" i="1">
                                <a:latin typeface="Cambria Math" panose="02040503050406030204" pitchFamily="18" charset="0"/>
                              </a:rPr>
                              <m:t>𝑖</m:t>
                            </m:r>
                          </m:sub>
                          <m:sup>
                            <m:d>
                              <m:dPr>
                                <m:ctrlPr>
                                  <a:rPr lang="zh-CN" altLang="en-US" sz="2000" i="1">
                                    <a:latin typeface="Cambria Math" panose="02040503050406030204" pitchFamily="18" charset="0"/>
                                  </a:rPr>
                                </m:ctrlPr>
                              </m:dPr>
                              <m:e>
                                <m:r>
                                  <a:rPr lang="zh-CN" altLang="en-US" sz="2000" i="1">
                                    <a:latin typeface="Cambria Math" panose="02040503050406030204" pitchFamily="18" charset="0"/>
                                  </a:rPr>
                                  <m:t>𝑡</m:t>
                                </m:r>
                                <m:r>
                                  <a:rPr lang="zh-CN" altLang="en-US" sz="2000" i="1">
                                    <a:latin typeface="Cambria Math" panose="02040503050406030204" pitchFamily="18" charset="0"/>
                                  </a:rPr>
                                  <m:t>−1</m:t>
                                </m:r>
                              </m:e>
                            </m:d>
                          </m:sup>
                        </m:sSubSup>
                      </m:e>
                    </m:d>
                    <m:r>
                      <a:rPr lang="en-US" altLang="zh-CN" sz="2000" b="0" i="0" smtClean="0">
                        <a:latin typeface="Cambria Math" panose="02040503050406030204" pitchFamily="18" charset="0"/>
                      </a:rPr>
                      <m:t> </m:t>
                    </m:r>
                    <m:r>
                      <a:rPr lang="zh-CN" altLang="en-US" sz="2000" i="1">
                        <a:latin typeface="Cambria Math" panose="02040503050406030204" pitchFamily="18" charset="0"/>
                      </a:rPr>
                      <m:t>是</m:t>
                    </m:r>
                  </m:oMath>
                </a14:m>
                <a:r>
                  <a:rPr lang="zh-CN" altLang="en-US" sz="2000" dirty="0" smtClean="0"/>
                  <a:t>常数项。</a:t>
                </a:r>
                <a:r>
                  <a:rPr lang="zh-CN" altLang="en-US" sz="2000" dirty="0"/>
                  <a:t>目标函数只依赖于每条数据在损失函数上的一阶导数和二阶</a:t>
                </a:r>
                <a:r>
                  <a:rPr lang="zh-CN" altLang="en-US" sz="2000" dirty="0" smtClean="0"/>
                  <a:t>导数。</a:t>
                </a:r>
                <a:endParaRPr lang="zh-CN" altLang="en-US" sz="2000" dirty="0"/>
              </a:p>
              <a:p>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85464" y="5392237"/>
                <a:ext cx="10591233" cy="1137747"/>
              </a:xfrm>
              <a:prstGeom prst="rect">
                <a:avLst/>
              </a:prstGeom>
              <a:blipFill>
                <a:blip r:embed="rId6"/>
                <a:stretch>
                  <a:fillRect l="-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069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278" y="206293"/>
            <a:ext cx="10515600" cy="862984"/>
          </a:xfrm>
        </p:spPr>
        <p:txBody>
          <a:bodyPr>
            <a:normAutofit/>
          </a:bodyPr>
          <a:lstStyle/>
          <a:p>
            <a:r>
              <a:rPr lang="en-US" altLang="zh-CN" sz="2000" dirty="0" err="1"/>
              <a:t>XGBoost</a:t>
            </a:r>
            <a:r>
              <a:rPr lang="zh-CN" altLang="en-US" sz="2000" dirty="0"/>
              <a:t>中正则项用来衡量树的复杂度</a:t>
            </a:r>
            <a:r>
              <a:rPr lang="en-US" altLang="zh-CN" sz="2000" dirty="0"/>
              <a:t>:</a:t>
            </a:r>
            <a:r>
              <a:rPr lang="zh-CN" altLang="en-US" sz="2000" dirty="0"/>
              <a:t>树的叶子节点个数</a:t>
            </a:r>
            <a:r>
              <a:rPr lang="en-US" altLang="zh-CN" sz="2000" dirty="0"/>
              <a:t>T</a:t>
            </a:r>
            <a:r>
              <a:rPr lang="zh-CN" altLang="en-US" sz="2000" dirty="0"/>
              <a:t>和每棵树的叶子节点输出分数</a:t>
            </a:r>
            <a:r>
              <a:rPr lang="en-US" altLang="zh-CN" sz="2000" dirty="0"/>
              <a:t>W</a:t>
            </a:r>
            <a:r>
              <a:rPr lang="zh-CN" altLang="en-US" sz="2000" dirty="0"/>
              <a:t>的</a:t>
            </a:r>
            <a:r>
              <a:rPr lang="zh-CN" altLang="en-US" sz="2000" dirty="0" smtClean="0"/>
              <a:t>平方和。</a:t>
            </a:r>
            <a:endParaRPr lang="en-US" altLang="zh-CN" sz="2000" dirty="0" smtClean="0"/>
          </a:p>
        </p:txBody>
      </p:sp>
      <p:pic>
        <p:nvPicPr>
          <p:cNvPr id="4" name="图片 3"/>
          <p:cNvPicPr>
            <a:picLocks noChangeAspect="1"/>
          </p:cNvPicPr>
          <p:nvPr/>
        </p:nvPicPr>
        <p:blipFill>
          <a:blip r:embed="rId2"/>
          <a:stretch>
            <a:fillRect/>
          </a:stretch>
        </p:blipFill>
        <p:spPr>
          <a:xfrm>
            <a:off x="4318459" y="762738"/>
            <a:ext cx="2191523" cy="772734"/>
          </a:xfrm>
          <a:prstGeom prst="rect">
            <a:avLst/>
          </a:prstGeom>
        </p:spPr>
      </p:pic>
      <p:sp>
        <p:nvSpPr>
          <p:cNvPr id="6" name="文本框 5"/>
          <p:cNvSpPr txBox="1"/>
          <p:nvPr/>
        </p:nvSpPr>
        <p:spPr>
          <a:xfrm>
            <a:off x="613278" y="1317644"/>
            <a:ext cx="3156954" cy="400110"/>
          </a:xfrm>
          <a:prstGeom prst="rect">
            <a:avLst/>
          </a:prstGeom>
          <a:noFill/>
        </p:spPr>
        <p:txBody>
          <a:bodyPr wrap="none" rtlCol="0">
            <a:spAutoFit/>
          </a:bodyPr>
          <a:lstStyle/>
          <a:p>
            <a:pPr indent="-230400">
              <a:buFont typeface="Arial" panose="020B0604020202020204" pitchFamily="34" charset="0"/>
              <a:buChar char="•"/>
            </a:pPr>
            <a:r>
              <a:rPr lang="en-US" altLang="zh-CN" sz="2000" dirty="0" err="1" smtClean="0"/>
              <a:t>XGBoost</a:t>
            </a:r>
            <a:r>
              <a:rPr lang="zh-CN" altLang="en-US" sz="2000" dirty="0" smtClean="0"/>
              <a:t>最终的目标函数</a:t>
            </a:r>
            <a:endParaRPr lang="zh-CN" altLang="en-US" sz="2000" dirty="0"/>
          </a:p>
        </p:txBody>
      </p:sp>
      <p:pic>
        <p:nvPicPr>
          <p:cNvPr id="7" name="图片 6"/>
          <p:cNvPicPr>
            <a:picLocks noChangeAspect="1"/>
          </p:cNvPicPr>
          <p:nvPr/>
        </p:nvPicPr>
        <p:blipFill>
          <a:blip r:embed="rId3"/>
          <a:stretch>
            <a:fillRect/>
          </a:stretch>
        </p:blipFill>
        <p:spPr>
          <a:xfrm>
            <a:off x="3314731" y="1719042"/>
            <a:ext cx="4771568" cy="989496"/>
          </a:xfrm>
          <a:prstGeom prst="rect">
            <a:avLst/>
          </a:prstGeom>
        </p:spPr>
      </p:pic>
      <p:sp>
        <p:nvSpPr>
          <p:cNvPr id="8" name="矩形 7"/>
          <p:cNvSpPr/>
          <p:nvPr/>
        </p:nvSpPr>
        <p:spPr>
          <a:xfrm>
            <a:off x="613278" y="2660577"/>
            <a:ext cx="5862823" cy="400110"/>
          </a:xfrm>
          <a:prstGeom prst="rect">
            <a:avLst/>
          </a:prstGeom>
        </p:spPr>
        <p:txBody>
          <a:bodyPr wrap="none">
            <a:spAutoFit/>
          </a:bodyPr>
          <a:lstStyle/>
          <a:p>
            <a:pPr indent="-230400">
              <a:buFont typeface="Arial" panose="020B0604020202020204" pitchFamily="34" charset="0"/>
              <a:buChar char="•"/>
            </a:pPr>
            <a:r>
              <a:rPr lang="zh-CN" altLang="en-US" sz="2000" dirty="0"/>
              <a:t>定义q函数将输入x映射到某个叶子节点上，则有:</a:t>
            </a:r>
          </a:p>
        </p:txBody>
      </p:sp>
      <p:pic>
        <p:nvPicPr>
          <p:cNvPr id="9" name="图片 8"/>
          <p:cNvPicPr>
            <a:picLocks noChangeAspect="1"/>
          </p:cNvPicPr>
          <p:nvPr/>
        </p:nvPicPr>
        <p:blipFill>
          <a:blip r:embed="rId4"/>
          <a:stretch>
            <a:fillRect/>
          </a:stretch>
        </p:blipFill>
        <p:spPr>
          <a:xfrm>
            <a:off x="2730364" y="3070253"/>
            <a:ext cx="6361905" cy="519554"/>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613278" y="3557422"/>
                <a:ext cx="9308644" cy="446917"/>
              </a:xfrm>
              <a:prstGeom prst="rect">
                <a:avLst/>
              </a:prstGeom>
            </p:spPr>
            <p:txBody>
              <a:bodyPr wrap="square">
                <a:spAutoFit/>
              </a:bodyPr>
              <a:lstStyle/>
              <a:p>
                <a:pPr indent="-230400">
                  <a:buFont typeface="Arial" panose="020B0604020202020204" pitchFamily="34" charset="0"/>
                  <a:buChar char="•"/>
                </a:pPr>
                <a:r>
                  <a:rPr lang="zh-CN" altLang="en-US" sz="2000" dirty="0"/>
                  <a:t>定义每个叶子节点j上的样本集合为</a:t>
                </a:r>
                <a14:m>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𝐼</m:t>
                        </m:r>
                      </m:e>
                      <m:sub>
                        <m:r>
                          <a:rPr lang="zh-CN" altLang="en-US" sz="2000" i="1">
                            <a:latin typeface="Cambria Math" panose="02040503050406030204" pitchFamily="18" charset="0"/>
                          </a:rPr>
                          <m:t>𝑗</m:t>
                        </m:r>
                      </m:sub>
                    </m:sSub>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d>
                          <m:dPr>
                            <m:begChr m:val=""/>
                            <m:endChr m:val="|"/>
                            <m:ctrlPr>
                              <a:rPr lang="zh-CN" altLang="en-US" sz="2000" i="1">
                                <a:latin typeface="Cambria Math" panose="02040503050406030204" pitchFamily="18" charset="0"/>
                              </a:rPr>
                            </m:ctrlPr>
                          </m:dPr>
                          <m:e>
                            <m:r>
                              <a:rPr lang="zh-CN" altLang="en-US" sz="2000" i="1">
                                <a:latin typeface="Cambria Math" panose="02040503050406030204" pitchFamily="18" charset="0"/>
                              </a:rPr>
                              <m:t>𝑖</m:t>
                            </m:r>
                          </m:e>
                        </m:d>
                        <m:r>
                          <a:rPr lang="zh-CN" altLang="en-US" sz="2000" i="1">
                            <a:latin typeface="Cambria Math" panose="02040503050406030204" pitchFamily="18" charset="0"/>
                          </a:rPr>
                          <m:t>𝑞</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𝑗</m:t>
                                </m:r>
                              </m:sub>
                            </m:sSub>
                          </m:e>
                        </m:d>
                        <m:r>
                          <a:rPr lang="zh-CN" altLang="en-US" sz="2000" i="0">
                            <a:latin typeface="Cambria Math" panose="02040503050406030204" pitchFamily="18" charset="0"/>
                          </a:rPr>
                          <m:t>=</m:t>
                        </m:r>
                        <m:r>
                          <a:rPr lang="zh-CN" altLang="en-US" sz="2000" i="1">
                            <a:latin typeface="Cambria Math" panose="02040503050406030204" pitchFamily="18" charset="0"/>
                          </a:rPr>
                          <m:t>𝑗</m:t>
                        </m:r>
                      </m:e>
                    </m:d>
                  </m:oMath>
                </a14:m>
                <a:r>
                  <a:rPr lang="zh-CN" altLang="en-US" sz="2000" dirty="0" smtClean="0"/>
                  <a:t>I，</a:t>
                </a:r>
                <a:r>
                  <a:rPr lang="zh-CN" altLang="en-US" sz="2000" dirty="0"/>
                  <a:t>则目标函数可以改写为:</a:t>
                </a:r>
              </a:p>
            </p:txBody>
          </p:sp>
        </mc:Choice>
        <mc:Fallback xmlns="">
          <p:sp>
            <p:nvSpPr>
              <p:cNvPr id="10" name="矩形 9"/>
              <p:cNvSpPr>
                <a:spLocks noRot="1" noChangeAspect="1" noMove="1" noResize="1" noEditPoints="1" noAdjustHandles="1" noChangeArrowheads="1" noChangeShapeType="1" noTextEdit="1"/>
              </p:cNvSpPr>
              <p:nvPr/>
            </p:nvSpPr>
            <p:spPr>
              <a:xfrm>
                <a:off x="613278" y="3557422"/>
                <a:ext cx="9308644" cy="446917"/>
              </a:xfrm>
              <a:prstGeom prst="rect">
                <a:avLst/>
              </a:prstGeom>
              <a:blipFill>
                <a:blip r:embed="rId5"/>
                <a:stretch>
                  <a:fillRect l="-589" t="-105479" b="-160274"/>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stretch>
            <a:fillRect/>
          </a:stretch>
        </p:blipFill>
        <p:spPr>
          <a:xfrm>
            <a:off x="3097159" y="3951522"/>
            <a:ext cx="4634122" cy="2796205"/>
          </a:xfrm>
          <a:prstGeom prst="rect">
            <a:avLst/>
          </a:prstGeom>
        </p:spPr>
      </p:pic>
      <p:pic>
        <p:nvPicPr>
          <p:cNvPr id="13" name="图片 12"/>
          <p:cNvPicPr>
            <a:picLocks noChangeAspect="1"/>
          </p:cNvPicPr>
          <p:nvPr/>
        </p:nvPicPr>
        <p:blipFill>
          <a:blip r:embed="rId7"/>
          <a:stretch>
            <a:fillRect/>
          </a:stretch>
        </p:blipFill>
        <p:spPr>
          <a:xfrm>
            <a:off x="7911084" y="6128679"/>
            <a:ext cx="3466667" cy="619048"/>
          </a:xfrm>
          <a:prstGeom prst="rect">
            <a:avLst/>
          </a:prstGeom>
        </p:spPr>
      </p:pic>
      <p:sp>
        <p:nvSpPr>
          <p:cNvPr id="14" name="文本框 13"/>
          <p:cNvSpPr txBox="1"/>
          <p:nvPr/>
        </p:nvSpPr>
        <p:spPr>
          <a:xfrm>
            <a:off x="7911084" y="5708620"/>
            <a:ext cx="954107" cy="400110"/>
          </a:xfrm>
          <a:prstGeom prst="rect">
            <a:avLst/>
          </a:prstGeom>
          <a:noFill/>
        </p:spPr>
        <p:txBody>
          <a:bodyPr wrap="none" rtlCol="0">
            <a:spAutoFit/>
          </a:bodyPr>
          <a:lstStyle/>
          <a:p>
            <a:r>
              <a:rPr lang="zh-CN" altLang="en-US" sz="2000" dirty="0" smtClean="0"/>
              <a:t>其中，</a:t>
            </a:r>
            <a:endParaRPr lang="zh-CN" altLang="en-US" sz="2000" dirty="0"/>
          </a:p>
        </p:txBody>
      </p:sp>
    </p:spTree>
    <p:extLst>
      <p:ext uri="{BB962C8B-B14F-4D97-AF65-F5344CB8AC3E}">
        <p14:creationId xmlns:p14="http://schemas.microsoft.com/office/powerpoint/2010/main" val="2067955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1674" y="378962"/>
            <a:ext cx="10515600" cy="859925"/>
          </a:xfrm>
        </p:spPr>
        <p:txBody>
          <a:bodyPr/>
          <a:lstStyle/>
          <a:p>
            <a:r>
              <a:rPr lang="zh-CN" altLang="en-US" dirty="0" smtClean="0"/>
              <a:t>接下来</a:t>
            </a:r>
            <a:r>
              <a:rPr lang="zh-CN" altLang="en-US" dirty="0"/>
              <a:t>对</a:t>
            </a:r>
            <a:r>
              <a:rPr lang="zh-CN" altLang="en-US" dirty="0" smtClean="0"/>
              <a:t>目标函数的进行优化</a:t>
            </a:r>
            <a:r>
              <a:rPr lang="zh-CN" altLang="en-US" dirty="0"/>
              <a:t>，即计算第</a:t>
            </a:r>
            <a:r>
              <a:rPr lang="en-US" altLang="zh-CN" dirty="0"/>
              <a:t>t</a:t>
            </a:r>
            <a:r>
              <a:rPr lang="zh-CN" altLang="en-US" dirty="0"/>
              <a:t>轮时使目标函数最小的叶节点的输出分数</a:t>
            </a:r>
            <a:r>
              <a:rPr lang="en-US" altLang="zh-CN" dirty="0"/>
              <a:t>w</a:t>
            </a:r>
            <a:r>
              <a:rPr lang="zh-CN" altLang="en-US" dirty="0"/>
              <a:t>，直接对</a:t>
            </a:r>
            <a:r>
              <a:rPr lang="en-US" altLang="zh-CN" dirty="0"/>
              <a:t>w</a:t>
            </a:r>
            <a:r>
              <a:rPr lang="zh-CN" altLang="en-US" dirty="0"/>
              <a:t>求导，使得导数为</a:t>
            </a:r>
            <a:r>
              <a:rPr lang="en-US" altLang="zh-CN" dirty="0"/>
              <a:t>0</a:t>
            </a:r>
            <a:r>
              <a:rPr lang="zh-CN" altLang="en-US" dirty="0"/>
              <a:t>，得</a:t>
            </a:r>
            <a:r>
              <a:rPr lang="en-US" altLang="zh-CN" dirty="0" smtClean="0"/>
              <a:t>:</a:t>
            </a:r>
          </a:p>
          <a:p>
            <a:endParaRPr lang="zh-CN" altLang="en-US" dirty="0"/>
          </a:p>
        </p:txBody>
      </p:sp>
      <p:pic>
        <p:nvPicPr>
          <p:cNvPr id="4" name="图片 3"/>
          <p:cNvPicPr>
            <a:picLocks noChangeAspect="1"/>
          </p:cNvPicPr>
          <p:nvPr/>
        </p:nvPicPr>
        <p:blipFill>
          <a:blip r:embed="rId2"/>
          <a:stretch>
            <a:fillRect/>
          </a:stretch>
        </p:blipFill>
        <p:spPr>
          <a:xfrm>
            <a:off x="4776953" y="1238887"/>
            <a:ext cx="1965042" cy="822906"/>
          </a:xfrm>
          <a:prstGeom prst="rect">
            <a:avLst/>
          </a:prstGeom>
        </p:spPr>
      </p:pic>
      <p:pic>
        <p:nvPicPr>
          <p:cNvPr id="5" name="图片 4"/>
          <p:cNvPicPr>
            <a:picLocks noChangeAspect="1"/>
          </p:cNvPicPr>
          <p:nvPr/>
        </p:nvPicPr>
        <p:blipFill>
          <a:blip r:embed="rId3"/>
          <a:stretch>
            <a:fillRect/>
          </a:stretch>
        </p:blipFill>
        <p:spPr>
          <a:xfrm>
            <a:off x="3840247" y="2451714"/>
            <a:ext cx="4129365" cy="2294959"/>
          </a:xfrm>
          <a:prstGeom prst="rect">
            <a:avLst/>
          </a:prstGeom>
        </p:spPr>
      </p:pic>
      <p:sp>
        <p:nvSpPr>
          <p:cNvPr id="6" name="矩形 5"/>
          <p:cNvSpPr/>
          <p:nvPr/>
        </p:nvSpPr>
        <p:spPr>
          <a:xfrm>
            <a:off x="501674" y="1928494"/>
            <a:ext cx="3727624" cy="523220"/>
          </a:xfrm>
          <a:prstGeom prst="rect">
            <a:avLst/>
          </a:prstGeom>
        </p:spPr>
        <p:txBody>
          <a:bodyPr wrap="none">
            <a:spAutoFit/>
          </a:bodyPr>
          <a:lstStyle/>
          <a:p>
            <a:pPr marL="230400" indent="-230400">
              <a:buFont typeface="Arial" panose="020B0604020202020204" pitchFamily="34" charset="0"/>
              <a:buChar char="•"/>
            </a:pPr>
            <a:r>
              <a:rPr lang="zh-CN" altLang="en-US" sz="2800" dirty="0"/>
              <a:t>将其带入损失函数中:</a:t>
            </a:r>
          </a:p>
        </p:txBody>
      </p:sp>
      <p:pic>
        <p:nvPicPr>
          <p:cNvPr id="7" name="图片 6"/>
          <p:cNvPicPr>
            <a:picLocks noChangeAspect="1"/>
          </p:cNvPicPr>
          <p:nvPr/>
        </p:nvPicPr>
        <p:blipFill>
          <a:blip r:embed="rId4"/>
          <a:stretch>
            <a:fillRect/>
          </a:stretch>
        </p:blipFill>
        <p:spPr>
          <a:xfrm>
            <a:off x="2623976" y="5330928"/>
            <a:ext cx="6561905" cy="1257143"/>
          </a:xfrm>
          <a:prstGeom prst="rect">
            <a:avLst/>
          </a:prstGeom>
        </p:spPr>
      </p:pic>
      <p:sp>
        <p:nvSpPr>
          <p:cNvPr id="8" name="矩形 7"/>
          <p:cNvSpPr/>
          <p:nvPr/>
        </p:nvSpPr>
        <p:spPr>
          <a:xfrm>
            <a:off x="501674" y="4746673"/>
            <a:ext cx="3253135" cy="523220"/>
          </a:xfrm>
          <a:prstGeom prst="rect">
            <a:avLst/>
          </a:prstGeom>
        </p:spPr>
        <p:txBody>
          <a:bodyPr wrap="none">
            <a:spAutoFit/>
          </a:bodyPr>
          <a:lstStyle/>
          <a:p>
            <a:pPr marL="230400" indent="-230400">
              <a:buFont typeface="Arial" panose="020B0604020202020204" pitchFamily="34" charset="0"/>
              <a:buChar char="•"/>
            </a:pPr>
            <a:r>
              <a:rPr lang="en-US" altLang="zh-CN" sz="2800" dirty="0" err="1" smtClean="0"/>
              <a:t>XGBoost</a:t>
            </a:r>
            <a:r>
              <a:rPr lang="zh-CN" altLang="en-US" sz="2800" dirty="0" smtClean="0"/>
              <a:t>计算增益:</a:t>
            </a:r>
            <a:endParaRPr lang="zh-CN" altLang="en-US" sz="2800" dirty="0"/>
          </a:p>
        </p:txBody>
      </p:sp>
    </p:spTree>
    <p:extLst>
      <p:ext uri="{BB962C8B-B14F-4D97-AF65-F5344CB8AC3E}">
        <p14:creationId xmlns:p14="http://schemas.microsoft.com/office/powerpoint/2010/main" val="272135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pPr marL="1080000">
              <a:lnSpc>
                <a:spcPct val="200000"/>
              </a:lnSpc>
            </a:pPr>
            <a:r>
              <a:rPr lang="zh-CN" altLang="en-US" sz="5800" dirty="0" smtClean="0"/>
              <a:t>实验介绍</a:t>
            </a:r>
            <a:endParaRPr lang="en-US" altLang="zh-CN" sz="5800" dirty="0" smtClean="0"/>
          </a:p>
          <a:p>
            <a:pPr marL="1080000">
              <a:lnSpc>
                <a:spcPct val="200000"/>
              </a:lnSpc>
            </a:pPr>
            <a:r>
              <a:rPr lang="zh-CN" altLang="en-US" sz="5800" dirty="0" smtClean="0"/>
              <a:t>数据预处理</a:t>
            </a:r>
            <a:endParaRPr lang="en-US" altLang="zh-CN" sz="5800" dirty="0" smtClean="0"/>
          </a:p>
          <a:p>
            <a:pPr marL="1080000">
              <a:lnSpc>
                <a:spcPct val="200000"/>
              </a:lnSpc>
            </a:pPr>
            <a:r>
              <a:rPr lang="zh-CN" altLang="en-US" sz="5800" dirty="0" smtClean="0"/>
              <a:t>模型选择</a:t>
            </a:r>
            <a:endParaRPr lang="en-US" altLang="zh-CN" sz="5800" dirty="0" smtClean="0"/>
          </a:p>
          <a:p>
            <a:pPr marL="1080000">
              <a:lnSpc>
                <a:spcPct val="200000"/>
              </a:lnSpc>
            </a:pPr>
            <a:r>
              <a:rPr lang="zh-CN" altLang="en-US" sz="5800" dirty="0" smtClean="0"/>
              <a:t>实验结论</a:t>
            </a:r>
            <a:endParaRPr lang="en-US" altLang="zh-CN" sz="5800" dirty="0" smtClean="0"/>
          </a:p>
          <a:p>
            <a:pPr marL="0" indent="0">
              <a:buNone/>
            </a:pPr>
            <a:endParaRPr lang="en-US" altLang="zh-CN" dirty="0" smtClean="0"/>
          </a:p>
        </p:txBody>
      </p:sp>
    </p:spTree>
    <p:extLst>
      <p:ext uri="{BB962C8B-B14F-4D97-AF65-F5344CB8AC3E}">
        <p14:creationId xmlns:p14="http://schemas.microsoft.com/office/powerpoint/2010/main" val="1823440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607" y="0"/>
            <a:ext cx="7820166" cy="6287571"/>
          </a:xfrm>
        </p:spPr>
      </p:pic>
      <p:sp>
        <p:nvSpPr>
          <p:cNvPr id="5" name="矩形 4"/>
          <p:cNvSpPr/>
          <p:nvPr/>
        </p:nvSpPr>
        <p:spPr>
          <a:xfrm>
            <a:off x="136478" y="6379058"/>
            <a:ext cx="10809027" cy="369332"/>
          </a:xfrm>
          <a:prstGeom prst="rect">
            <a:avLst/>
          </a:prstGeom>
        </p:spPr>
        <p:txBody>
          <a:bodyPr wrap="square">
            <a:spAutoFit/>
          </a:bodyPr>
          <a:lstStyle/>
          <a:p>
            <a:r>
              <a:rPr lang="zh-CN" altLang="en-US" dirty="0">
                <a:solidFill>
                  <a:srgbClr val="4D4D4D"/>
                </a:solidFill>
                <a:latin typeface="-apple-system"/>
              </a:rPr>
              <a:t>此算法的复杂度</a:t>
            </a:r>
            <a:r>
              <a:rPr lang="zh-CN" altLang="en-US" dirty="0" smtClean="0">
                <a:solidFill>
                  <a:srgbClr val="4D4D4D"/>
                </a:solidFill>
                <a:latin typeface="-apple-system"/>
              </a:rPr>
              <a:t>为</a:t>
            </a:r>
            <a:r>
              <a:rPr lang="en-US" altLang="zh-CN" dirty="0">
                <a:solidFill>
                  <a:srgbClr val="4D4D4D"/>
                </a:solidFill>
                <a:latin typeface="-apple-system"/>
              </a:rPr>
              <a:t>O</a:t>
            </a:r>
            <a:r>
              <a:rPr lang="en-US" altLang="zh-CN" dirty="0" smtClean="0">
                <a:solidFill>
                  <a:srgbClr val="4D4D4D"/>
                </a:solidFill>
                <a:latin typeface="-apple-system"/>
              </a:rPr>
              <a:t>(</a:t>
            </a:r>
            <a:r>
              <a:rPr lang="en-US" altLang="zh-CN" dirty="0" err="1" smtClean="0">
                <a:solidFill>
                  <a:srgbClr val="4D4D4D"/>
                </a:solidFill>
                <a:latin typeface="-apple-system"/>
              </a:rPr>
              <a:t>nlogn</a:t>
            </a:r>
            <a:r>
              <a:rPr lang="en-US" altLang="zh-CN" dirty="0" smtClean="0">
                <a:solidFill>
                  <a:srgbClr val="4D4D4D"/>
                </a:solidFill>
                <a:latin typeface="-apple-system"/>
              </a:rPr>
              <a:t>)</a:t>
            </a:r>
            <a:r>
              <a:rPr lang="zh-CN" altLang="en-US" dirty="0" smtClean="0">
                <a:solidFill>
                  <a:srgbClr val="4D4D4D"/>
                </a:solidFill>
                <a:latin typeface="-apple-system"/>
              </a:rPr>
              <a:t>，</a:t>
            </a:r>
            <a:r>
              <a:rPr lang="zh-CN" altLang="en-US" dirty="0">
                <a:solidFill>
                  <a:srgbClr val="4D4D4D"/>
                </a:solidFill>
                <a:latin typeface="-apple-system"/>
              </a:rPr>
              <a:t>需要处理</a:t>
            </a:r>
            <a:r>
              <a:rPr lang="en-US" altLang="zh-CN" dirty="0">
                <a:solidFill>
                  <a:srgbClr val="4D4D4D"/>
                </a:solidFill>
                <a:latin typeface="-apple-system"/>
              </a:rPr>
              <a:t>d</a:t>
            </a:r>
            <a:r>
              <a:rPr lang="zh-CN" altLang="en-US" dirty="0">
                <a:solidFill>
                  <a:srgbClr val="4D4D4D"/>
                </a:solidFill>
                <a:latin typeface="-apple-system"/>
              </a:rPr>
              <a:t>个特征，进行</a:t>
            </a:r>
            <a:r>
              <a:rPr lang="en-US" altLang="zh-CN" dirty="0">
                <a:solidFill>
                  <a:srgbClr val="4D4D4D"/>
                </a:solidFill>
                <a:latin typeface="-apple-system"/>
              </a:rPr>
              <a:t>K</a:t>
            </a:r>
            <a:r>
              <a:rPr lang="zh-CN" altLang="en-US" dirty="0">
                <a:solidFill>
                  <a:srgbClr val="4D4D4D"/>
                </a:solidFill>
                <a:latin typeface="-apple-system"/>
              </a:rPr>
              <a:t>轮，因此算法的复杂度为</a:t>
            </a:r>
            <a:r>
              <a:rPr lang="en-US" altLang="zh-CN" dirty="0" smtClean="0">
                <a:solidFill>
                  <a:srgbClr val="4D4D4D"/>
                </a:solidFill>
                <a:latin typeface="-apple-system"/>
              </a:rPr>
              <a:t>O(n*d*K*</a:t>
            </a:r>
            <a:r>
              <a:rPr lang="en-US" altLang="zh-CN" dirty="0" err="1" smtClean="0">
                <a:solidFill>
                  <a:srgbClr val="4D4D4D"/>
                </a:solidFill>
                <a:latin typeface="-apple-system"/>
              </a:rPr>
              <a:t>nlogn</a:t>
            </a:r>
            <a:r>
              <a:rPr lang="en-US" altLang="zh-CN" dirty="0" smtClean="0">
                <a:solidFill>
                  <a:srgbClr val="4D4D4D"/>
                </a:solidFill>
                <a:latin typeface="-apple-system"/>
              </a:rPr>
              <a:t>)</a:t>
            </a:r>
            <a:r>
              <a:rPr lang="zh-CN" altLang="en-US" dirty="0" smtClean="0">
                <a:solidFill>
                  <a:srgbClr val="4D4D4D"/>
                </a:solidFill>
                <a:latin typeface="-apple-system"/>
              </a:rPr>
              <a:t>。</a:t>
            </a:r>
            <a:endParaRPr lang="zh-CN" altLang="en-US" dirty="0"/>
          </a:p>
        </p:txBody>
      </p:sp>
    </p:spTree>
    <p:extLst>
      <p:ext uri="{BB962C8B-B14F-4D97-AF65-F5344CB8AC3E}">
        <p14:creationId xmlns:p14="http://schemas.microsoft.com/office/powerpoint/2010/main" val="499689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8325" y="1238770"/>
            <a:ext cx="10515600" cy="4351338"/>
          </a:xfrm>
        </p:spPr>
        <p:txBody>
          <a:bodyPr>
            <a:normAutofit/>
          </a:bodyPr>
          <a:lstStyle/>
          <a:p>
            <a:pPr marL="0" indent="0">
              <a:buNone/>
            </a:pPr>
            <a:r>
              <a:rPr lang="en-US" altLang="zh-CN" dirty="0" err="1" smtClean="0"/>
              <a:t>XGBoost</a:t>
            </a:r>
            <a:r>
              <a:rPr lang="zh-CN" altLang="en-US" dirty="0" smtClean="0"/>
              <a:t>中的精确贪心算法</a:t>
            </a:r>
            <a:r>
              <a:rPr lang="en-US" altLang="zh-CN" dirty="0" smtClean="0"/>
              <a:t>:</a:t>
            </a:r>
          </a:p>
          <a:p>
            <a:r>
              <a:rPr lang="zh-CN" altLang="en-US" dirty="0" smtClean="0"/>
              <a:t>对</a:t>
            </a:r>
            <a:r>
              <a:rPr lang="zh-CN" altLang="en-US" dirty="0"/>
              <a:t>每个特征都按照特征值进行排序</a:t>
            </a:r>
            <a:r>
              <a:rPr lang="en-US" altLang="zh-CN" dirty="0" smtClean="0"/>
              <a:t>·</a:t>
            </a:r>
          </a:p>
          <a:p>
            <a:r>
              <a:rPr lang="zh-CN" altLang="en-US" dirty="0" smtClean="0"/>
              <a:t>在</a:t>
            </a:r>
            <a:r>
              <a:rPr lang="zh-CN" altLang="en-US" dirty="0"/>
              <a:t>每个排好序的特征都寻找最优切分</a:t>
            </a:r>
            <a:r>
              <a:rPr lang="zh-CN" altLang="en-US" dirty="0" smtClean="0"/>
              <a:t>点</a:t>
            </a:r>
            <a:endParaRPr lang="en-US" altLang="zh-CN" dirty="0" smtClean="0"/>
          </a:p>
          <a:p>
            <a:r>
              <a:rPr lang="zh-CN" altLang="en-US" dirty="0" smtClean="0"/>
              <a:t>用</a:t>
            </a:r>
            <a:r>
              <a:rPr lang="zh-CN" altLang="en-US" dirty="0"/>
              <a:t>最优切分点进行</a:t>
            </a:r>
            <a:r>
              <a:rPr lang="zh-CN" altLang="en-US" dirty="0" smtClean="0"/>
              <a:t>切分</a:t>
            </a:r>
            <a:endParaRPr lang="en-US" altLang="zh-CN" dirty="0" smtClean="0"/>
          </a:p>
          <a:p>
            <a:pPr marL="0" indent="0">
              <a:buNone/>
            </a:pPr>
            <a:r>
              <a:rPr lang="zh-CN" altLang="en-US" dirty="0" smtClean="0"/>
              <a:t>优点：可以</a:t>
            </a:r>
            <a:r>
              <a:rPr lang="zh-CN" altLang="en-US" dirty="0"/>
              <a:t>找到</a:t>
            </a:r>
            <a:r>
              <a:rPr lang="zh-CN" altLang="en-US" dirty="0" smtClean="0"/>
              <a:t>精确的切分点</a:t>
            </a:r>
            <a:endParaRPr lang="en-US" altLang="zh-CN" dirty="0" smtClean="0"/>
          </a:p>
          <a:p>
            <a:pPr marL="0" indent="0">
              <a:buNone/>
            </a:pPr>
            <a:r>
              <a:rPr lang="zh-CN" altLang="en-US" dirty="0" smtClean="0"/>
              <a:t>缺点：</a:t>
            </a:r>
            <a:endParaRPr lang="en-US" altLang="zh-CN" dirty="0" smtClean="0"/>
          </a:p>
          <a:p>
            <a:pPr marL="0" indent="720000">
              <a:buNone/>
            </a:pPr>
            <a:r>
              <a:rPr lang="zh-CN" altLang="en-US" dirty="0" smtClean="0"/>
              <a:t>是空间消耗比较大，时间开销大和对内存不友好，使用直方图算法进行划分点的查找可以克服这些缺点。</a:t>
            </a:r>
            <a:endParaRPr lang="en-US" altLang="zh-CN" dirty="0" smtClean="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943922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233" y="296887"/>
            <a:ext cx="9452212" cy="535628"/>
          </a:xfrm>
        </p:spPr>
        <p:txBody>
          <a:bodyPr>
            <a:normAutofit fontScale="90000"/>
          </a:bodyPr>
          <a:lstStyle/>
          <a:p>
            <a:r>
              <a:rPr lang="en-US" altLang="zh-CN" dirty="0" err="1"/>
              <a:t>LightGBM</a:t>
            </a:r>
            <a:r>
              <a:rPr lang="en-US" altLang="zh-CN" dirty="0" smtClean="0"/>
              <a:t>-</a:t>
            </a:r>
            <a:r>
              <a:rPr lang="zh-CN" altLang="en-US" dirty="0" smtClean="0"/>
              <a:t>直方图</a:t>
            </a:r>
            <a:r>
              <a:rPr lang="zh-CN" altLang="en-US" dirty="0"/>
              <a:t>算法</a:t>
            </a:r>
          </a:p>
        </p:txBody>
      </p:sp>
      <p:sp>
        <p:nvSpPr>
          <p:cNvPr id="3" name="内容占位符 2"/>
          <p:cNvSpPr>
            <a:spLocks noGrp="1"/>
          </p:cNvSpPr>
          <p:nvPr>
            <p:ph idx="1"/>
          </p:nvPr>
        </p:nvSpPr>
        <p:spPr>
          <a:xfrm>
            <a:off x="824552" y="1102293"/>
            <a:ext cx="10515600" cy="2186817"/>
          </a:xfrm>
        </p:spPr>
        <p:txBody>
          <a:bodyPr/>
          <a:lstStyle/>
          <a:p>
            <a:pPr marL="0" indent="457200">
              <a:buNone/>
            </a:pPr>
            <a:r>
              <a:rPr lang="zh-CN" altLang="en-US" dirty="0"/>
              <a:t>直方图算法</a:t>
            </a:r>
            <a:r>
              <a:rPr lang="en-US" altLang="zh-CN" dirty="0"/>
              <a:t>(Histogram algorithm)</a:t>
            </a:r>
            <a:r>
              <a:rPr lang="zh-CN" altLang="en-US" dirty="0"/>
              <a:t>把连续的浮点特征值离散化为</a:t>
            </a:r>
            <a:r>
              <a:rPr lang="en-US" altLang="zh-CN" dirty="0"/>
              <a:t>k</a:t>
            </a:r>
            <a:r>
              <a:rPr lang="zh-CN" altLang="en-US" dirty="0"/>
              <a:t>个整数（也就是分桶</a:t>
            </a:r>
            <a:r>
              <a:rPr lang="en-US" altLang="zh-CN" dirty="0"/>
              <a:t>bins</a:t>
            </a:r>
            <a:r>
              <a:rPr lang="zh-CN" altLang="en-US" dirty="0"/>
              <a:t>的思想），比如</a:t>
            </a:r>
            <a:r>
              <a:rPr lang="en-US" altLang="zh-CN" dirty="0"/>
              <a:t>[0,0.1)→0</a:t>
            </a:r>
            <a:r>
              <a:rPr lang="zh-CN" altLang="en-US" dirty="0"/>
              <a:t>，</a:t>
            </a:r>
            <a:r>
              <a:rPr lang="en-US" altLang="zh-CN" dirty="0"/>
              <a:t>[0.1,0.3)→1</a:t>
            </a:r>
            <a:r>
              <a:rPr lang="zh-CN" altLang="en-US" dirty="0"/>
              <a:t>。并根据特征所在的</a:t>
            </a:r>
            <a:r>
              <a:rPr lang="en-US" altLang="zh-CN" dirty="0"/>
              <a:t>bin</a:t>
            </a:r>
            <a:r>
              <a:rPr lang="zh-CN" altLang="en-US" dirty="0"/>
              <a:t>对其进行梯度累加和个数统计，然后根据直方图，寻找最优的切分点</a:t>
            </a:r>
            <a:r>
              <a:rPr lang="zh-CN" altLang="en-US" dirty="0" smtClean="0"/>
              <a:t>。</a:t>
            </a:r>
            <a:endParaRPr lang="en-US" altLang="zh-CN" dirty="0" smtClean="0"/>
          </a:p>
          <a:p>
            <a:pPr marL="0" indent="457200">
              <a:buNone/>
            </a:pPr>
            <a:r>
              <a:rPr lang="en-US" altLang="zh-CN" dirty="0" smtClean="0"/>
              <a:t>histogram</a:t>
            </a:r>
            <a:r>
              <a:rPr lang="zh-CN" altLang="en-US" dirty="0"/>
              <a:t>算法，占用的内存更低，数据分隔的复杂度更低。</a:t>
            </a:r>
          </a:p>
        </p:txBody>
      </p:sp>
      <p:pic>
        <p:nvPicPr>
          <p:cNvPr id="4" name="图片 3"/>
          <p:cNvPicPr>
            <a:picLocks noChangeAspect="1"/>
          </p:cNvPicPr>
          <p:nvPr/>
        </p:nvPicPr>
        <p:blipFill>
          <a:blip r:embed="rId2"/>
          <a:stretch>
            <a:fillRect/>
          </a:stretch>
        </p:blipFill>
        <p:spPr>
          <a:xfrm>
            <a:off x="2546763" y="3181514"/>
            <a:ext cx="7371428" cy="3580952"/>
          </a:xfrm>
          <a:prstGeom prst="rect">
            <a:avLst/>
          </a:prstGeom>
        </p:spPr>
      </p:pic>
    </p:spTree>
    <p:extLst>
      <p:ext uri="{BB962C8B-B14F-4D97-AF65-F5344CB8AC3E}">
        <p14:creationId xmlns:p14="http://schemas.microsoft.com/office/powerpoint/2010/main" val="967876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173707" y="450376"/>
            <a:ext cx="9771797" cy="6127845"/>
          </a:xfrm>
          <a:prstGeom prst="rect">
            <a:avLst/>
          </a:prstGeom>
        </p:spPr>
      </p:pic>
    </p:spTree>
    <p:extLst>
      <p:ext uri="{BB962C8B-B14F-4D97-AF65-F5344CB8AC3E}">
        <p14:creationId xmlns:p14="http://schemas.microsoft.com/office/powerpoint/2010/main" val="23290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20" y="109183"/>
            <a:ext cx="10515600" cy="818866"/>
          </a:xfrm>
        </p:spPr>
        <p:txBody>
          <a:bodyPr/>
          <a:lstStyle/>
          <a:p>
            <a:r>
              <a:rPr lang="en-US" altLang="zh-CN" dirty="0" err="1"/>
              <a:t>LightGBM</a:t>
            </a:r>
            <a:r>
              <a:rPr lang="en-US" altLang="zh-CN" dirty="0"/>
              <a:t>-</a:t>
            </a:r>
            <a:r>
              <a:rPr lang="zh-CN" altLang="en-US" dirty="0"/>
              <a:t>直方图算法</a:t>
            </a:r>
          </a:p>
        </p:txBody>
      </p:sp>
      <p:sp>
        <p:nvSpPr>
          <p:cNvPr id="3" name="矩形 2"/>
          <p:cNvSpPr/>
          <p:nvPr/>
        </p:nvSpPr>
        <p:spPr>
          <a:xfrm>
            <a:off x="450376" y="1119116"/>
            <a:ext cx="10225244" cy="2246769"/>
          </a:xfrm>
          <a:prstGeom prst="rect">
            <a:avLst/>
          </a:prstGeom>
        </p:spPr>
        <p:txBody>
          <a:bodyPr wrap="square">
            <a:spAutoFit/>
          </a:bodyPr>
          <a:lstStyle/>
          <a:p>
            <a:r>
              <a:rPr lang="zh-CN" altLang="en-US" sz="2800" dirty="0" smtClean="0"/>
              <a:t>直方图作差：</a:t>
            </a:r>
            <a:endParaRPr lang="en-US" altLang="zh-CN" sz="2800" dirty="0" smtClean="0"/>
          </a:p>
          <a:p>
            <a:pPr algn="just"/>
            <a:r>
              <a:rPr lang="zh-CN" altLang="en-US" sz="2800" dirty="0" smtClean="0"/>
              <a:t>       一</a:t>
            </a:r>
            <a:r>
              <a:rPr lang="zh-CN" altLang="en-US" sz="2800" dirty="0"/>
              <a:t>个叶子节点的直方图可以由它的父亲节点的直方图与其兄弟的直方图做差得到。使用这个方法，构建完一个叶子节点的直方图后，就可以用较小的代价得到兄弟节点的直方图，相当于速度提升了一倍。</a:t>
            </a:r>
          </a:p>
        </p:txBody>
      </p:sp>
      <p:pic>
        <p:nvPicPr>
          <p:cNvPr id="7" name="图片 6"/>
          <p:cNvPicPr>
            <a:picLocks noChangeAspect="1"/>
          </p:cNvPicPr>
          <p:nvPr/>
        </p:nvPicPr>
        <p:blipFill>
          <a:blip r:embed="rId2"/>
          <a:stretch>
            <a:fillRect/>
          </a:stretch>
        </p:blipFill>
        <p:spPr>
          <a:xfrm>
            <a:off x="450376" y="3711593"/>
            <a:ext cx="10457143" cy="1809524"/>
          </a:xfrm>
          <a:prstGeom prst="rect">
            <a:avLst/>
          </a:prstGeom>
        </p:spPr>
      </p:pic>
    </p:spTree>
    <p:extLst>
      <p:ext uri="{BB962C8B-B14F-4D97-AF65-F5344CB8AC3E}">
        <p14:creationId xmlns:p14="http://schemas.microsoft.com/office/powerpoint/2010/main" val="908603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09" y="40943"/>
            <a:ext cx="10515600" cy="777922"/>
          </a:xfrm>
        </p:spPr>
        <p:txBody>
          <a:bodyPr/>
          <a:lstStyle/>
          <a:p>
            <a:r>
              <a:rPr lang="en-US" altLang="zh-CN" dirty="0" err="1"/>
              <a:t>LightGBM</a:t>
            </a:r>
            <a:r>
              <a:rPr lang="en-US" altLang="zh-CN" dirty="0"/>
              <a:t>-</a:t>
            </a:r>
            <a:r>
              <a:rPr lang="zh-CN" altLang="en-US" dirty="0"/>
              <a:t>直方图算法</a:t>
            </a:r>
          </a:p>
        </p:txBody>
      </p:sp>
      <p:pic>
        <p:nvPicPr>
          <p:cNvPr id="4" name="图片 3"/>
          <p:cNvPicPr>
            <a:picLocks noChangeAspect="1"/>
          </p:cNvPicPr>
          <p:nvPr/>
        </p:nvPicPr>
        <p:blipFill>
          <a:blip r:embed="rId2"/>
          <a:stretch>
            <a:fillRect/>
          </a:stretch>
        </p:blipFill>
        <p:spPr>
          <a:xfrm>
            <a:off x="240940" y="991056"/>
            <a:ext cx="11655440" cy="5573516"/>
          </a:xfrm>
          <a:prstGeom prst="rect">
            <a:avLst/>
          </a:prstGeom>
        </p:spPr>
      </p:pic>
    </p:spTree>
    <p:extLst>
      <p:ext uri="{BB962C8B-B14F-4D97-AF65-F5344CB8AC3E}">
        <p14:creationId xmlns:p14="http://schemas.microsoft.com/office/powerpoint/2010/main" val="1810011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427" y="1307009"/>
            <a:ext cx="10515600" cy="3879140"/>
          </a:xfrm>
        </p:spPr>
        <p:txBody>
          <a:bodyPr/>
          <a:lstStyle/>
          <a:p>
            <a:pPr marL="0" indent="0">
              <a:buNone/>
            </a:pPr>
            <a:r>
              <a:rPr lang="zh-CN" altLang="en-US" dirty="0"/>
              <a:t>直方图算法的优点</a:t>
            </a:r>
            <a:r>
              <a:rPr lang="en-US" altLang="zh-CN" dirty="0" smtClean="0"/>
              <a:t>:</a:t>
            </a:r>
          </a:p>
          <a:p>
            <a:r>
              <a:rPr lang="zh-CN" altLang="en-US" dirty="0" smtClean="0"/>
              <a:t>减少</a:t>
            </a:r>
            <a:r>
              <a:rPr lang="zh-CN" altLang="en-US" dirty="0"/>
              <a:t>内存</a:t>
            </a:r>
            <a:r>
              <a:rPr lang="zh-CN" altLang="en-US" dirty="0" smtClean="0"/>
              <a:t>占用</a:t>
            </a:r>
            <a:endParaRPr lang="en-US" altLang="zh-CN" dirty="0" smtClean="0"/>
          </a:p>
          <a:p>
            <a:r>
              <a:rPr lang="zh-CN" altLang="en-US" dirty="0"/>
              <a:t>缓存命中率提高，直方图中梯度存放是</a:t>
            </a:r>
            <a:r>
              <a:rPr lang="zh-CN" altLang="en-US" dirty="0" smtClean="0"/>
              <a:t>连续的</a:t>
            </a:r>
            <a:endParaRPr lang="en-US" altLang="zh-CN" dirty="0" smtClean="0"/>
          </a:p>
          <a:p>
            <a:r>
              <a:rPr lang="zh-CN" altLang="en-US" dirty="0"/>
              <a:t>计算效率提高，相对于</a:t>
            </a:r>
            <a:r>
              <a:rPr lang="en-US" altLang="zh-CN" dirty="0" err="1"/>
              <a:t>XGBoost</a:t>
            </a:r>
            <a:r>
              <a:rPr lang="zh-CN" altLang="en-US" dirty="0"/>
              <a:t>中预排序每个特征都要遍历数据</a:t>
            </a:r>
            <a:r>
              <a:rPr lang="en-US" altLang="zh-CN" dirty="0"/>
              <a:t>,</a:t>
            </a:r>
            <a:r>
              <a:rPr lang="zh-CN" altLang="en-US" dirty="0"/>
              <a:t>复杂度为</a:t>
            </a:r>
            <a:r>
              <a:rPr lang="en-US" altLang="zh-CN" dirty="0"/>
              <a:t>O(#feature * #data),</a:t>
            </a:r>
            <a:r>
              <a:rPr lang="zh-CN" altLang="en-US" dirty="0"/>
              <a:t>而直方图算法只需遍历每个特征</a:t>
            </a:r>
            <a:r>
              <a:rPr lang="zh-CN" altLang="en-US" dirty="0" smtClean="0"/>
              <a:t>的直方图</a:t>
            </a:r>
            <a:r>
              <a:rPr lang="zh-CN" altLang="en-US" dirty="0"/>
              <a:t>即可，复杂度为</a:t>
            </a:r>
            <a:r>
              <a:rPr lang="en-US" altLang="zh-CN" dirty="0"/>
              <a:t>O(feature * #bins</a:t>
            </a:r>
            <a:r>
              <a:rPr lang="en-US" altLang="zh-CN" dirty="0" smtClean="0"/>
              <a:t>),</a:t>
            </a:r>
          </a:p>
          <a:p>
            <a:r>
              <a:rPr lang="zh-CN" altLang="en-US" dirty="0"/>
              <a:t>在进行数据并行时，可大幅降低通信代价</a:t>
            </a:r>
          </a:p>
        </p:txBody>
      </p:sp>
      <p:sp>
        <p:nvSpPr>
          <p:cNvPr id="5" name="标题 1"/>
          <p:cNvSpPr>
            <a:spLocks noGrp="1"/>
          </p:cNvSpPr>
          <p:nvPr>
            <p:ph type="title"/>
          </p:nvPr>
        </p:nvSpPr>
        <p:spPr>
          <a:xfrm>
            <a:off x="118109" y="40943"/>
            <a:ext cx="10515600" cy="777922"/>
          </a:xfrm>
        </p:spPr>
        <p:txBody>
          <a:bodyPr/>
          <a:lstStyle/>
          <a:p>
            <a:r>
              <a:rPr lang="en-US" altLang="zh-CN" dirty="0" err="1"/>
              <a:t>LightGBM</a:t>
            </a:r>
            <a:r>
              <a:rPr lang="en-US" altLang="zh-CN" dirty="0"/>
              <a:t>-</a:t>
            </a:r>
            <a:r>
              <a:rPr lang="zh-CN" altLang="en-US" dirty="0"/>
              <a:t>直方图算法</a:t>
            </a:r>
          </a:p>
        </p:txBody>
      </p:sp>
    </p:spTree>
    <p:extLst>
      <p:ext uri="{BB962C8B-B14F-4D97-AF65-F5344CB8AC3E}">
        <p14:creationId xmlns:p14="http://schemas.microsoft.com/office/powerpoint/2010/main" val="1059649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树</a:t>
            </a:r>
            <a:r>
              <a:rPr lang="zh-CN" altLang="en-US" dirty="0" smtClean="0"/>
              <a:t>的生长策略</a:t>
            </a:r>
            <a:endParaRPr lang="zh-CN" altLang="en-US" dirty="0"/>
          </a:p>
        </p:txBody>
      </p:sp>
      <p:sp>
        <p:nvSpPr>
          <p:cNvPr id="5" name="内容占位符 4"/>
          <p:cNvSpPr>
            <a:spLocks noGrp="1"/>
          </p:cNvSpPr>
          <p:nvPr>
            <p:ph idx="1"/>
          </p:nvPr>
        </p:nvSpPr>
        <p:spPr>
          <a:xfrm>
            <a:off x="619836" y="1325563"/>
            <a:ext cx="10515600" cy="1322103"/>
          </a:xfrm>
        </p:spPr>
        <p:txBody>
          <a:bodyPr>
            <a:normAutofit fontScale="92500"/>
          </a:bodyPr>
          <a:lstStyle/>
          <a:p>
            <a:pPr marL="0" indent="457200" algn="just">
              <a:buNone/>
            </a:pPr>
            <a:r>
              <a:rPr lang="zh-CN" altLang="en-US" dirty="0"/>
              <a:t>在</a:t>
            </a:r>
            <a:r>
              <a:rPr lang="en-US" altLang="zh-CN" dirty="0" err="1"/>
              <a:t>XGBoost</a:t>
            </a:r>
            <a:r>
              <a:rPr lang="zh-CN" altLang="en-US" dirty="0"/>
              <a:t>中，树是按层生长的，同一层的所有节点都做分裂，最后剪枝，它不加区分的对待同一层的叶子，带来了很多没必要的开销，因为实际上很多叶子的分裂增益较低，没必要进行搜索和分裂。</a:t>
            </a:r>
          </a:p>
        </p:txBody>
      </p:sp>
      <p:pic>
        <p:nvPicPr>
          <p:cNvPr id="3" name="图片 2"/>
          <p:cNvPicPr>
            <a:picLocks noChangeAspect="1"/>
          </p:cNvPicPr>
          <p:nvPr/>
        </p:nvPicPr>
        <p:blipFill>
          <a:blip r:embed="rId2"/>
          <a:stretch>
            <a:fillRect/>
          </a:stretch>
        </p:blipFill>
        <p:spPr>
          <a:xfrm>
            <a:off x="734779" y="2647666"/>
            <a:ext cx="10285714" cy="3304762"/>
          </a:xfrm>
          <a:prstGeom prst="rect">
            <a:avLst/>
          </a:prstGeom>
        </p:spPr>
      </p:pic>
    </p:spTree>
    <p:extLst>
      <p:ext uri="{BB962C8B-B14F-4D97-AF65-F5344CB8AC3E}">
        <p14:creationId xmlns:p14="http://schemas.microsoft.com/office/powerpoint/2010/main" val="2370372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树的生长策略</a:t>
            </a:r>
          </a:p>
        </p:txBody>
      </p:sp>
      <p:sp>
        <p:nvSpPr>
          <p:cNvPr id="3" name="内容占位符 2"/>
          <p:cNvSpPr>
            <a:spLocks noGrp="1"/>
          </p:cNvSpPr>
          <p:nvPr>
            <p:ph idx="1"/>
          </p:nvPr>
        </p:nvSpPr>
        <p:spPr>
          <a:xfrm>
            <a:off x="797255" y="1161790"/>
            <a:ext cx="10515600" cy="1681850"/>
          </a:xfrm>
        </p:spPr>
        <p:txBody>
          <a:bodyPr/>
          <a:lstStyle/>
          <a:p>
            <a:pPr marL="0" indent="457200" algn="just">
              <a:buNone/>
            </a:pPr>
            <a:r>
              <a:rPr lang="en-US" altLang="zh-CN" dirty="0" err="1"/>
              <a:t>lightGBM</a:t>
            </a:r>
            <a:r>
              <a:rPr lang="zh-CN" altLang="en-US" dirty="0"/>
              <a:t>的生长策略是</a:t>
            </a:r>
            <a:r>
              <a:rPr lang="en-US" altLang="zh-CN" dirty="0"/>
              <a:t>leaf-wise</a:t>
            </a:r>
            <a:r>
              <a:rPr lang="zh-CN" altLang="en-US" dirty="0"/>
              <a:t>，以降低模型损失最大化为目的，对当前所有叶子节点中切分增益最大的</a:t>
            </a:r>
            <a:r>
              <a:rPr lang="en-US" altLang="zh-CN" dirty="0"/>
              <a:t>leaf</a:t>
            </a:r>
            <a:r>
              <a:rPr lang="zh-CN" altLang="en-US" dirty="0"/>
              <a:t>节点进行切分。</a:t>
            </a:r>
            <a:r>
              <a:rPr lang="en-US" altLang="zh-CN" dirty="0"/>
              <a:t>leaf-wise</a:t>
            </a:r>
            <a:r>
              <a:rPr lang="zh-CN" altLang="en-US" dirty="0"/>
              <a:t>的缺点是会生成比较深的决策树，为了防止过拟合，可以在模型参数中设置决策树的深度。</a:t>
            </a:r>
          </a:p>
        </p:txBody>
      </p:sp>
      <p:pic>
        <p:nvPicPr>
          <p:cNvPr id="5" name="图片 4"/>
          <p:cNvPicPr>
            <a:picLocks noChangeAspect="1"/>
          </p:cNvPicPr>
          <p:nvPr/>
        </p:nvPicPr>
        <p:blipFill>
          <a:blip r:embed="rId2"/>
          <a:stretch>
            <a:fillRect/>
          </a:stretch>
        </p:blipFill>
        <p:spPr>
          <a:xfrm>
            <a:off x="378865" y="3007413"/>
            <a:ext cx="11352381" cy="3514286"/>
          </a:xfrm>
          <a:prstGeom prst="rect">
            <a:avLst/>
          </a:prstGeom>
        </p:spPr>
      </p:pic>
    </p:spTree>
    <p:extLst>
      <p:ext uri="{BB962C8B-B14F-4D97-AF65-F5344CB8AC3E}">
        <p14:creationId xmlns:p14="http://schemas.microsoft.com/office/powerpoint/2010/main" val="42885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52670"/>
            <a:ext cx="10515600" cy="4138446"/>
          </a:xfrm>
        </p:spPr>
        <p:txBody>
          <a:bodyPr>
            <a:normAutofit/>
          </a:bodyPr>
          <a:lstStyle/>
          <a:p>
            <a:r>
              <a:rPr lang="en-US" altLang="zh-CN" dirty="0"/>
              <a:t>GOSS</a:t>
            </a:r>
            <a:r>
              <a:rPr lang="zh-CN" altLang="en-US" dirty="0"/>
              <a:t>是一种在减少数据量和保证精度上平衡的算法。</a:t>
            </a:r>
            <a:r>
              <a:rPr lang="en-US" altLang="zh-CN" dirty="0"/>
              <a:t>GOSS</a:t>
            </a:r>
            <a:r>
              <a:rPr lang="zh-CN" altLang="en-US" dirty="0"/>
              <a:t>是通过区分不同梯度的实例，保留较大梯度实例同时对较小梯度随机采样的方式减少计算量，从而达到提升效率的目的</a:t>
            </a:r>
            <a:r>
              <a:rPr lang="zh-CN" altLang="en-US" dirty="0" smtClean="0"/>
              <a:t>。</a:t>
            </a:r>
            <a:endParaRPr lang="en-US" altLang="zh-CN" dirty="0" smtClean="0"/>
          </a:p>
          <a:p>
            <a:r>
              <a:rPr lang="en-US" altLang="zh-CN" dirty="0" smtClean="0"/>
              <a:t>EFB</a:t>
            </a:r>
            <a:r>
              <a:rPr lang="zh-CN" altLang="en-US" dirty="0"/>
              <a:t>是通过特征捆绑的方式减少特征维度（其实是降维技术）的方式，来提升计算效率。通常被捆绑的特征都是互斥的（一个特征值为零</a:t>
            </a:r>
            <a:r>
              <a:rPr lang="en-US" altLang="zh-CN" dirty="0"/>
              <a:t>,</a:t>
            </a:r>
            <a:r>
              <a:rPr lang="zh-CN" altLang="en-US" dirty="0"/>
              <a:t>一个特征值不为零），这样两个特征捆绑起来才不会丢失信息。如果两个特征并不是完全互斥（部分情况下两个特征都是非零值），可以用一个指标对特征不互斥程度进行衡量，称之为冲突比率，当这个值较小时，我们可以选择把不完全互斥的两个特征捆绑，而不影响最后的</a:t>
            </a:r>
            <a:r>
              <a:rPr lang="zh-CN" altLang="en-US" dirty="0" smtClean="0"/>
              <a:t>精度</a:t>
            </a:r>
            <a:r>
              <a:rPr lang="zh-CN" altLang="en-US" dirty="0"/>
              <a:t>。</a:t>
            </a:r>
          </a:p>
        </p:txBody>
      </p:sp>
      <p:sp>
        <p:nvSpPr>
          <p:cNvPr id="5" name="文本框 4"/>
          <p:cNvSpPr txBox="1"/>
          <p:nvPr/>
        </p:nvSpPr>
        <p:spPr>
          <a:xfrm>
            <a:off x="838200" y="491319"/>
            <a:ext cx="10166566" cy="954107"/>
          </a:xfrm>
          <a:prstGeom prst="rect">
            <a:avLst/>
          </a:prstGeom>
          <a:noFill/>
        </p:spPr>
        <p:txBody>
          <a:bodyPr wrap="none" rtlCol="0">
            <a:spAutoFit/>
          </a:bodyPr>
          <a:lstStyle/>
          <a:p>
            <a:r>
              <a:rPr lang="zh-CN" altLang="en-US" sz="2800" b="1" dirty="0"/>
              <a:t>单边梯度采样，</a:t>
            </a:r>
            <a:r>
              <a:rPr lang="en-US" altLang="zh-CN" sz="2800" b="1" dirty="0"/>
              <a:t>Gradient-based One-Side Sampling</a:t>
            </a:r>
            <a:r>
              <a:rPr lang="zh-CN" altLang="en-US" sz="2800" b="1" dirty="0"/>
              <a:t>（</a:t>
            </a:r>
            <a:r>
              <a:rPr lang="en-US" altLang="zh-CN" sz="2800" b="1" dirty="0"/>
              <a:t>GOSS</a:t>
            </a:r>
            <a:r>
              <a:rPr lang="zh-CN" altLang="en-US" sz="2800" b="1" dirty="0"/>
              <a:t>）</a:t>
            </a:r>
            <a:r>
              <a:rPr lang="en-US" altLang="zh-CN" sz="2800" b="1" dirty="0"/>
              <a:t/>
            </a:r>
            <a:br>
              <a:rPr lang="en-US" altLang="zh-CN" sz="2800" b="1" dirty="0"/>
            </a:br>
            <a:r>
              <a:rPr lang="zh-CN" altLang="en-US" sz="2800" b="1" dirty="0"/>
              <a:t>互斥特征绑定，</a:t>
            </a:r>
            <a:r>
              <a:rPr lang="en-US" altLang="zh-CN" sz="2800" b="1" dirty="0"/>
              <a:t>Exclusive Feature Bundling</a:t>
            </a:r>
            <a:r>
              <a:rPr lang="zh-CN" altLang="en-US" sz="2800" b="1" dirty="0"/>
              <a:t>（</a:t>
            </a:r>
            <a:r>
              <a:rPr lang="en-US" altLang="zh-CN" sz="2800" b="1" dirty="0"/>
              <a:t>EFB</a:t>
            </a:r>
            <a:r>
              <a:rPr lang="zh-CN" altLang="en-US" sz="2800" b="1" dirty="0"/>
              <a:t>）</a:t>
            </a:r>
            <a:endParaRPr lang="zh-CN" altLang="en-US" sz="2800" dirty="0"/>
          </a:p>
        </p:txBody>
      </p:sp>
      <p:sp>
        <p:nvSpPr>
          <p:cNvPr id="6" name="矩形 5"/>
          <p:cNvSpPr/>
          <p:nvPr/>
        </p:nvSpPr>
        <p:spPr>
          <a:xfrm>
            <a:off x="838200" y="5798360"/>
            <a:ext cx="7782900"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4D4D4D"/>
                </a:solidFill>
                <a:latin typeface="-apple-system"/>
              </a:rPr>
              <a:t>结合使用 </a:t>
            </a:r>
            <a:r>
              <a:rPr lang="en-US" altLang="zh-CN" sz="2400" dirty="0">
                <a:solidFill>
                  <a:srgbClr val="4D4D4D"/>
                </a:solidFill>
                <a:latin typeface="-apple-system"/>
              </a:rPr>
              <a:t>GOSS </a:t>
            </a:r>
            <a:r>
              <a:rPr lang="zh-CN" altLang="en-US" sz="2400" dirty="0">
                <a:solidFill>
                  <a:srgbClr val="4D4D4D"/>
                </a:solidFill>
                <a:latin typeface="-apple-system"/>
              </a:rPr>
              <a:t>和 </a:t>
            </a:r>
            <a:r>
              <a:rPr lang="en-US" altLang="zh-CN" sz="2400" dirty="0">
                <a:solidFill>
                  <a:srgbClr val="4D4D4D"/>
                </a:solidFill>
                <a:latin typeface="-apple-system"/>
              </a:rPr>
              <a:t>EFB </a:t>
            </a:r>
            <a:r>
              <a:rPr lang="zh-CN" altLang="en-US" sz="2400" dirty="0">
                <a:solidFill>
                  <a:srgbClr val="4D4D4D"/>
                </a:solidFill>
                <a:latin typeface="-apple-system"/>
              </a:rPr>
              <a:t>的 </a:t>
            </a:r>
            <a:r>
              <a:rPr lang="en-US" altLang="zh-CN" sz="2400" dirty="0">
                <a:solidFill>
                  <a:srgbClr val="4D4D4D"/>
                </a:solidFill>
                <a:latin typeface="-apple-system"/>
              </a:rPr>
              <a:t>GBDT </a:t>
            </a:r>
            <a:r>
              <a:rPr lang="zh-CN" altLang="en-US" sz="2400" dirty="0">
                <a:solidFill>
                  <a:srgbClr val="4D4D4D"/>
                </a:solidFill>
                <a:latin typeface="-apple-system"/>
              </a:rPr>
              <a:t>算法就是 </a:t>
            </a:r>
            <a:r>
              <a:rPr lang="en-US" altLang="zh-CN" sz="2400" dirty="0" err="1">
                <a:solidFill>
                  <a:srgbClr val="4D4D4D"/>
                </a:solidFill>
                <a:latin typeface="-apple-system"/>
              </a:rPr>
              <a:t>LightGBM</a:t>
            </a:r>
            <a:r>
              <a:rPr lang="zh-CN" altLang="en-US" dirty="0">
                <a:solidFill>
                  <a:srgbClr val="4D4D4D"/>
                </a:solidFill>
                <a:latin typeface="-apple-system"/>
              </a:rPr>
              <a:t>。</a:t>
            </a:r>
            <a:endParaRPr lang="zh-CN" altLang="en-US" dirty="0"/>
          </a:p>
        </p:txBody>
      </p:sp>
    </p:spTree>
    <p:extLst>
      <p:ext uri="{BB962C8B-B14F-4D97-AF65-F5344CB8AC3E}">
        <p14:creationId xmlns:p14="http://schemas.microsoft.com/office/powerpoint/2010/main" val="361864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440" y="525145"/>
            <a:ext cx="10515600" cy="869315"/>
          </a:xfrm>
        </p:spPr>
        <p:txBody>
          <a:bodyPr>
            <a:normAutofit fontScale="90000"/>
          </a:bodyPr>
          <a:lstStyle/>
          <a:p>
            <a:r>
              <a:rPr lang="zh-CN" altLang="en-US" dirty="0"/>
              <a:t>实验介绍</a:t>
            </a:r>
            <a:r>
              <a:rPr lang="en-US" altLang="zh-CN" dirty="0"/>
              <a:t/>
            </a:r>
            <a:br>
              <a:rPr lang="en-US" altLang="zh-CN" dirty="0"/>
            </a:br>
            <a:endParaRPr lang="zh-CN" altLang="en-US" dirty="0"/>
          </a:p>
        </p:txBody>
      </p:sp>
      <p:sp>
        <p:nvSpPr>
          <p:cNvPr id="3" name="内容占位符 2"/>
          <p:cNvSpPr>
            <a:spLocks noGrp="1"/>
          </p:cNvSpPr>
          <p:nvPr>
            <p:ph idx="1"/>
          </p:nvPr>
        </p:nvSpPr>
        <p:spPr>
          <a:xfrm>
            <a:off x="838200" y="1690688"/>
            <a:ext cx="10515600" cy="4486275"/>
          </a:xfrm>
        </p:spPr>
        <p:txBody>
          <a:bodyPr/>
          <a:lstStyle/>
          <a:p>
            <a:pPr indent="0" algn="just">
              <a:buNone/>
            </a:pPr>
            <a:r>
              <a:rPr lang="en-US" altLang="zh-CN" sz="3200" dirty="0" smtClean="0"/>
              <a:t>	</a:t>
            </a:r>
            <a:r>
              <a:rPr lang="zh-CN" altLang="en-US" sz="3200" dirty="0" smtClean="0"/>
              <a:t>本</a:t>
            </a:r>
            <a:r>
              <a:rPr lang="zh-CN" altLang="en-US" sz="3200" dirty="0"/>
              <a:t>题目源于阿里天池的一项数据竞赛，赛题以心电图心跳信号数据为背景， 要求选手根据心电图感应数据预测心跳信号所属类别，其中心跳信号对应正常</a:t>
            </a:r>
            <a:r>
              <a:rPr lang="zh-CN" altLang="en-US" sz="3200" dirty="0" smtClean="0"/>
              <a:t>病例</a:t>
            </a:r>
            <a:r>
              <a:rPr lang="zh-CN" altLang="en-US" sz="3200" dirty="0"/>
              <a:t>以及受不同心律不齐和心肌梗塞影响的病例，这是一个多分类的问题。数据集由于经过脱敏处理，数据都较为规整，无需大费周章的进行数据处理。本项目</a:t>
            </a:r>
            <a:r>
              <a:rPr lang="zh-CN" altLang="en-US" sz="3200" dirty="0" smtClean="0"/>
              <a:t>主要</a:t>
            </a:r>
            <a:r>
              <a:rPr lang="zh-CN" altLang="en-US" sz="3200" dirty="0"/>
              <a:t>采用普通的决策树</a:t>
            </a:r>
            <a:r>
              <a:rPr lang="zh-CN" altLang="en-US" sz="3200" dirty="0" smtClean="0"/>
              <a:t>及衍生</a:t>
            </a:r>
            <a:r>
              <a:rPr lang="zh-CN" altLang="en-US" sz="3200" dirty="0"/>
              <a:t>模型对提供的心跳信号传感器的数据集进行训练，并完成不同心跳信号的分类的任务。</a:t>
            </a:r>
            <a:endParaRPr lang="en-US" altLang="zh-CN" sz="3200" dirty="0"/>
          </a:p>
          <a:p>
            <a:endParaRPr lang="zh-CN" altLang="en-US" dirty="0"/>
          </a:p>
        </p:txBody>
      </p:sp>
    </p:spTree>
    <p:extLst>
      <p:ext uri="{BB962C8B-B14F-4D97-AF65-F5344CB8AC3E}">
        <p14:creationId xmlns:p14="http://schemas.microsoft.com/office/powerpoint/2010/main" val="441862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348" y="201353"/>
            <a:ext cx="10515600" cy="986003"/>
          </a:xfrm>
        </p:spPr>
        <p:txBody>
          <a:bodyPr/>
          <a:lstStyle/>
          <a:p>
            <a:r>
              <a:rPr lang="en-US" altLang="zh-CN" dirty="0" err="1" smtClean="0"/>
              <a:t>LightGBM</a:t>
            </a:r>
            <a:r>
              <a:rPr lang="en-US" altLang="zh-CN" dirty="0" smtClean="0"/>
              <a:t>-</a:t>
            </a:r>
            <a:r>
              <a:rPr lang="zh-CN" altLang="en-US" dirty="0" smtClean="0"/>
              <a:t>实验结果</a:t>
            </a:r>
            <a:endParaRPr lang="zh-CN" altLang="en-US" dirty="0"/>
          </a:p>
        </p:txBody>
      </p:sp>
      <p:pic>
        <p:nvPicPr>
          <p:cNvPr id="4" name="内容占位符 3"/>
          <p:cNvPicPr>
            <a:picLocks noGrp="1" noChangeAspect="1"/>
          </p:cNvPicPr>
          <p:nvPr>
            <p:ph idx="1"/>
          </p:nvPr>
        </p:nvPicPr>
        <p:blipFill>
          <a:blip r:embed="rId2"/>
          <a:stretch>
            <a:fillRect/>
          </a:stretch>
        </p:blipFill>
        <p:spPr>
          <a:xfrm>
            <a:off x="2944068" y="1520059"/>
            <a:ext cx="5958117" cy="3216328"/>
          </a:xfrm>
          <a:prstGeom prst="rect">
            <a:avLst/>
          </a:prstGeom>
        </p:spPr>
      </p:pic>
      <p:sp>
        <p:nvSpPr>
          <p:cNvPr id="5" name="矩形 4"/>
          <p:cNvSpPr/>
          <p:nvPr/>
        </p:nvSpPr>
        <p:spPr>
          <a:xfrm>
            <a:off x="968990" y="5069091"/>
            <a:ext cx="9908275" cy="1384995"/>
          </a:xfrm>
          <a:prstGeom prst="rect">
            <a:avLst/>
          </a:prstGeom>
        </p:spPr>
        <p:txBody>
          <a:bodyPr wrap="square">
            <a:spAutoFit/>
          </a:bodyPr>
          <a:lstStyle/>
          <a:p>
            <a:pPr indent="457200" algn="just"/>
            <a:r>
              <a:rPr lang="zh-CN" altLang="en-US" sz="2800" dirty="0"/>
              <a:t>比前两项结果，不仅准确率有了较大提升，达到</a:t>
            </a:r>
            <a:r>
              <a:rPr lang="zh-CN" altLang="en-US" sz="2800" dirty="0" smtClean="0"/>
              <a:t>了</a:t>
            </a:r>
            <a:r>
              <a:rPr lang="en-US" altLang="zh-CN" sz="2800" dirty="0" smtClean="0"/>
              <a:t>0.99</a:t>
            </a:r>
            <a:r>
              <a:rPr lang="zh-CN" altLang="en-US" sz="2800" dirty="0"/>
              <a:t>，最值得关注的是 </a:t>
            </a:r>
            <a:r>
              <a:rPr lang="en-US" altLang="zh-CN" sz="2800" dirty="0"/>
              <a:t>1 </a:t>
            </a:r>
            <a:r>
              <a:rPr lang="zh-CN" altLang="en-US" sz="2800" dirty="0"/>
              <a:t>类别的指标有了明显提高，证明此方法是有效的。</a:t>
            </a:r>
          </a:p>
        </p:txBody>
      </p:sp>
    </p:spTree>
    <p:extLst>
      <p:ext uri="{BB962C8B-B14F-4D97-AF65-F5344CB8AC3E}">
        <p14:creationId xmlns:p14="http://schemas.microsoft.com/office/powerpoint/2010/main" val="1628310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5364" y="2757618"/>
            <a:ext cx="5931089" cy="1325563"/>
          </a:xfrm>
        </p:spPr>
        <p:txBody>
          <a:bodyPr/>
          <a:lstStyle/>
          <a:p>
            <a:r>
              <a:rPr lang="en-US" altLang="zh-CN" dirty="0" smtClean="0">
                <a:latin typeface="Blackadder ITC" panose="04020505051007020D02" pitchFamily="82" charset="0"/>
              </a:rPr>
              <a:t>Thank you for your attention!</a:t>
            </a:r>
            <a:endParaRPr lang="zh-CN" altLang="en-US" dirty="0">
              <a:latin typeface="Blackadder ITC" panose="04020505051007020D02" pitchFamily="82" charset="0"/>
            </a:endParaRPr>
          </a:p>
        </p:txBody>
      </p:sp>
    </p:spTree>
    <p:extLst>
      <p:ext uri="{BB962C8B-B14F-4D97-AF65-F5344CB8AC3E}">
        <p14:creationId xmlns:p14="http://schemas.microsoft.com/office/powerpoint/2010/main" val="2064985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80" y="96948"/>
            <a:ext cx="10260501" cy="872044"/>
          </a:xfrm>
        </p:spPr>
        <p:txBody>
          <a:bodyPr/>
          <a:lstStyle/>
          <a:p>
            <a:r>
              <a:rPr lang="zh-CN" altLang="en-US" dirty="0" smtClean="0"/>
              <a:t>数据预处理</a:t>
            </a:r>
            <a:endParaRPr lang="zh-CN" altLang="en-US" dirty="0"/>
          </a:p>
        </p:txBody>
      </p:sp>
      <p:pic>
        <p:nvPicPr>
          <p:cNvPr id="6" name="图片 5"/>
          <p:cNvPicPr>
            <a:picLocks noChangeAspect="1"/>
          </p:cNvPicPr>
          <p:nvPr/>
        </p:nvPicPr>
        <p:blipFill>
          <a:blip r:embed="rId2"/>
          <a:stretch>
            <a:fillRect/>
          </a:stretch>
        </p:blipFill>
        <p:spPr>
          <a:xfrm>
            <a:off x="220980" y="1825625"/>
            <a:ext cx="8740140" cy="3820795"/>
          </a:xfrm>
          <a:prstGeom prst="rect">
            <a:avLst/>
          </a:prstGeom>
        </p:spPr>
      </p:pic>
      <p:pic>
        <p:nvPicPr>
          <p:cNvPr id="7" name="内容占位符 5"/>
          <p:cNvPicPr>
            <a:picLocks noGrp="1" noChangeAspect="1"/>
          </p:cNvPicPr>
          <p:nvPr>
            <p:ph idx="1"/>
          </p:nvPr>
        </p:nvPicPr>
        <p:blipFill>
          <a:blip r:embed="rId3"/>
          <a:stretch>
            <a:fillRect/>
          </a:stretch>
        </p:blipFill>
        <p:spPr>
          <a:xfrm>
            <a:off x="9128760" y="3535478"/>
            <a:ext cx="2773680" cy="2110942"/>
          </a:xfrm>
          <a:prstGeom prst="rect">
            <a:avLst/>
          </a:prstGeom>
        </p:spPr>
      </p:pic>
    </p:spTree>
    <p:extLst>
      <p:ext uri="{BB962C8B-B14F-4D97-AF65-F5344CB8AC3E}">
        <p14:creationId xmlns:p14="http://schemas.microsoft.com/office/powerpoint/2010/main" val="18261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12" y="0"/>
            <a:ext cx="9883140" cy="996287"/>
          </a:xfrm>
        </p:spPr>
        <p:txBody>
          <a:bodyPr/>
          <a:lstStyle/>
          <a:p>
            <a:r>
              <a:rPr lang="zh-CN" altLang="en-US" dirty="0"/>
              <a:t>数据预处理</a:t>
            </a:r>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00961" y="1508760"/>
            <a:ext cx="11590078" cy="4533168"/>
          </a:xfrm>
          <a:prstGeom prst="rect">
            <a:avLst/>
          </a:prstGeom>
        </p:spPr>
      </p:pic>
    </p:spTree>
    <p:extLst>
      <p:ext uri="{BB962C8B-B14F-4D97-AF65-F5344CB8AC3E}">
        <p14:creationId xmlns:p14="http://schemas.microsoft.com/office/powerpoint/2010/main" val="1264058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 y="0"/>
            <a:ext cx="11353800" cy="1074420"/>
          </a:xfrm>
        </p:spPr>
        <p:txBody>
          <a:bodyPr/>
          <a:lstStyle/>
          <a:p>
            <a:r>
              <a:rPr lang="zh-CN" altLang="en-US" dirty="0"/>
              <a:t>决策树</a:t>
            </a:r>
            <a:endParaRPr lang="en-US" altLang="zh-CN" dirty="0"/>
          </a:p>
        </p:txBody>
      </p:sp>
      <p:pic>
        <p:nvPicPr>
          <p:cNvPr id="3" name="内容占位符 2"/>
          <p:cNvPicPr>
            <a:picLocks noGrp="1" noChangeAspect="1"/>
          </p:cNvPicPr>
          <p:nvPr>
            <p:ph idx="1"/>
          </p:nvPr>
        </p:nvPicPr>
        <p:blipFill>
          <a:blip r:embed="rId2"/>
          <a:stretch>
            <a:fillRect/>
          </a:stretch>
        </p:blipFill>
        <p:spPr>
          <a:xfrm>
            <a:off x="548640" y="1169828"/>
            <a:ext cx="4129330" cy="4351337"/>
          </a:xfrm>
          <a:prstGeom prst="rect">
            <a:avLst/>
          </a:prstGeom>
        </p:spPr>
      </p:pic>
      <p:pic>
        <p:nvPicPr>
          <p:cNvPr id="4" name="图片 3"/>
          <p:cNvPicPr>
            <a:picLocks noChangeAspect="1"/>
          </p:cNvPicPr>
          <p:nvPr/>
        </p:nvPicPr>
        <p:blipFill>
          <a:blip r:embed="rId3"/>
          <a:stretch>
            <a:fillRect/>
          </a:stretch>
        </p:blipFill>
        <p:spPr>
          <a:xfrm>
            <a:off x="5961839" y="1169828"/>
            <a:ext cx="5574842" cy="4351337"/>
          </a:xfrm>
          <a:prstGeom prst="rect">
            <a:avLst/>
          </a:prstGeom>
        </p:spPr>
      </p:pic>
    </p:spTree>
    <p:extLst>
      <p:ext uri="{BB962C8B-B14F-4D97-AF65-F5344CB8AC3E}">
        <p14:creationId xmlns:p14="http://schemas.microsoft.com/office/powerpoint/2010/main" val="2417510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smtClean="0"/>
              <a:t>决策树</a:t>
            </a:r>
            <a:r>
              <a:rPr lang="en-US" altLang="zh-CN" dirty="0" smtClean="0"/>
              <a:t>-</a:t>
            </a:r>
            <a:r>
              <a:rPr lang="zh-CN" altLang="en-US" dirty="0" smtClean="0"/>
              <a:t>信息增益</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0980" y="1139824"/>
                <a:ext cx="10874650" cy="5492987"/>
              </a:xfrm>
            </p:spPr>
            <p:txBody>
              <a:bodyPr>
                <a:normAutofit lnSpcReduction="10000"/>
              </a:bodyPr>
              <a:lstStyle/>
              <a:p>
                <a:pPr marL="0" indent="720000">
                  <a:buNone/>
                </a:pPr>
                <a:r>
                  <a:rPr lang="zh-CN" altLang="en-US" dirty="0" smtClean="0"/>
                  <a:t>信息熵：是用来衡量信息不确定性的指标，不确定性是一个事件出现不同的结果的可能性。计算方法如下：</a:t>
                </a:r>
                <a:endParaRPr lang="en-US" altLang="zh-CN" dirty="0" smtClean="0"/>
              </a:p>
              <a:p>
                <a:pPr marL="0" indent="720000">
                  <a:buNone/>
                </a:pPr>
                <a:endParaRPr lang="en-US" altLang="zh-CN" dirty="0"/>
              </a:p>
              <a:p>
                <a:pPr marL="0" indent="720000">
                  <a:buNone/>
                </a:pPr>
                <a:endParaRPr lang="en-US" altLang="zh-CN" dirty="0" smtClean="0"/>
              </a:p>
              <a:p>
                <a:pPr marL="0" indent="720000">
                  <a:buNone/>
                </a:pPr>
                <a:r>
                  <a:rPr lang="zh-CN" altLang="en-US" dirty="0" smtClean="0"/>
                  <a:t>其中：</a:t>
                </a:r>
                <a14:m>
                  <m:oMath xmlns:m="http://schemas.openxmlformats.org/officeDocument/2006/math">
                    <m:r>
                      <a:rPr lang="zh-CN" altLang="en-US" i="1" smtClean="0">
                        <a:latin typeface="Cambria Math" panose="02040503050406030204" pitchFamily="18" charset="0"/>
                      </a:rPr>
                      <m:t>𝑃</m:t>
                    </m:r>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𝑋</m:t>
                        </m:r>
                        <m:r>
                          <a:rPr lang="zh-CN" altLang="en-US" i="1" smtClean="0">
                            <a:latin typeface="Cambria Math" panose="02040503050406030204" pitchFamily="18" charset="0"/>
                          </a:rPr>
                          <m:t>=</m:t>
                        </m:r>
                        <m:r>
                          <a:rPr lang="zh-CN" altLang="en-US" i="1" smtClean="0">
                            <a:latin typeface="Cambria Math" panose="02040503050406030204" pitchFamily="18" charset="0"/>
                          </a:rPr>
                          <m:t>𝑖</m:t>
                        </m:r>
                      </m:e>
                    </m:d>
                  </m:oMath>
                </a14:m>
                <a:r>
                  <a:rPr lang="zh-CN" altLang="en-US" dirty="0" smtClean="0"/>
                  <a:t>为随机变量</a:t>
                </a:r>
                <a:r>
                  <a:rPr lang="en-US" altLang="zh-CN" dirty="0" smtClean="0"/>
                  <a:t>X</a:t>
                </a:r>
                <a:r>
                  <a:rPr lang="zh-CN" altLang="en-US" dirty="0" smtClean="0"/>
                  <a:t>取值为</a:t>
                </a:r>
                <a:r>
                  <a:rPr lang="en-US" altLang="zh-CN" dirty="0" err="1" smtClean="0"/>
                  <a:t>i</a:t>
                </a:r>
                <a:r>
                  <a:rPr lang="zh-CN" altLang="en-US" dirty="0" smtClean="0"/>
                  <a:t>的概率。</a:t>
                </a:r>
                <a:endParaRPr lang="en-US" altLang="zh-CN" dirty="0" smtClean="0"/>
              </a:p>
              <a:p>
                <a:pPr marL="0" indent="720000">
                  <a:buNone/>
                </a:pPr>
                <a:r>
                  <a:rPr lang="zh-CN" altLang="en-US" dirty="0"/>
                  <a:t>条件熵：在给定随机变量</a:t>
                </a:r>
                <a:r>
                  <a:rPr lang="en-US" altLang="zh-CN" dirty="0"/>
                  <a:t>Y</a:t>
                </a:r>
                <a:r>
                  <a:rPr lang="zh-CN" altLang="en-US" dirty="0"/>
                  <a:t>的条件下，随机变量</a:t>
                </a:r>
                <a:r>
                  <a:rPr lang="en-US" altLang="zh-CN" dirty="0"/>
                  <a:t>X</a:t>
                </a:r>
                <a:r>
                  <a:rPr lang="zh-CN" altLang="en-US" dirty="0"/>
                  <a:t>的</a:t>
                </a:r>
                <a:r>
                  <a:rPr lang="zh-CN" altLang="en-US" dirty="0" smtClean="0"/>
                  <a:t>不确定性。</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d>
                        <m:dPr>
                          <m:ctrlPr>
                            <a:rPr lang="en-US" altLang="zh-CN" i="1" dirty="0">
                              <a:latin typeface="Cambria Math" panose="02040503050406030204" pitchFamily="18" charset="0"/>
                            </a:rPr>
                          </m:ctrlPr>
                        </m:d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𝑋</m:t>
                              </m:r>
                            </m:e>
                          </m:d>
                          <m:r>
                            <a:rPr lang="en-US" altLang="zh-CN" i="1" dirty="0">
                              <a:latin typeface="Cambria Math" panose="02040503050406030204" pitchFamily="18" charset="0"/>
                            </a:rPr>
                            <m:t>𝑌</m:t>
                          </m:r>
                          <m:r>
                            <a:rPr lang="en-US" altLang="zh-CN" i="0" dirty="0">
                              <a:latin typeface="Cambria Math" panose="02040503050406030204" pitchFamily="18" charset="0"/>
                            </a:rPr>
                            <m:t>=</m:t>
                          </m:r>
                          <m:r>
                            <a:rPr lang="en-US" altLang="zh-CN" i="1" dirty="0">
                              <a:latin typeface="Cambria Math" panose="02040503050406030204" pitchFamily="18" charset="0"/>
                            </a:rPr>
                            <m:t>𝑣</m:t>
                          </m:r>
                        </m:e>
                      </m:d>
                      <m:r>
                        <a:rPr lang="en-US" altLang="zh-CN" i="0" dirty="0">
                          <a:latin typeface="Cambria Math" panose="02040503050406030204" pitchFamily="18" charset="0"/>
                        </a:rPr>
                        <m:t>=−</m:t>
                      </m:r>
                      <m:nary>
                        <m:naryPr>
                          <m:chr m:val="∑"/>
                          <m:limLoc m:val="undOvr"/>
                          <m:grow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0"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𝑋</m:t>
                              </m:r>
                              <m:r>
                                <a:rPr lang="en-US" altLang="zh-CN" i="0"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𝑌</m:t>
                              </m:r>
                              <m:r>
                                <a:rPr lang="en-US" altLang="zh-CN" i="0" dirty="0">
                                  <a:latin typeface="Cambria Math" panose="02040503050406030204" pitchFamily="18" charset="0"/>
                                </a:rPr>
                                <m:t>=</m:t>
                              </m:r>
                              <m:r>
                                <a:rPr lang="en-US" altLang="zh-CN" i="1" dirty="0">
                                  <a:latin typeface="Cambria Math" panose="02040503050406030204" pitchFamily="18" charset="0"/>
                                </a:rPr>
                                <m:t>𝑣</m:t>
                              </m:r>
                            </m:e>
                          </m:d>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log</m:t>
                                  </m:r>
                                </m:e>
                                <m:sub>
                                  <m:r>
                                    <a:rPr lang="en-US" altLang="zh-CN" i="0" dirty="0">
                                      <a:latin typeface="Cambria Math" panose="02040503050406030204" pitchFamily="18" charset="0"/>
                                    </a:rPr>
                                    <m:t>2</m:t>
                                  </m:r>
                                </m:sub>
                              </m:sSub>
                            </m:fName>
                            <m:e>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𝑋</m:t>
                                  </m:r>
                                  <m:r>
                                    <a:rPr lang="en-US" altLang="zh-CN" i="0"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𝑌</m:t>
                                  </m:r>
                                  <m:r>
                                    <a:rPr lang="en-US" altLang="zh-CN" i="0" dirty="0">
                                      <a:latin typeface="Cambria Math" panose="02040503050406030204" pitchFamily="18" charset="0"/>
                                    </a:rPr>
                                    <m:t>=</m:t>
                                  </m:r>
                                  <m:r>
                                    <a:rPr lang="en-US" altLang="zh-CN" i="1" dirty="0">
                                      <a:latin typeface="Cambria Math" panose="02040503050406030204" pitchFamily="18" charset="0"/>
                                    </a:rPr>
                                    <m:t>𝑣</m:t>
                                  </m:r>
                                </m:e>
                              </m:d>
                            </m:e>
                          </m:func>
                        </m:e>
                      </m:nary>
                    </m:oMath>
                  </m:oMathPara>
                </a14:m>
                <a:endParaRPr lang="en-US" altLang="zh-CN" dirty="0" smtClean="0"/>
              </a:p>
              <a:p>
                <a:pPr marL="0" indent="720000">
                  <a:buNone/>
                </a:pPr>
                <a:r>
                  <a:rPr lang="zh-CN" altLang="en-US" dirty="0" smtClean="0"/>
                  <a:t>信息增益：熵</a:t>
                </a:r>
                <a:r>
                  <a:rPr lang="en-US" altLang="zh-CN" dirty="0" smtClean="0"/>
                  <a:t>-</a:t>
                </a:r>
                <a:r>
                  <a:rPr lang="zh-CN" altLang="en-US" dirty="0" smtClean="0"/>
                  <a:t>条件熵，代表在一个条件下，信息不确定性减少的程度。</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𝑋</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𝑌</m:t>
                          </m:r>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𝐻</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𝑋</m:t>
                          </m:r>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𝐻</m:t>
                      </m:r>
                      <m:d>
                        <m:dPr>
                          <m:ctrlPr>
                            <a:rPr lang="en-US" altLang="zh-CN" i="1" dirty="0" smtClean="0">
                              <a:latin typeface="Cambria Math" panose="02040503050406030204" pitchFamily="18" charset="0"/>
                            </a:rPr>
                          </m:ctrlPr>
                        </m:d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𝑋</m:t>
                              </m:r>
                            </m:e>
                          </m:d>
                          <m:r>
                            <a:rPr lang="en-US" altLang="zh-CN" i="1" dirty="0" smtClean="0">
                              <a:latin typeface="Cambria Math" panose="02040503050406030204" pitchFamily="18" charset="0"/>
                            </a:rPr>
                            <m:t>𝑌</m:t>
                          </m:r>
                        </m:e>
                      </m:d>
                    </m:oMath>
                  </m:oMathPara>
                </a14:m>
                <a:endParaRPr lang="en-US" altLang="zh-CN" dirty="0" smtClean="0"/>
              </a:p>
              <a:p>
                <a:pPr marL="0" indent="457200">
                  <a:buNone/>
                </a:pPr>
                <a:r>
                  <a:rPr lang="en-US" altLang="zh-CN" dirty="0"/>
                  <a:t>	</a:t>
                </a:r>
                <a:r>
                  <a:rPr lang="en-US" altLang="zh-CN" dirty="0" smtClean="0"/>
                  <a:t>	</a:t>
                </a:r>
              </a:p>
              <a:p>
                <a:pPr marL="0" indent="457200">
                  <a:buNone/>
                </a:pPr>
                <a:endParaRPr lang="en-US" altLang="zh-CN" dirty="0"/>
              </a:p>
              <a:p>
                <a:pPr marL="0" indent="45720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0980" y="1139824"/>
                <a:ext cx="10874650" cy="5492987"/>
              </a:xfrm>
              <a:blipFill>
                <a:blip r:embed="rId2"/>
                <a:stretch>
                  <a:fillRect l="-1121" t="-2664" r="-729" b="-83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4012440" y="2087270"/>
                <a:ext cx="372531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𝑋</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𝑖</m:t>
                              </m:r>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r>
                                <a:rPr lang="zh-CN" altLang="en-US" i="1">
                                  <a:latin typeface="Cambria Math" panose="02040503050406030204" pitchFamily="18" charset="0"/>
                                </a:rPr>
                                <m:t>𝑃</m:t>
                              </m:r>
                            </m:e>
                          </m:func>
                          <m:d>
                            <m:dPr>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𝑖</m:t>
                              </m:r>
                            </m:e>
                          </m:d>
                        </m:e>
                      </m:nary>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012440" y="2087270"/>
                <a:ext cx="3725315" cy="75623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074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9798"/>
            <a:ext cx="10365475" cy="791570"/>
          </a:xfrm>
        </p:spPr>
        <p:txBody>
          <a:bodyPr/>
          <a:lstStyle/>
          <a:p>
            <a:r>
              <a:rPr lang="zh-CN" altLang="en-US" dirty="0"/>
              <a:t>决策树</a:t>
            </a:r>
            <a:r>
              <a:rPr lang="en-US" altLang="zh-CN" dirty="0" smtClean="0"/>
              <a:t>-</a:t>
            </a:r>
            <a:r>
              <a:rPr lang="zh-CN" altLang="en-US" dirty="0" smtClean="0"/>
              <a:t>基尼指数</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78892" y="1126084"/>
                <a:ext cx="10515600" cy="4351338"/>
              </a:xfrm>
            </p:spPr>
            <p:txBody>
              <a:bodyPr/>
              <a:lstStyle/>
              <a:p>
                <a:pPr marL="0" indent="720000">
                  <a:buNone/>
                </a:pPr>
                <a:r>
                  <a:rPr lang="zh-CN" altLang="en-US" dirty="0" smtClean="0"/>
                  <a:t>基尼指数（</a:t>
                </a:r>
                <a:r>
                  <a:rPr lang="en-US" altLang="zh-CN" dirty="0" smtClean="0"/>
                  <a:t>Gini</a:t>
                </a:r>
                <a:r>
                  <a:rPr lang="zh-CN" altLang="en-US" dirty="0" smtClean="0"/>
                  <a:t>不纯度）：表示在样本集合中一个随机选中的样本被分错的概率。</a:t>
                </a:r>
                <a:endParaRPr lang="en-US" altLang="zh-CN" dirty="0" smtClean="0"/>
              </a:p>
              <a:p>
                <a:pPr marL="0" indent="720000">
                  <a:buNone/>
                </a:pPr>
                <a:r>
                  <a:rPr lang="zh-CN" altLang="en-US" dirty="0"/>
                  <a:t>基</a:t>
                </a:r>
                <a:r>
                  <a:rPr lang="zh-CN" altLang="en-US" dirty="0" smtClean="0"/>
                  <a:t>尼</a:t>
                </a:r>
                <a:r>
                  <a:rPr lang="zh-CN" altLang="en-US" dirty="0"/>
                  <a:t>指</a:t>
                </a:r>
                <a:r>
                  <a:rPr lang="zh-CN" altLang="en-US" dirty="0" smtClean="0"/>
                  <a:t>数越小，表示集合中被选中的样本被分错的概率越小，也就是说集合的纯度越高，反之，集合越不纯。当集合所有样本为一个类时，基尼指数为</a:t>
                </a:r>
                <a:r>
                  <a:rPr lang="en-US" altLang="zh-CN" dirty="0" smtClean="0"/>
                  <a:t>0</a:t>
                </a:r>
                <a:r>
                  <a:rPr lang="zh-CN" altLang="en-US" dirty="0" smtClean="0"/>
                  <a:t>。</a:t>
                </a:r>
                <a:endParaRPr lang="en-US" altLang="zh-CN" dirty="0" smtClean="0"/>
              </a:p>
              <a:p>
                <a:pPr marL="0" indent="720000">
                  <a:buNone/>
                </a:pPr>
                <a:r>
                  <a:rPr lang="zh-CN" altLang="en-US" dirty="0"/>
                  <a:t>基</a:t>
                </a:r>
                <a:r>
                  <a:rPr lang="zh-CN" altLang="en-US" dirty="0" smtClean="0"/>
                  <a:t>尼指数的计算方法：</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𝐺𝑖𝑛</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i="0" smtClean="0">
                          <a:latin typeface="Cambria Math" panose="02040503050406030204" pitchFamily="18" charset="0"/>
                        </a:rPr>
                        <m:t>=</m:t>
                      </m:r>
                      <m:nary>
                        <m:naryPr>
                          <m:chr m:val="∑"/>
                          <m:limLoc m:val="undOvr"/>
                          <m:grow m:val="on"/>
                          <m:ctrlPr>
                            <a:rPr lang="en-US" altLang="zh-CN" i="1" smtClean="0">
                              <a:latin typeface="Cambria Math" panose="02040503050406030204" pitchFamily="18" charset="0"/>
                            </a:rPr>
                          </m:ctrlPr>
                        </m:naryPr>
                        <m:sub>
                          <m:r>
                            <a:rPr lang="en-US" altLang="zh-CN" i="1" smtClean="0">
                              <a:latin typeface="Cambria Math" panose="02040503050406030204" pitchFamily="18" charset="0"/>
                            </a:rPr>
                            <m:t>𝑖</m:t>
                          </m:r>
                          <m:r>
                            <a:rPr lang="en-US" altLang="zh-CN" i="0" smtClean="0">
                              <a:latin typeface="Cambria Math" panose="02040503050406030204" pitchFamily="18" charset="0"/>
                            </a:rPr>
                            <m:t>=1</m:t>
                          </m:r>
                        </m:sub>
                        <m:sup>
                          <m:r>
                            <a:rPr lang="en-US" altLang="zh-CN" i="1" smtClean="0">
                              <a:latin typeface="Cambria Math" panose="02040503050406030204" pitchFamily="18" charset="0"/>
                            </a:rPr>
                            <m:t>𝑘</m:t>
                          </m:r>
                        </m:sup>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𝑝</m:t>
                              </m:r>
                            </m:e>
                            <m:sub>
                              <m:r>
                                <a:rPr lang="en-US" altLang="zh-CN" i="1" smtClean="0">
                                  <a:latin typeface="Cambria Math" panose="02040503050406030204" pitchFamily="18" charset="0"/>
                                </a:rPr>
                                <m:t>𝑘</m:t>
                              </m:r>
                            </m:sub>
                          </m:sSub>
                          <m:d>
                            <m:dPr>
                              <m:ctrlPr>
                                <a:rPr lang="en-US" altLang="zh-CN" i="1" smtClean="0">
                                  <a:latin typeface="Cambria Math" panose="02040503050406030204" pitchFamily="18" charset="0"/>
                                </a:rPr>
                              </m:ctrlPr>
                            </m:dPr>
                            <m:e>
                              <m:r>
                                <a:rPr lang="en-US" altLang="zh-CN" i="0" smtClean="0">
                                  <a:latin typeface="Cambria Math" panose="02040503050406030204" pitchFamily="18" charset="0"/>
                                </a:rPr>
                                <m:t>1−</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𝑝</m:t>
                                  </m:r>
                                </m:e>
                                <m:sub>
                                  <m:r>
                                    <a:rPr lang="en-US" altLang="zh-CN" i="1" smtClean="0">
                                      <a:latin typeface="Cambria Math" panose="02040503050406030204" pitchFamily="18" charset="0"/>
                                    </a:rPr>
                                    <m:t>𝐾</m:t>
                                  </m:r>
                                </m:sub>
                              </m:sSub>
                            </m:e>
                          </m:d>
                        </m:e>
                      </m:nary>
                      <m:r>
                        <a:rPr lang="en-US" altLang="zh-CN" i="0" smtClean="0">
                          <a:latin typeface="Cambria Math" panose="02040503050406030204" pitchFamily="18" charset="0"/>
                        </a:rPr>
                        <m:t>=1−</m:t>
                      </m:r>
                      <m:nary>
                        <m:naryPr>
                          <m:chr m:val="∑"/>
                          <m:limLoc m:val="undOvr"/>
                          <m:grow m:val="on"/>
                          <m:ctrlPr>
                            <a:rPr lang="en-US" altLang="zh-CN" i="1" smtClean="0">
                              <a:latin typeface="Cambria Math" panose="02040503050406030204" pitchFamily="18" charset="0"/>
                            </a:rPr>
                          </m:ctrlPr>
                        </m:naryPr>
                        <m:sub>
                          <m:r>
                            <a:rPr lang="en-US" altLang="zh-CN" i="1" smtClean="0">
                              <a:latin typeface="Cambria Math" panose="02040503050406030204" pitchFamily="18" charset="0"/>
                            </a:rPr>
                            <m:t>𝑖</m:t>
                          </m:r>
                          <m:r>
                            <a:rPr lang="en-US" altLang="zh-CN" i="0" smtClean="0">
                              <a:latin typeface="Cambria Math" panose="02040503050406030204" pitchFamily="18" charset="0"/>
                            </a:rPr>
                            <m:t>=1</m:t>
                          </m:r>
                        </m:sub>
                        <m:sup>
                          <m:r>
                            <a:rPr lang="en-US" altLang="zh-CN" i="1" smtClean="0">
                              <a:latin typeface="Cambria Math" panose="02040503050406030204" pitchFamily="18" charset="0"/>
                            </a:rPr>
                            <m:t>𝑘</m:t>
                          </m:r>
                        </m:sup>
                        <m:e>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𝑝</m:t>
                              </m:r>
                            </m:e>
                            <m:sub>
                              <m:r>
                                <a:rPr lang="en-US" altLang="zh-CN" i="1" smtClean="0">
                                  <a:latin typeface="Cambria Math" panose="02040503050406030204" pitchFamily="18" charset="0"/>
                                </a:rPr>
                                <m:t>𝑘</m:t>
                              </m:r>
                            </m:sub>
                            <m:sup>
                              <m:r>
                                <a:rPr lang="en-US" altLang="zh-CN" i="0" smtClean="0">
                                  <a:latin typeface="Cambria Math" panose="02040503050406030204" pitchFamily="18" charset="0"/>
                                </a:rPr>
                                <m:t>2</m:t>
                              </m:r>
                            </m:sup>
                          </m:sSubSup>
                        </m:e>
                      </m:nary>
                    </m:oMath>
                  </m:oMathPara>
                </a14:m>
                <a:endParaRPr lang="en-US" altLang="zh-CN" dirty="0" smtClean="0"/>
              </a:p>
              <a:p>
                <a:pPr marL="0" indent="0">
                  <a:buNone/>
                </a:pPr>
                <a:r>
                  <a:rPr lang="en-US" altLang="zh-CN" dirty="0"/>
                  <a:t>	</a:t>
                </a:r>
                <a:r>
                  <a:rPr lang="zh-CN" altLang="en-US" dirty="0" smtClean="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oMath>
                </a14:m>
                <a:r>
                  <a:rPr lang="zh-CN" altLang="en-US" dirty="0" smtClean="0"/>
                  <a:t>表示被选中的样本属于第</a:t>
                </a:r>
                <a:r>
                  <a:rPr lang="en-US" altLang="zh-CN" dirty="0" smtClean="0"/>
                  <a:t>k</a:t>
                </a:r>
                <a:r>
                  <a:rPr lang="zh-CN" altLang="en-US" dirty="0" smtClean="0"/>
                  <a:t>个类别的概率。</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78892" y="1126084"/>
                <a:ext cx="10515600" cy="4351338"/>
              </a:xfrm>
              <a:blipFill>
                <a:blip r:embed="rId2"/>
                <a:stretch>
                  <a:fillRect l="-1217" t="-2661" r="-754" b="-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064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05" y="98122"/>
            <a:ext cx="9509520" cy="592547"/>
          </a:xfrm>
        </p:spPr>
        <p:txBody>
          <a:bodyPr>
            <a:normAutofit fontScale="90000"/>
          </a:bodyPr>
          <a:lstStyle/>
          <a:p>
            <a:r>
              <a:rPr lang="zh-CN" altLang="en-US" dirty="0"/>
              <a:t>决策树</a:t>
            </a:r>
            <a:r>
              <a:rPr lang="en-US" altLang="zh-CN" dirty="0" smtClean="0"/>
              <a:t>-</a:t>
            </a:r>
            <a:r>
              <a:rPr lang="zh-CN" altLang="en-US" dirty="0" smtClean="0"/>
              <a:t>参数选择</a:t>
            </a:r>
            <a:endParaRPr lang="zh-CN" altLang="en-US" dirty="0"/>
          </a:p>
        </p:txBody>
      </p:sp>
      <p:pic>
        <p:nvPicPr>
          <p:cNvPr id="5" name="内容占位符 3"/>
          <p:cNvPicPr>
            <a:picLocks noGrp="1" noChangeAspect="1"/>
          </p:cNvPicPr>
          <p:nvPr>
            <p:ph idx="1"/>
          </p:nvPr>
        </p:nvPicPr>
        <p:blipFill>
          <a:blip r:embed="rId2"/>
          <a:stretch>
            <a:fillRect/>
          </a:stretch>
        </p:blipFill>
        <p:spPr>
          <a:xfrm>
            <a:off x="1315917" y="3616657"/>
            <a:ext cx="4270827" cy="3241343"/>
          </a:xfrm>
          <a:prstGeom prst="rect">
            <a:avLst/>
          </a:prstGeom>
        </p:spPr>
      </p:pic>
      <p:pic>
        <p:nvPicPr>
          <p:cNvPr id="6" name="图片 5"/>
          <p:cNvPicPr>
            <a:picLocks noChangeAspect="1"/>
          </p:cNvPicPr>
          <p:nvPr/>
        </p:nvPicPr>
        <p:blipFill>
          <a:blip r:embed="rId3"/>
          <a:stretch>
            <a:fillRect/>
          </a:stretch>
        </p:blipFill>
        <p:spPr>
          <a:xfrm>
            <a:off x="5806619" y="4349188"/>
            <a:ext cx="4833322" cy="1258073"/>
          </a:xfrm>
          <a:prstGeom prst="rect">
            <a:avLst/>
          </a:prstGeom>
        </p:spPr>
      </p:pic>
      <p:sp>
        <p:nvSpPr>
          <p:cNvPr id="7" name="文本框 6"/>
          <p:cNvSpPr txBox="1"/>
          <p:nvPr/>
        </p:nvSpPr>
        <p:spPr>
          <a:xfrm>
            <a:off x="354842" y="2749551"/>
            <a:ext cx="8052179" cy="830997"/>
          </a:xfrm>
          <a:prstGeom prst="rect">
            <a:avLst/>
          </a:prstGeom>
          <a:noFill/>
        </p:spPr>
        <p:txBody>
          <a:bodyPr wrap="square" rtlCol="0">
            <a:spAutoFit/>
          </a:bodyPr>
          <a:lstStyle/>
          <a:p>
            <a:pPr indent="720000"/>
            <a:r>
              <a:rPr lang="zh-CN" altLang="en-US" sz="2400" dirty="0" smtClean="0"/>
              <a:t>因为普通决策树只有两个参数需要挑选，因此不采用网格搜索，分开进行调参。</a:t>
            </a:r>
            <a:endParaRPr lang="zh-CN" altLang="en-US" sz="1600" dirty="0"/>
          </a:p>
        </p:txBody>
      </p:sp>
      <p:sp>
        <p:nvSpPr>
          <p:cNvPr id="8" name="矩形 7"/>
          <p:cNvSpPr/>
          <p:nvPr/>
        </p:nvSpPr>
        <p:spPr>
          <a:xfrm>
            <a:off x="1038716" y="890209"/>
            <a:ext cx="7629098" cy="461665"/>
          </a:xfrm>
          <a:prstGeom prst="rect">
            <a:avLst/>
          </a:prstGeom>
        </p:spPr>
        <p:txBody>
          <a:bodyPr wrap="square">
            <a:spAutoFit/>
          </a:bodyPr>
          <a:lstStyle/>
          <a:p>
            <a:r>
              <a:rPr lang="zh-CN" altLang="en-US" sz="2400" dirty="0" smtClean="0"/>
              <a:t>将数据按照 </a:t>
            </a:r>
            <a:r>
              <a:rPr lang="en-US" altLang="zh-CN" sz="2400" dirty="0"/>
              <a:t>7</a:t>
            </a:r>
            <a:r>
              <a:rPr lang="zh-CN" altLang="en-US" sz="2400" dirty="0"/>
              <a:t>：</a:t>
            </a:r>
            <a:r>
              <a:rPr lang="en-US" altLang="zh-CN" sz="2400" dirty="0"/>
              <a:t>3 </a:t>
            </a:r>
            <a:r>
              <a:rPr lang="zh-CN" altLang="en-US" sz="2400" dirty="0"/>
              <a:t>的比例划分为训 练集和测试</a:t>
            </a:r>
            <a:r>
              <a:rPr lang="zh-CN" altLang="en-US" sz="2400" dirty="0" smtClean="0"/>
              <a:t>集</a:t>
            </a:r>
            <a:r>
              <a:rPr lang="zh-CN" altLang="en-US" sz="1600" dirty="0"/>
              <a:t>。</a:t>
            </a:r>
          </a:p>
        </p:txBody>
      </p:sp>
      <p:pic>
        <p:nvPicPr>
          <p:cNvPr id="10" name="图片 9"/>
          <p:cNvPicPr>
            <a:picLocks noChangeAspect="1"/>
          </p:cNvPicPr>
          <p:nvPr/>
        </p:nvPicPr>
        <p:blipFill>
          <a:blip r:embed="rId4"/>
          <a:stretch>
            <a:fillRect/>
          </a:stretch>
        </p:blipFill>
        <p:spPr>
          <a:xfrm>
            <a:off x="2766468" y="1351874"/>
            <a:ext cx="5640553" cy="1228105"/>
          </a:xfrm>
          <a:prstGeom prst="rect">
            <a:avLst/>
          </a:prstGeom>
        </p:spPr>
      </p:pic>
    </p:spTree>
    <p:extLst>
      <p:ext uri="{BB962C8B-B14F-4D97-AF65-F5344CB8AC3E}">
        <p14:creationId xmlns:p14="http://schemas.microsoft.com/office/powerpoint/2010/main" val="330218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TotalTime>
  <Words>1501</Words>
  <Application>Microsoft Office PowerPoint</Application>
  <PresentationFormat>宽屏</PresentationFormat>
  <Paragraphs>106</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等线 Light</vt:lpstr>
      <vt:lpstr>Arial</vt:lpstr>
      <vt:lpstr>Blackadder ITC</vt:lpstr>
      <vt:lpstr>Cambria Math</vt:lpstr>
      <vt:lpstr>Office 主题​​</vt:lpstr>
      <vt:lpstr>基于决策树的心脏信号的预测</vt:lpstr>
      <vt:lpstr>PowerPoint 演示文稿</vt:lpstr>
      <vt:lpstr>实验介绍 </vt:lpstr>
      <vt:lpstr>数据预处理</vt:lpstr>
      <vt:lpstr>数据预处理</vt:lpstr>
      <vt:lpstr>决策树</vt:lpstr>
      <vt:lpstr>决策树-信息增益</vt:lpstr>
      <vt:lpstr>决策树-基尼指数</vt:lpstr>
      <vt:lpstr>决策树-参数选择</vt:lpstr>
      <vt:lpstr>决策树-实验结果</vt:lpstr>
      <vt:lpstr>加入时间步特征</vt:lpstr>
      <vt:lpstr>特征抽取和选择</vt:lpstr>
      <vt:lpstr>决策树</vt:lpstr>
      <vt:lpstr>LightGBM</vt:lpstr>
      <vt:lpstr>LightGBM</vt:lpstr>
      <vt:lpstr>LightGBM和XGBoost的对比</vt:lpstr>
      <vt:lpstr>PowerPoint 演示文稿</vt:lpstr>
      <vt:lpstr>PowerPoint 演示文稿</vt:lpstr>
      <vt:lpstr>PowerPoint 演示文稿</vt:lpstr>
      <vt:lpstr>PowerPoint 演示文稿</vt:lpstr>
      <vt:lpstr>PowerPoint 演示文稿</vt:lpstr>
      <vt:lpstr>LightGBM-直方图算法</vt:lpstr>
      <vt:lpstr>PowerPoint 演示文稿</vt:lpstr>
      <vt:lpstr>LightGBM-直方图算法</vt:lpstr>
      <vt:lpstr>LightGBM-直方图算法</vt:lpstr>
      <vt:lpstr>LightGBM-直方图算法</vt:lpstr>
      <vt:lpstr>树的生长策略</vt:lpstr>
      <vt:lpstr>树的生长策略</vt:lpstr>
      <vt:lpstr>PowerPoint 演示文稿</vt:lpstr>
      <vt:lpstr>LightGBM-实验结果</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基于决策树的心脏信号的预测</dc:title>
  <dc:creator>Garry</dc:creator>
  <cp:lastModifiedBy>Garry</cp:lastModifiedBy>
  <cp:revision>61</cp:revision>
  <dcterms:created xsi:type="dcterms:W3CDTF">2021-05-20T10:17:04Z</dcterms:created>
  <dcterms:modified xsi:type="dcterms:W3CDTF">2021-06-07T13:55:45Z</dcterms:modified>
</cp:coreProperties>
</file>