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53D5E9-D7AC-493F-9D13-925E2478E6B3}">
  <a:tblStyle styleId="{CC53D5E9-D7AC-493F-9D13-925E2478E6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 McConkey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Recommendation Engine, a challenge proposed by DataHack. </a:t>
            </a:r>
            <a:endParaRPr/>
          </a:p>
          <a:p>
            <a:pPr indent="0" lvl="0" marL="0" rtl="0" algn="l">
              <a:spcBef>
                <a:spcPts val="0"/>
              </a:spcBef>
              <a:spcAft>
                <a:spcPts val="0"/>
              </a:spcAft>
              <a:buNone/>
            </a:pPr>
            <a:r>
              <a:rPr lang="en"/>
              <a:t>Trevor Judd, Maria McConkey, and Kristen Patterson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b19a2c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b19a2c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Kristen Patterson: Along with learning more about how R can be used to analyze real world data, our team learned that our computers were not built to handle datasets as large as 200,000 thousand items, and that R was originally designed for much smaller data sets.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4b19a2c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4b19a2c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 McConkey</a:t>
            </a:r>
            <a:endParaRPr/>
          </a:p>
          <a:p>
            <a:pPr indent="0" lvl="0" marL="0" rtl="0" algn="l">
              <a:spcBef>
                <a:spcPts val="0"/>
              </a:spcBef>
              <a:spcAft>
                <a:spcPts val="0"/>
              </a:spcAft>
              <a:buNone/>
            </a:pPr>
            <a:r>
              <a:rPr lang="en"/>
              <a:t>The challenge: Online judging platforms for programming problems need an effective recommendation </a:t>
            </a:r>
            <a:r>
              <a:rPr lang="en"/>
              <a:t>engine</a:t>
            </a:r>
            <a:r>
              <a:rPr lang="en"/>
              <a:t> to be able to recommend new engaging and </a:t>
            </a:r>
            <a:r>
              <a:rPr lang="en"/>
              <a:t>challenging</a:t>
            </a:r>
            <a:r>
              <a:rPr lang="en"/>
              <a:t> problems to users. However, it is difficult for online judges to determine how challenging a given problem will be for individual users. </a:t>
            </a:r>
            <a:r>
              <a:rPr lang="en"/>
              <a:t>Recommending problems that are too challenging will cause the user to give up, and recommending problems that are too easy will not adequately test the user’s skills. DataHack provided data about the users, users’ submissions, and problems as well as picked attempts_range as the target variable to build a good model for the recommendation engine. </a:t>
            </a:r>
            <a:endParaRPr/>
          </a:p>
          <a:p>
            <a:pPr indent="0" lvl="0" marL="0" rtl="0" algn="l">
              <a:spcBef>
                <a:spcPts val="0"/>
              </a:spcBef>
              <a:spcAft>
                <a:spcPts val="0"/>
              </a:spcAft>
              <a:buNone/>
            </a:pPr>
            <a:r>
              <a:rPr lang="en"/>
              <a:t>Producing a good model will help online judge platforms be able to engage and challenge their users which then will allow users to be able to push the boundaries of their skills.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4b19a2c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4b19a2c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 McConkey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Along with providing the data and picking the target variable, DataHack also selected the F1 score to evaluate the models. Based on the F1 scores of similar models that have been built for this challenge, an F1 score of 0.4 has been deemed minimally acceptable for any one of our models.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4ff05dd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ff05dd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Trevor Judd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4b19a2c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4b19a2c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Trevor Judd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b19a2c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b19a2c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Kristen Patterson: We attempted to verify the accuracy of our model using 10-Fold Cross Validation.However, proposed set sizes were too large, slowing down our computers to the point of being unusable. We tried again using an incredibly small fraction of the data, as well as reducing the number of folds, but we were </a:t>
            </a:r>
            <a:r>
              <a:rPr lang="en"/>
              <a:t>unsuccessful</a:t>
            </a:r>
            <a:r>
              <a:rPr lang="en"/>
              <a:t>, and received strange errors.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b19a2c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b19a2c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 McConkey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K-Nearest Neighbors compares labeled data and unlabeled data to designate labels to the unlabeled data using majority vote of k similar labeled objects. Usually, k is selected by repeating K-NN with various k values and figuring out which one had the lowest misclassification rate, and similarity is determined by Euclidean Distance. Due to hardware limitations, k was set to 1, and Euclidean Squared Distance was used as the similarity metric. The dataset also had to be trimmed to a sample size of 1% to get the model to work. To determine if K-Nearest Neighbors could be a good possibility as a model if given better hardware, K-NN was ran five times with a randomly selected 1% sample each time. The results show the F1 score for each attempts range class and is graphed on the right. The attempts range classes with higher F1 scores are the classes that have more data. This indicates that K-NN may produce good results if there is enough data which means there is a need for better hardware.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e1f337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e1f337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Kristen Patterson: We used R and R Studio, with additional libraries to assist us in modeling and plotting.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4b19a2c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4b19a2c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Trevor Judd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205978"/>
            <a:ext cx="8229600" cy="8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1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11"/>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11"/>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11"/>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12"/>
          <p:cNvSpPr txBox="1"/>
          <p:nvPr>
            <p:ph type="title"/>
          </p:nvPr>
        </p:nvSpPr>
        <p:spPr>
          <a:xfrm rot="5400000">
            <a:off x="5463750" y="1371628"/>
            <a:ext cx="4388700"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12"/>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2"/>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2"/>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3"/>
          <p:cNvGrpSpPr/>
          <p:nvPr/>
        </p:nvGrpSpPr>
        <p:grpSpPr>
          <a:xfrm>
            <a:off x="6098378" y="5"/>
            <a:ext cx="3045625" cy="2030570"/>
            <a:chOff x="6098378" y="5"/>
            <a:chExt cx="3045625" cy="2030570"/>
          </a:xfrm>
        </p:grpSpPr>
        <p:sp>
          <p:nvSpPr>
            <p:cNvPr id="56" name="Google Shape;56;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4200"/>
              <a:buChar char="●"/>
              <a:defRPr sz="4200">
                <a:solidFill>
                  <a:schemeClr val="lt1"/>
                </a:solidFill>
              </a:defRPr>
            </a:lvl1pPr>
            <a:lvl2pPr lvl="1" rtl="0">
              <a:spcBef>
                <a:spcPts val="0"/>
              </a:spcBef>
              <a:spcAft>
                <a:spcPts val="0"/>
              </a:spcAft>
              <a:buClr>
                <a:schemeClr val="lt1"/>
              </a:buClr>
              <a:buSzPts val="4200"/>
              <a:buChar char="○"/>
              <a:defRPr sz="4200">
                <a:solidFill>
                  <a:schemeClr val="lt1"/>
                </a:solidFill>
              </a:defRPr>
            </a:lvl2pPr>
            <a:lvl3pPr lvl="2" rtl="0">
              <a:spcBef>
                <a:spcPts val="0"/>
              </a:spcBef>
              <a:spcAft>
                <a:spcPts val="0"/>
              </a:spcAft>
              <a:buClr>
                <a:schemeClr val="lt1"/>
              </a:buClr>
              <a:buSzPts val="4200"/>
              <a:buChar char="■"/>
              <a:defRPr sz="4200">
                <a:solidFill>
                  <a:schemeClr val="lt1"/>
                </a:solidFill>
              </a:defRPr>
            </a:lvl3pPr>
            <a:lvl4pPr lvl="3" rtl="0">
              <a:spcBef>
                <a:spcPts val="0"/>
              </a:spcBef>
              <a:spcAft>
                <a:spcPts val="0"/>
              </a:spcAft>
              <a:buClr>
                <a:schemeClr val="lt1"/>
              </a:buClr>
              <a:buSzPts val="4200"/>
              <a:buChar char="●"/>
              <a:defRPr sz="4200">
                <a:solidFill>
                  <a:schemeClr val="lt1"/>
                </a:solidFill>
              </a:defRPr>
            </a:lvl4pPr>
            <a:lvl5pPr lvl="4" rtl="0">
              <a:spcBef>
                <a:spcPts val="0"/>
              </a:spcBef>
              <a:spcAft>
                <a:spcPts val="0"/>
              </a:spcAft>
              <a:buClr>
                <a:schemeClr val="lt1"/>
              </a:buClr>
              <a:buSzPts val="4200"/>
              <a:buChar char="○"/>
              <a:defRPr sz="4200">
                <a:solidFill>
                  <a:schemeClr val="lt1"/>
                </a:solidFill>
              </a:defRPr>
            </a:lvl5pPr>
            <a:lvl6pPr lvl="5" rtl="0">
              <a:spcBef>
                <a:spcPts val="0"/>
              </a:spcBef>
              <a:spcAft>
                <a:spcPts val="0"/>
              </a:spcAft>
              <a:buClr>
                <a:schemeClr val="lt1"/>
              </a:buClr>
              <a:buSzPts val="4200"/>
              <a:buChar char="■"/>
              <a:defRPr sz="4200">
                <a:solidFill>
                  <a:schemeClr val="lt1"/>
                </a:solidFill>
              </a:defRPr>
            </a:lvl6pPr>
            <a:lvl7pPr lvl="6" rtl="0">
              <a:spcBef>
                <a:spcPts val="0"/>
              </a:spcBef>
              <a:spcAft>
                <a:spcPts val="0"/>
              </a:spcAft>
              <a:buClr>
                <a:schemeClr val="lt1"/>
              </a:buClr>
              <a:buSzPts val="4200"/>
              <a:buChar char="●"/>
              <a:defRPr sz="4200">
                <a:solidFill>
                  <a:schemeClr val="lt1"/>
                </a:solidFill>
              </a:defRPr>
            </a:lvl7pPr>
            <a:lvl8pPr lvl="7" rtl="0">
              <a:spcBef>
                <a:spcPts val="0"/>
              </a:spcBef>
              <a:spcAft>
                <a:spcPts val="0"/>
              </a:spcAft>
              <a:buClr>
                <a:schemeClr val="lt1"/>
              </a:buClr>
              <a:buSzPts val="4200"/>
              <a:buChar char="○"/>
              <a:defRPr sz="4200">
                <a:solidFill>
                  <a:schemeClr val="lt1"/>
                </a:solidFill>
              </a:defRPr>
            </a:lvl8pPr>
            <a:lvl9pPr lvl="8" rtl="0">
              <a:spcBef>
                <a:spcPts val="0"/>
              </a:spcBef>
              <a:spcAft>
                <a:spcPts val="0"/>
              </a:spcAft>
              <a:buClr>
                <a:schemeClr val="lt1"/>
              </a:buClr>
              <a:buSzPts val="4200"/>
              <a:buChar char="■"/>
              <a:defRPr sz="4200">
                <a:solidFill>
                  <a:schemeClr val="lt1"/>
                </a:solidFill>
              </a:defRPr>
            </a:lvl9pPr>
          </a:lstStyle>
          <a:p/>
        </p:txBody>
      </p:sp>
      <p:sp>
        <p:nvSpPr>
          <p:cNvPr id="62" name="Google Shape;62;p13"/>
          <p:cNvSpPr txBox="1"/>
          <p:nvPr>
            <p:ph idx="1" type="subTitle"/>
          </p:nvPr>
        </p:nvSpPr>
        <p:spPr>
          <a:xfrm>
            <a:off x="598088" y="2715913"/>
            <a:ext cx="8222100" cy="432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64" name="Shape 64"/>
        <p:cNvGrpSpPr/>
        <p:nvPr/>
      </p:nvGrpSpPr>
      <p:grpSpPr>
        <a:xfrm>
          <a:off x="0" y="0"/>
          <a:ext cx="0" cy="0"/>
          <a:chOff x="0" y="0"/>
          <a:chExt cx="0" cy="0"/>
        </a:xfrm>
      </p:grpSpPr>
      <p:grpSp>
        <p:nvGrpSpPr>
          <p:cNvPr id="65" name="Google Shape;65;p14"/>
          <p:cNvGrpSpPr/>
          <p:nvPr/>
        </p:nvGrpSpPr>
        <p:grpSpPr>
          <a:xfrm>
            <a:off x="6181163" y="4155594"/>
            <a:ext cx="2962833" cy="987913"/>
            <a:chOff x="6181163" y="3903669"/>
            <a:chExt cx="2962833" cy="987913"/>
          </a:xfrm>
        </p:grpSpPr>
        <p:sp>
          <p:nvSpPr>
            <p:cNvPr id="66" name="Google Shape;66;p1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txBox="1"/>
          <p:nvPr>
            <p:ph type="title"/>
          </p:nvPr>
        </p:nvSpPr>
        <p:spPr>
          <a:xfrm>
            <a:off x="311700" y="410000"/>
            <a:ext cx="8520600" cy="607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DB1C1E"/>
              </a:buClr>
              <a:buSzPts val="3000"/>
              <a:buFont typeface="Times New Roman"/>
              <a:buChar char="●"/>
              <a:defRPr b="1" sz="3000">
                <a:solidFill>
                  <a:srgbClr val="DB1C1E"/>
                </a:solidFill>
                <a:latin typeface="Times New Roman"/>
                <a:ea typeface="Times New Roman"/>
                <a:cs typeface="Times New Roman"/>
                <a:sym typeface="Times New Roman"/>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SzPts val="1800"/>
              <a:buFont typeface="Times New Roman"/>
              <a:buChar char="●"/>
              <a:defRPr sz="1800">
                <a:latin typeface="Times New Roman"/>
                <a:ea typeface="Times New Roman"/>
                <a:cs typeface="Times New Roman"/>
                <a:sym typeface="Times New Roman"/>
              </a:defRPr>
            </a:lvl1pPr>
            <a:lvl2pPr indent="-342900" lvl="1" marL="914400" rtl="0">
              <a:spcBef>
                <a:spcPts val="0"/>
              </a:spcBef>
              <a:spcAft>
                <a:spcPts val="0"/>
              </a:spcAft>
              <a:buSzPts val="1800"/>
              <a:buFont typeface="Times New Roman"/>
              <a:buChar char="○"/>
              <a:defRPr sz="1800">
                <a:latin typeface="Times New Roman"/>
                <a:ea typeface="Times New Roman"/>
                <a:cs typeface="Times New Roman"/>
                <a:sym typeface="Times New Roman"/>
              </a:defRPr>
            </a:lvl2pPr>
            <a:lvl3pPr indent="-342900" lvl="2" marL="1371600" rtl="0">
              <a:spcBef>
                <a:spcPts val="0"/>
              </a:spcBef>
              <a:spcAft>
                <a:spcPts val="0"/>
              </a:spcAft>
              <a:buSzPts val="1800"/>
              <a:buFont typeface="Times New Roman"/>
              <a:buChar char="■"/>
              <a:defRPr sz="1800">
                <a:latin typeface="Times New Roman"/>
                <a:ea typeface="Times New Roman"/>
                <a:cs typeface="Times New Roman"/>
                <a:sym typeface="Times New Roman"/>
              </a:defRPr>
            </a:lvl3pPr>
            <a:lvl4pPr indent="-342900" lvl="3" marL="1828800" rtl="0">
              <a:spcBef>
                <a:spcPts val="0"/>
              </a:spcBef>
              <a:spcAft>
                <a:spcPts val="0"/>
              </a:spcAft>
              <a:buSzPts val="1800"/>
              <a:buFont typeface="Times New Roman"/>
              <a:buChar char="●"/>
              <a:defRPr sz="1800">
                <a:latin typeface="Times New Roman"/>
                <a:ea typeface="Times New Roman"/>
                <a:cs typeface="Times New Roman"/>
                <a:sym typeface="Times New Roman"/>
              </a:defRPr>
            </a:lvl4pPr>
            <a:lvl5pPr indent="-342900" lvl="4" marL="2286000" rtl="0">
              <a:spcBef>
                <a:spcPts val="0"/>
              </a:spcBef>
              <a:spcAft>
                <a:spcPts val="0"/>
              </a:spcAft>
              <a:buSzPts val="1800"/>
              <a:buFont typeface="Times New Roman"/>
              <a:buChar char="○"/>
              <a:defRPr sz="1800">
                <a:latin typeface="Times New Roman"/>
                <a:ea typeface="Times New Roman"/>
                <a:cs typeface="Times New Roman"/>
                <a:sym typeface="Times New Roman"/>
              </a:defRPr>
            </a:lvl5pPr>
            <a:lvl6pPr indent="-342900" lvl="5" marL="2743200" rtl="0">
              <a:spcBef>
                <a:spcPts val="0"/>
              </a:spcBef>
              <a:spcAft>
                <a:spcPts val="0"/>
              </a:spcAft>
              <a:buSzPts val="1800"/>
              <a:buFont typeface="Times New Roman"/>
              <a:buChar char="■"/>
              <a:defRPr sz="1800">
                <a:latin typeface="Times New Roman"/>
                <a:ea typeface="Times New Roman"/>
                <a:cs typeface="Times New Roman"/>
                <a:sym typeface="Times New Roman"/>
              </a:defRPr>
            </a:lvl6pPr>
            <a:lvl7pPr indent="-342900" lvl="6" marL="3200400" rtl="0">
              <a:spcBef>
                <a:spcPts val="0"/>
              </a:spcBef>
              <a:spcAft>
                <a:spcPts val="0"/>
              </a:spcAft>
              <a:buSzPts val="1800"/>
              <a:buFont typeface="Times New Roman"/>
              <a:buChar char="●"/>
              <a:defRPr sz="1800">
                <a:latin typeface="Times New Roman"/>
                <a:ea typeface="Times New Roman"/>
                <a:cs typeface="Times New Roman"/>
                <a:sym typeface="Times New Roman"/>
              </a:defRPr>
            </a:lvl7pPr>
            <a:lvl8pPr indent="-342900" lvl="7" marL="3657600" rtl="0">
              <a:spcBef>
                <a:spcPts val="0"/>
              </a:spcBef>
              <a:spcAft>
                <a:spcPts val="0"/>
              </a:spcAft>
              <a:buSzPts val="1800"/>
              <a:buFont typeface="Times New Roman"/>
              <a:buChar char="○"/>
              <a:defRPr sz="1800">
                <a:latin typeface="Times New Roman"/>
                <a:ea typeface="Times New Roman"/>
                <a:cs typeface="Times New Roman"/>
                <a:sym typeface="Times New Roman"/>
              </a:defRPr>
            </a:lvl8pPr>
            <a:lvl9pPr indent="-342900" lvl="8" marL="4114800" rtl="0">
              <a:spcBef>
                <a:spcPts val="0"/>
              </a:spcBef>
              <a:spcAft>
                <a:spcPts val="0"/>
              </a:spcAft>
              <a:buSzPts val="1800"/>
              <a:buFont typeface="Times New Roman"/>
              <a:buChar char="■"/>
              <a:defRPr sz="1800">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7" name="Shape 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8" name="Shape 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9" name="Shape 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 name="Shape 10"/>
        <p:cNvGrpSpPr/>
        <p:nvPr/>
      </p:nvGrpSpPr>
      <p:grpSpPr>
        <a:xfrm>
          <a:off x="0" y="0"/>
          <a:ext cx="0" cy="0"/>
          <a:chOff x="0" y="0"/>
          <a:chExt cx="0" cy="0"/>
        </a:xfrm>
      </p:grpSpPr>
      <p:sp>
        <p:nvSpPr>
          <p:cNvPr id="11" name="Google Shape;11;p6"/>
          <p:cNvSpPr txBox="1"/>
          <p:nvPr>
            <p:ph type="title"/>
          </p:nvPr>
        </p:nvSpPr>
        <p:spPr>
          <a:xfrm>
            <a:off x="457200" y="205978"/>
            <a:ext cx="8229600" cy="8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 name="Google Shape;13;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4" name="Google Shape;14;p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5" name="Google Shape;15;p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 name="Google Shape;16;p6"/>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6"/>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6"/>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7"/>
          <p:cNvSpPr txBox="1"/>
          <p:nvPr>
            <p:ph type="title"/>
          </p:nvPr>
        </p:nvSpPr>
        <p:spPr>
          <a:xfrm>
            <a:off x="457200" y="205978"/>
            <a:ext cx="8229600" cy="8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7"/>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7"/>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7"/>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
        <p:nvSpPr>
          <p:cNvPr id="25" name="Google Shape;25;p8"/>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8"/>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8"/>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8" name="Shape 28"/>
        <p:cNvGrpSpPr/>
        <p:nvPr/>
      </p:nvGrpSpPr>
      <p:grpSpPr>
        <a:xfrm>
          <a:off x="0" y="0"/>
          <a:ext cx="0" cy="0"/>
          <a:chOff x="0" y="0"/>
          <a:chExt cx="0" cy="0"/>
        </a:xfrm>
      </p:grpSpPr>
      <p:sp>
        <p:nvSpPr>
          <p:cNvPr id="29" name="Google Shape;29;p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9"/>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2" name="Google Shape;32;p9"/>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9"/>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9"/>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9" name="Google Shape;39;p10"/>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10"/>
          <p:cNvSpPr txBox="1"/>
          <p:nvPr>
            <p:ph idx="11" type="ftr"/>
          </p:nvPr>
        </p:nvSpPr>
        <p:spPr>
          <a:xfrm>
            <a:off x="3124200" y="4767263"/>
            <a:ext cx="2895600" cy="273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10"/>
          <p:cNvSpPr txBox="1"/>
          <p:nvPr>
            <p:ph idx="12" type="sldNum"/>
          </p:nvPr>
        </p:nvSpPr>
        <p:spPr>
          <a:xfrm>
            <a:off x="6553200" y="4767263"/>
            <a:ext cx="2133600" cy="2739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5" name="Shape 75"/>
        <p:cNvGrpSpPr/>
        <p:nvPr/>
      </p:nvGrpSpPr>
      <p:grpSpPr>
        <a:xfrm>
          <a:off x="0" y="0"/>
          <a:ext cx="0" cy="0"/>
          <a:chOff x="0" y="0"/>
          <a:chExt cx="0" cy="0"/>
        </a:xfrm>
      </p:grpSpPr>
      <p:sp>
        <p:nvSpPr>
          <p:cNvPr id="76" name="Google Shape;76;p1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DB1C1E"/>
                </a:solidFill>
                <a:latin typeface="Times New Roman"/>
                <a:ea typeface="Times New Roman"/>
                <a:cs typeface="Times New Roman"/>
                <a:sym typeface="Times New Roman"/>
              </a:rPr>
              <a:t>Recommendation Engine</a:t>
            </a:r>
            <a:endParaRPr>
              <a:solidFill>
                <a:srgbClr val="DB1C1E"/>
              </a:solidFill>
              <a:latin typeface="Times New Roman"/>
              <a:ea typeface="Times New Roman"/>
              <a:cs typeface="Times New Roman"/>
              <a:sym typeface="Times New Roman"/>
            </a:endParaRPr>
          </a:p>
        </p:txBody>
      </p:sp>
      <p:sp>
        <p:nvSpPr>
          <p:cNvPr id="77" name="Google Shape;77;p15"/>
          <p:cNvSpPr txBox="1"/>
          <p:nvPr>
            <p:ph idx="1" type="subTitle"/>
          </p:nvPr>
        </p:nvSpPr>
        <p:spPr>
          <a:xfrm>
            <a:off x="598088" y="2715913"/>
            <a:ext cx="8222100" cy="4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47A1"/>
                </a:solidFill>
                <a:latin typeface="Times New Roman"/>
                <a:ea typeface="Times New Roman"/>
                <a:cs typeface="Times New Roman"/>
                <a:sym typeface="Times New Roman"/>
              </a:rPr>
              <a:t>Trevor Judd, Maria McConkey, Kristen Patterson</a:t>
            </a:r>
            <a:endParaRPr>
              <a:solidFill>
                <a:srgbClr val="0D47A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Lesson Learned</a:t>
            </a:r>
            <a:endParaRPr b="1" sz="1900"/>
          </a:p>
        </p:txBody>
      </p:sp>
      <p:sp>
        <p:nvSpPr>
          <p:cNvPr id="137" name="Google Shape;137;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 was originally designed with small datasets in mind (i.e. datasets with a few thousand members).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were working with datasets that had over 200,000 members.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encountered several technical limitations which convinced us of the necessity of working with smaller datasets if possible because our computers could barely crunch the numbers without crashing.</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Problem Statement</a:t>
            </a:r>
            <a:endParaRPr b="1" sz="1900"/>
          </a:p>
        </p:txBody>
      </p:sp>
      <p:sp>
        <p:nvSpPr>
          <p:cNvPr id="83" name="Google Shape;83;p16"/>
          <p:cNvSpPr txBox="1"/>
          <p:nvPr>
            <p:ph idx="1" type="body"/>
          </p:nvPr>
        </p:nvSpPr>
        <p:spPr>
          <a:xfrm>
            <a:off x="311700" y="1229875"/>
            <a:ext cx="44940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Online judging platforms for programming problems need an effective recommendation engine to able to recommend new engaging and challenging problems to users.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To build an effective recommendation engine, c</a:t>
            </a:r>
            <a:r>
              <a:rPr lang="en"/>
              <a:t>reate good models given data about the users, users’ submissions, and problems and attempts range as the target variable.</a:t>
            </a:r>
            <a:endParaRPr/>
          </a:p>
          <a:p>
            <a:pPr indent="0" lvl="0" marL="457200" rtl="0" algn="l">
              <a:spcBef>
                <a:spcPts val="0"/>
              </a:spcBef>
              <a:spcAft>
                <a:spcPts val="0"/>
              </a:spcAft>
              <a:buNone/>
            </a:pPr>
            <a:r>
              <a:rPr lang="en"/>
              <a:t>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sz="1800"/>
          </a:p>
        </p:txBody>
      </p:sp>
      <p:pic>
        <p:nvPicPr>
          <p:cNvPr id="84" name="Google Shape;84;p16"/>
          <p:cNvPicPr preferRelativeResize="0"/>
          <p:nvPr/>
        </p:nvPicPr>
        <p:blipFill>
          <a:blip r:embed="rId3">
            <a:alphaModFix/>
          </a:blip>
          <a:stretch>
            <a:fillRect/>
          </a:stretch>
        </p:blipFill>
        <p:spPr>
          <a:xfrm>
            <a:off x="5407700" y="1229875"/>
            <a:ext cx="3289925" cy="287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Evaluation Metric</a:t>
            </a:r>
            <a:endParaRPr b="1" sz="1900"/>
          </a:p>
        </p:txBody>
      </p:sp>
      <p:sp>
        <p:nvSpPr>
          <p:cNvPr id="90" name="Google Shape;9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evaluate models, the F1 score was used.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sz="1800"/>
              <a:t>Based on the F1 scores of similar models that have been built for this </a:t>
            </a:r>
            <a:r>
              <a:rPr lang="en"/>
              <a:t>challenge</a:t>
            </a:r>
            <a:r>
              <a:rPr lang="en" sz="1800"/>
              <a:t>, an F1 score of 0.4 has been deemed minimally acceptable for any one of our predictive models.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pic>
        <p:nvPicPr>
          <p:cNvPr descr="\text{F1 score}=2\cdot\frac{precision\cdot recall}{precision+recall}" id="91" name="Google Shape;91;p17"/>
          <p:cNvPicPr preferRelativeResize="0"/>
          <p:nvPr/>
        </p:nvPicPr>
        <p:blipFill>
          <a:blip r:embed="rId3">
            <a:alphaModFix/>
          </a:blip>
          <a:stretch>
            <a:fillRect/>
          </a:stretch>
        </p:blipFill>
        <p:spPr>
          <a:xfrm>
            <a:off x="2701238" y="1857443"/>
            <a:ext cx="3662366" cy="6032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Initial Hypothesis</a:t>
            </a:r>
            <a:endParaRPr sz="1900"/>
          </a:p>
        </p:txBody>
      </p:sp>
      <p:sp>
        <p:nvSpPr>
          <p:cNvPr id="97" name="Google Shape;97;p18"/>
          <p:cNvSpPr txBox="1"/>
          <p:nvPr>
            <p:ph idx="1" type="body"/>
          </p:nvPr>
        </p:nvSpPr>
        <p:spPr>
          <a:xfrm>
            <a:off x="4625950" y="1274050"/>
            <a:ext cx="4058100" cy="339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there a correlation between the difficulty level of the problem and the attempts range?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Confirmation of this hypothesis was the start of our exploratory data analysis.</a:t>
            </a:r>
            <a:endParaRPr/>
          </a:p>
        </p:txBody>
      </p:sp>
      <p:pic>
        <p:nvPicPr>
          <p:cNvPr id="98" name="Google Shape;98;p18"/>
          <p:cNvPicPr preferRelativeResize="0"/>
          <p:nvPr/>
        </p:nvPicPr>
        <p:blipFill>
          <a:blip r:embed="rId3">
            <a:alphaModFix/>
          </a:blip>
          <a:stretch>
            <a:fillRect/>
          </a:stretch>
        </p:blipFill>
        <p:spPr>
          <a:xfrm>
            <a:off x="395430" y="1274050"/>
            <a:ext cx="3838295" cy="33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Method: Random Forest</a:t>
            </a:r>
            <a:endParaRPr b="1" sz="1900"/>
          </a:p>
        </p:txBody>
      </p:sp>
      <p:sp>
        <p:nvSpPr>
          <p:cNvPr id="104" name="Google Shape;104;p19"/>
          <p:cNvSpPr txBox="1"/>
          <p:nvPr>
            <p:ph idx="1" type="body"/>
          </p:nvPr>
        </p:nvSpPr>
        <p:spPr>
          <a:xfrm>
            <a:off x="311700" y="1229875"/>
            <a:ext cx="40641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randomForest() implements Breiman's random forest algorithm for both </a:t>
            </a:r>
            <a:r>
              <a:rPr i="1" lang="en" sz="1800"/>
              <a:t>classification </a:t>
            </a:r>
            <a:r>
              <a:rPr lang="en" sz="1800"/>
              <a:t>and </a:t>
            </a:r>
            <a:r>
              <a:rPr i="1" lang="en" sz="1800"/>
              <a:t>regression</a:t>
            </a:r>
            <a:r>
              <a:rPr lang="en" sz="1800"/>
              <a:t>.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can also be used in unsupervised </a:t>
            </a:r>
            <a:r>
              <a:rPr lang="en"/>
              <a:t>learning </a:t>
            </a:r>
            <a:r>
              <a:rPr lang="en" sz="1800"/>
              <a:t>for assessing proximities among data points.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This was the only model we could get to work without having to “whittle down” the data.</a:t>
            </a:r>
            <a:endParaRPr sz="1800"/>
          </a:p>
        </p:txBody>
      </p:sp>
      <p:pic>
        <p:nvPicPr>
          <p:cNvPr id="105" name="Google Shape;105;p19"/>
          <p:cNvPicPr preferRelativeResize="0"/>
          <p:nvPr/>
        </p:nvPicPr>
        <p:blipFill rotWithShape="1">
          <a:blip r:embed="rId3">
            <a:alphaModFix/>
          </a:blip>
          <a:srcRect b="0" l="0" r="0" t="19120"/>
          <a:stretch/>
        </p:blipFill>
        <p:spPr>
          <a:xfrm>
            <a:off x="4375800" y="1229875"/>
            <a:ext cx="4064100" cy="28555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Method: 10-Fold Cross Validation</a:t>
            </a:r>
            <a:endParaRPr b="1" sz="1900"/>
          </a:p>
        </p:txBody>
      </p:sp>
      <p:sp>
        <p:nvSpPr>
          <p:cNvPr id="111" name="Google Shape;11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This was the trickiest part of the project.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We wanted to verify the error rate of our Random Forest.</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10-Fold Cross Validation slowed our machines down to a crawl, so we tested it using a very small subset of the data (1000 entries).</a:t>
            </a:r>
            <a:endParaRPr sz="1700"/>
          </a:p>
          <a:p>
            <a:pPr indent="-336550" lvl="1" marL="914400" rtl="0" algn="l">
              <a:spcBef>
                <a:spcPts val="0"/>
              </a:spcBef>
              <a:spcAft>
                <a:spcPts val="0"/>
              </a:spcAft>
              <a:buSzPts val="1700"/>
              <a:buChar char="○"/>
            </a:pPr>
            <a:r>
              <a:rPr lang="en" sz="1700"/>
              <a:t>We kept getting strange errors, and the computers still ran slow.</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We tried 5-Fold then 3-Fold Cross Validation and we kept getting the same error.</a:t>
            </a:r>
            <a:endParaRPr sz="1700"/>
          </a:p>
          <a:p>
            <a:pPr indent="-336550" lvl="1" marL="914400" rtl="0" algn="l">
              <a:spcBef>
                <a:spcPts val="0"/>
              </a:spcBef>
              <a:spcAft>
                <a:spcPts val="0"/>
              </a:spcAft>
              <a:buSzPts val="1700"/>
              <a:buChar char="○"/>
            </a:pPr>
            <a:r>
              <a:rPr lang="en" sz="1700"/>
              <a:t>We think is has something to do with the limitations of the Factor data type in R.</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Method: K-Nearest Neighbors (K-NN)</a:t>
            </a:r>
            <a:endParaRPr b="1" sz="1900"/>
          </a:p>
        </p:txBody>
      </p:sp>
      <p:sp>
        <p:nvSpPr>
          <p:cNvPr id="117" name="Google Shape;117;p21"/>
          <p:cNvSpPr txBox="1"/>
          <p:nvPr>
            <p:ph idx="1" type="body"/>
          </p:nvPr>
        </p:nvSpPr>
        <p:spPr>
          <a:xfrm>
            <a:off x="311700" y="1229875"/>
            <a:ext cx="39660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K-NN</a:t>
            </a:r>
            <a:r>
              <a:rPr lang="en" sz="1800"/>
              <a:t> compares labeled data and unlabeled data to designate labels to the unlabeled data using majority vote of k similar labeled objects.</a:t>
            </a:r>
            <a:endParaRPr sz="1800"/>
          </a:p>
          <a:p>
            <a:pPr indent="0" lvl="0" marL="457200" rtl="0" algn="l">
              <a:spcBef>
                <a:spcPts val="0"/>
              </a:spcBef>
              <a:spcAft>
                <a:spcPts val="0"/>
              </a:spcAft>
              <a:buNone/>
            </a:pPr>
            <a:r>
              <a:rPr lang="en" sz="1800"/>
              <a:t> </a:t>
            </a:r>
            <a:endParaRPr sz="1800"/>
          </a:p>
          <a:p>
            <a:pPr indent="-342900" lvl="0" marL="457200" rtl="0" algn="l">
              <a:spcBef>
                <a:spcPts val="0"/>
              </a:spcBef>
              <a:spcAft>
                <a:spcPts val="0"/>
              </a:spcAft>
              <a:buSzPts val="1800"/>
              <a:buChar char="●"/>
            </a:pPr>
            <a:r>
              <a:rPr lang="en" sz="1800"/>
              <a:t>Euclidean Squared Distance was used to decide similarity.</a:t>
            </a:r>
            <a:endParaRPr sz="1800"/>
          </a:p>
          <a:p>
            <a:pPr indent="0" lvl="0" marL="457200" rtl="0" algn="l">
              <a:spcBef>
                <a:spcPts val="0"/>
              </a:spcBef>
              <a:spcAft>
                <a:spcPts val="0"/>
              </a:spcAft>
              <a:buNone/>
            </a:pPr>
            <a:r>
              <a:rPr lang="en" sz="1800"/>
              <a:t> </a:t>
            </a:r>
            <a:endParaRPr sz="1800"/>
          </a:p>
          <a:p>
            <a:pPr indent="-342900" lvl="0" marL="457200" rtl="0" algn="l">
              <a:spcBef>
                <a:spcPts val="0"/>
              </a:spcBef>
              <a:spcAft>
                <a:spcPts val="0"/>
              </a:spcAft>
              <a:buSzPts val="1800"/>
              <a:buChar char="●"/>
            </a:pPr>
            <a:r>
              <a:rPr lang="en" sz="1800"/>
              <a:t>Due to hardware limitation, the dataset set had to be trimmed to 1% of its original size to get the model to work.</a:t>
            </a:r>
            <a:endParaRPr sz="1800"/>
          </a:p>
        </p:txBody>
      </p:sp>
      <p:pic>
        <p:nvPicPr>
          <p:cNvPr id="118" name="Google Shape;118;p21"/>
          <p:cNvPicPr preferRelativeResize="0"/>
          <p:nvPr/>
        </p:nvPicPr>
        <p:blipFill rotWithShape="1">
          <a:blip r:embed="rId3">
            <a:alphaModFix/>
          </a:blip>
          <a:srcRect b="0" l="803" r="0" t="0"/>
          <a:stretch/>
        </p:blipFill>
        <p:spPr>
          <a:xfrm>
            <a:off x="4685200" y="1229875"/>
            <a:ext cx="3830875" cy="283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Tools</a:t>
            </a:r>
            <a:endParaRPr b="1" sz="1900"/>
          </a:p>
        </p:txBody>
      </p:sp>
      <p:sp>
        <p:nvSpPr>
          <p:cNvPr id="124" name="Google Shape;12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 </a:t>
            </a:r>
            <a:endParaRPr sz="1800"/>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R Libraries</a:t>
            </a:r>
            <a:endParaRPr/>
          </a:p>
          <a:p>
            <a:pPr indent="0" lvl="0" marL="457200" rtl="0" algn="l">
              <a:spcBef>
                <a:spcPts val="0"/>
              </a:spcBef>
              <a:spcAft>
                <a:spcPts val="0"/>
              </a:spcAft>
              <a:buNone/>
            </a:pPr>
            <a:r>
              <a:t/>
            </a:r>
            <a:endParaRPr/>
          </a:p>
        </p:txBody>
      </p:sp>
      <p:graphicFrame>
        <p:nvGraphicFramePr>
          <p:cNvPr id="125" name="Google Shape;125;p22"/>
          <p:cNvGraphicFramePr/>
          <p:nvPr/>
        </p:nvGraphicFramePr>
        <p:xfrm>
          <a:off x="859850" y="2190750"/>
          <a:ext cx="3000000" cy="3000000"/>
        </p:xfrm>
        <a:graphic>
          <a:graphicData uri="http://schemas.openxmlformats.org/drawingml/2006/table">
            <a:tbl>
              <a:tblPr>
                <a:noFill/>
                <a:tableStyleId>{CC53D5E9-D7AC-493F-9D13-925E2478E6B3}</a:tableStyleId>
              </a:tblPr>
              <a:tblGrid>
                <a:gridCol w="1932325"/>
                <a:gridCol w="1932325"/>
                <a:gridCol w="2265900"/>
                <a:gridCol w="1468000"/>
              </a:tblGrid>
              <a:tr h="381000">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Cross Validation</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K-Nearest Neighbors</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Times New Roman"/>
                          <a:ea typeface="Times New Roman"/>
                          <a:cs typeface="Times New Roman"/>
                          <a:sym typeface="Times New Roman"/>
                        </a:rPr>
                        <a:t>Others</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928600">
                <a:tc>
                  <a:txBody>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randomForest</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a:t>
                      </a:r>
                      <a:r>
                        <a:rPr lang="en" sz="1800">
                          <a:latin typeface="Times New Roman"/>
                          <a:ea typeface="Times New Roman"/>
                          <a:cs typeface="Times New Roman"/>
                          <a:sym typeface="Times New Roman"/>
                        </a:rPr>
                        <a:t>aret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doSNOW</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t>
                      </a:r>
                      <a:r>
                        <a:rPr lang="en" sz="1800">
                          <a:latin typeface="Times New Roman"/>
                          <a:ea typeface="Times New Roman"/>
                          <a:cs typeface="Times New Roman"/>
                          <a:sym typeface="Times New Roman"/>
                        </a:rPr>
                        <a:t>part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rpart.plot</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neighbr</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t>
                      </a:r>
                      <a:r>
                        <a:rPr lang="en" sz="1800">
                          <a:latin typeface="Times New Roman"/>
                          <a:ea typeface="Times New Roman"/>
                          <a:cs typeface="Times New Roman"/>
                          <a:sym typeface="Times New Roman"/>
                        </a:rPr>
                        <a:t>gplot2</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a:t>
                      </a:r>
                      <a:r>
                        <a:rPr lang="en" sz="1800">
                          <a:latin typeface="Times New Roman"/>
                          <a:ea typeface="Times New Roman"/>
                          <a:cs typeface="Times New Roman"/>
                          <a:sym typeface="Times New Roman"/>
                        </a:rPr>
                        <a:t>tringr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e1071</a:t>
                      </a:r>
                      <a:endParaRPr sz="18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10000"/>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900"/>
              <a:t>Results </a:t>
            </a:r>
            <a:endParaRPr b="1" sz="1900"/>
          </a:p>
        </p:txBody>
      </p:sp>
      <p:sp>
        <p:nvSpPr>
          <p:cNvPr id="131" name="Google Shape;13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the Random Forest algorithm, we were able to produce a predictive model with an F1 score of 0.403.</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highest F1 score shown on the Data Hack website is 0.51.  The lowest was a 0.</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10-Fold Cross Validation and K-Nearest Neighbors could not produce final results due to dataset size and hardware limitations.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0D47A1"/>
      </a:accent1>
      <a:accent2>
        <a:srgbClr val="DB1C1E"/>
      </a:accent2>
      <a:accent3>
        <a:srgbClr val="DB1C1E"/>
      </a:accent3>
      <a:accent4>
        <a:srgbClr val="9CF3F9"/>
      </a:accent4>
      <a:accent5>
        <a:srgbClr val="0D47A1"/>
      </a:accent5>
      <a:accent6>
        <a:srgbClr val="6CE2E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