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  <p:sldMasterId id="2147483775" r:id="rId2"/>
    <p:sldMasterId id="2147483787" r:id="rId3"/>
  </p:sldMasterIdLst>
  <p:notesMasterIdLst>
    <p:notesMasterId r:id="rId13"/>
  </p:notesMasterIdLst>
  <p:sldIdLst>
    <p:sldId id="256" r:id="rId4"/>
    <p:sldId id="262" r:id="rId5"/>
    <p:sldId id="263" r:id="rId6"/>
    <p:sldId id="258" r:id="rId7"/>
    <p:sldId id="264" r:id="rId8"/>
    <p:sldId id="268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821"/>
  </p:normalViewPr>
  <p:slideViewPr>
    <p:cSldViewPr snapToGrid="0" snapToObjects="1">
      <p:cViewPr varScale="1">
        <p:scale>
          <a:sx n="135" d="100"/>
          <a:sy n="135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9EA49-E324-405E-B7FE-D8B69A634E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5E9EB3-CA7E-4E7B-A576-22609D1C1A04}">
      <dgm:prSet/>
      <dgm:spPr/>
      <dgm:t>
        <a:bodyPr/>
        <a:lstStyle/>
        <a:p>
          <a:pPr>
            <a:defRPr b="1"/>
          </a:pPr>
          <a:r>
            <a:rPr lang="en-US"/>
            <a:t>Clickbait is annoying! With NLP and ML algorithms, it may be possible to identify headlines that are very likely to be one.</a:t>
          </a:r>
        </a:p>
      </dgm:t>
    </dgm:pt>
    <dgm:pt modelId="{4035EF35-42D7-46DF-A0A7-21A185F7EAB4}" type="parTrans" cxnId="{7D582E9B-FC68-4873-B471-7D75B36157A0}">
      <dgm:prSet/>
      <dgm:spPr/>
      <dgm:t>
        <a:bodyPr/>
        <a:lstStyle/>
        <a:p>
          <a:endParaRPr lang="en-US"/>
        </a:p>
      </dgm:t>
    </dgm:pt>
    <dgm:pt modelId="{401937BC-1204-4FFF-9E20-C10933F9A3D3}" type="sibTrans" cxnId="{7D582E9B-FC68-4873-B471-7D75B36157A0}">
      <dgm:prSet/>
      <dgm:spPr/>
      <dgm:t>
        <a:bodyPr/>
        <a:lstStyle/>
        <a:p>
          <a:endParaRPr lang="en-US"/>
        </a:p>
      </dgm:t>
    </dgm:pt>
    <dgm:pt modelId="{BF2C70C7-90BA-4480-A415-13FB88F1FFF2}">
      <dgm:prSet/>
      <dgm:spPr/>
      <dgm:t>
        <a:bodyPr/>
        <a:lstStyle/>
        <a:p>
          <a:pPr>
            <a:defRPr b="1"/>
          </a:pPr>
          <a:r>
            <a:rPr lang="en-US"/>
            <a:t>The approach will be broken down into five steps:</a:t>
          </a:r>
        </a:p>
      </dgm:t>
    </dgm:pt>
    <dgm:pt modelId="{07F7DE2E-D854-41D5-A96F-8D4EE99C8D80}" type="parTrans" cxnId="{5CEDB112-AA46-47AD-BA44-8E6CB144ABDD}">
      <dgm:prSet/>
      <dgm:spPr/>
      <dgm:t>
        <a:bodyPr/>
        <a:lstStyle/>
        <a:p>
          <a:endParaRPr lang="en-US"/>
        </a:p>
      </dgm:t>
    </dgm:pt>
    <dgm:pt modelId="{A3287879-18F9-4D7F-88E5-F8685563743B}" type="sibTrans" cxnId="{5CEDB112-AA46-47AD-BA44-8E6CB144ABDD}">
      <dgm:prSet/>
      <dgm:spPr/>
      <dgm:t>
        <a:bodyPr/>
        <a:lstStyle/>
        <a:p>
          <a:endParaRPr lang="en-US"/>
        </a:p>
      </dgm:t>
    </dgm:pt>
    <dgm:pt modelId="{7C8ED584-4ED8-4AD9-90B0-DF49CE336174}">
      <dgm:prSet/>
      <dgm:spPr/>
      <dgm:t>
        <a:bodyPr/>
        <a:lstStyle/>
        <a:p>
          <a:r>
            <a:rPr lang="en-US"/>
            <a:t>Obtain: importing from kaggle, webscraping, API’s</a:t>
          </a:r>
        </a:p>
      </dgm:t>
    </dgm:pt>
    <dgm:pt modelId="{FA515FF9-2640-4072-AB54-472EA305A060}" type="parTrans" cxnId="{604238C1-0E1D-4283-AE28-0BE2BAC52F33}">
      <dgm:prSet/>
      <dgm:spPr/>
      <dgm:t>
        <a:bodyPr/>
        <a:lstStyle/>
        <a:p>
          <a:endParaRPr lang="en-US"/>
        </a:p>
      </dgm:t>
    </dgm:pt>
    <dgm:pt modelId="{DA582EA9-3256-4EC2-BFB7-A2C4EC5683E7}" type="sibTrans" cxnId="{604238C1-0E1D-4283-AE28-0BE2BAC52F33}">
      <dgm:prSet/>
      <dgm:spPr/>
      <dgm:t>
        <a:bodyPr/>
        <a:lstStyle/>
        <a:p>
          <a:endParaRPr lang="en-US"/>
        </a:p>
      </dgm:t>
    </dgm:pt>
    <dgm:pt modelId="{F5B3B385-7802-4581-9079-9A95649740E6}">
      <dgm:prSet/>
      <dgm:spPr/>
      <dgm:t>
        <a:bodyPr/>
        <a:lstStyle/>
        <a:p>
          <a:r>
            <a:rPr lang="en-US" dirty="0"/>
            <a:t>Scrub: clean data for easy use</a:t>
          </a:r>
        </a:p>
      </dgm:t>
    </dgm:pt>
    <dgm:pt modelId="{D2F0693B-9F81-4D3F-BAC4-07732C1CFAE1}" type="parTrans" cxnId="{2D944ED4-001D-41A6-B2C8-DE4BA91FEA3C}">
      <dgm:prSet/>
      <dgm:spPr/>
      <dgm:t>
        <a:bodyPr/>
        <a:lstStyle/>
        <a:p>
          <a:endParaRPr lang="en-US"/>
        </a:p>
      </dgm:t>
    </dgm:pt>
    <dgm:pt modelId="{DCDE9E60-6FBE-4ADF-B56E-A3C2671A2434}" type="sibTrans" cxnId="{2D944ED4-001D-41A6-B2C8-DE4BA91FEA3C}">
      <dgm:prSet/>
      <dgm:spPr/>
      <dgm:t>
        <a:bodyPr/>
        <a:lstStyle/>
        <a:p>
          <a:endParaRPr lang="en-US"/>
        </a:p>
      </dgm:t>
    </dgm:pt>
    <dgm:pt modelId="{B61952A2-225E-4B46-88E5-3483F1C66CC1}">
      <dgm:prSet/>
      <dgm:spPr/>
      <dgm:t>
        <a:bodyPr/>
        <a:lstStyle/>
        <a:p>
          <a:r>
            <a:rPr lang="en-US"/>
            <a:t>EDA: identify distributions and patterns in data</a:t>
          </a:r>
        </a:p>
      </dgm:t>
    </dgm:pt>
    <dgm:pt modelId="{E1552B57-A7B5-4C94-8DC1-512BF572A081}" type="parTrans" cxnId="{7D2C9D77-E913-4224-A5BA-081A363C5F15}">
      <dgm:prSet/>
      <dgm:spPr/>
      <dgm:t>
        <a:bodyPr/>
        <a:lstStyle/>
        <a:p>
          <a:endParaRPr lang="en-US"/>
        </a:p>
      </dgm:t>
    </dgm:pt>
    <dgm:pt modelId="{29D8249C-A6C4-4603-82C5-60CF832EB131}" type="sibTrans" cxnId="{7D2C9D77-E913-4224-A5BA-081A363C5F15}">
      <dgm:prSet/>
      <dgm:spPr/>
      <dgm:t>
        <a:bodyPr/>
        <a:lstStyle/>
        <a:p>
          <a:endParaRPr lang="en-US"/>
        </a:p>
      </dgm:t>
    </dgm:pt>
    <dgm:pt modelId="{767D940B-08B5-40D5-949B-3360E59DD613}">
      <dgm:prSet/>
      <dgm:spPr/>
      <dgm:t>
        <a:bodyPr/>
        <a:lstStyle/>
        <a:p>
          <a:r>
            <a:rPr lang="en-US"/>
            <a:t>Model: apply various ML algorithms</a:t>
          </a:r>
        </a:p>
      </dgm:t>
    </dgm:pt>
    <dgm:pt modelId="{B7D4F2BF-C470-44AC-8D8C-E29C09ACB627}" type="parTrans" cxnId="{890D87B7-D716-46C9-9E4A-1DB3F9C4A756}">
      <dgm:prSet/>
      <dgm:spPr/>
      <dgm:t>
        <a:bodyPr/>
        <a:lstStyle/>
        <a:p>
          <a:endParaRPr lang="en-US"/>
        </a:p>
      </dgm:t>
    </dgm:pt>
    <dgm:pt modelId="{48B10EDA-0DAC-4668-9385-64EFCBA2D22F}" type="sibTrans" cxnId="{890D87B7-D716-46C9-9E4A-1DB3F9C4A756}">
      <dgm:prSet/>
      <dgm:spPr/>
      <dgm:t>
        <a:bodyPr/>
        <a:lstStyle/>
        <a:p>
          <a:endParaRPr lang="en-US"/>
        </a:p>
      </dgm:t>
    </dgm:pt>
    <dgm:pt modelId="{02784F64-76F0-422E-A2CA-84C2D17AC16A}">
      <dgm:prSet/>
      <dgm:spPr/>
      <dgm:t>
        <a:bodyPr/>
        <a:lstStyle/>
        <a:p>
          <a:r>
            <a:rPr lang="en-US"/>
            <a:t>Interpret: present key features and prediction outcomes</a:t>
          </a:r>
        </a:p>
      </dgm:t>
    </dgm:pt>
    <dgm:pt modelId="{692E0ECF-14E6-41AF-BA10-CA11AF1A2676}" type="parTrans" cxnId="{F9E4592E-AAFB-429B-93FD-5CD8649674B8}">
      <dgm:prSet/>
      <dgm:spPr/>
      <dgm:t>
        <a:bodyPr/>
        <a:lstStyle/>
        <a:p>
          <a:endParaRPr lang="en-US"/>
        </a:p>
      </dgm:t>
    </dgm:pt>
    <dgm:pt modelId="{E28D269F-CD81-4452-A330-D876F6C78667}" type="sibTrans" cxnId="{F9E4592E-AAFB-429B-93FD-5CD8649674B8}">
      <dgm:prSet/>
      <dgm:spPr/>
      <dgm:t>
        <a:bodyPr/>
        <a:lstStyle/>
        <a:p>
          <a:endParaRPr lang="en-US"/>
        </a:p>
      </dgm:t>
    </dgm:pt>
    <dgm:pt modelId="{6047EAB8-236D-49C5-B45E-BB52D6F05990}" type="pres">
      <dgm:prSet presAssocID="{02A9EA49-E324-405E-B7FE-D8B69A634E1C}" presName="root" presStyleCnt="0">
        <dgm:presLayoutVars>
          <dgm:dir/>
          <dgm:resizeHandles val="exact"/>
        </dgm:presLayoutVars>
      </dgm:prSet>
      <dgm:spPr/>
    </dgm:pt>
    <dgm:pt modelId="{F3A56696-0724-47EE-8019-CE2135F56D1B}" type="pres">
      <dgm:prSet presAssocID="{FB5E9EB3-CA7E-4E7B-A576-22609D1C1A04}" presName="compNode" presStyleCnt="0"/>
      <dgm:spPr/>
    </dgm:pt>
    <dgm:pt modelId="{0A1E2CC1-4830-4E5B-826D-E6D875DAF54A}" type="pres">
      <dgm:prSet presAssocID="{FB5E9EB3-CA7E-4E7B-A576-22609D1C1A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F365879-4CE3-4063-A01C-82D34A49A1BE}" type="pres">
      <dgm:prSet presAssocID="{FB5E9EB3-CA7E-4E7B-A576-22609D1C1A04}" presName="iconSpace" presStyleCnt="0"/>
      <dgm:spPr/>
    </dgm:pt>
    <dgm:pt modelId="{CA7250B4-CCB2-4C11-98F0-438A041A151D}" type="pres">
      <dgm:prSet presAssocID="{FB5E9EB3-CA7E-4E7B-A576-22609D1C1A04}" presName="parTx" presStyleLbl="revTx" presStyleIdx="0" presStyleCnt="4">
        <dgm:presLayoutVars>
          <dgm:chMax val="0"/>
          <dgm:chPref val="0"/>
        </dgm:presLayoutVars>
      </dgm:prSet>
      <dgm:spPr/>
    </dgm:pt>
    <dgm:pt modelId="{B11B081D-8399-4DF7-8974-A37EAF76CA5E}" type="pres">
      <dgm:prSet presAssocID="{FB5E9EB3-CA7E-4E7B-A576-22609D1C1A04}" presName="txSpace" presStyleCnt="0"/>
      <dgm:spPr/>
    </dgm:pt>
    <dgm:pt modelId="{8001FF14-4E3C-4C9C-816B-AE19E9FAE047}" type="pres">
      <dgm:prSet presAssocID="{FB5E9EB3-CA7E-4E7B-A576-22609D1C1A04}" presName="desTx" presStyleLbl="revTx" presStyleIdx="1" presStyleCnt="4">
        <dgm:presLayoutVars/>
      </dgm:prSet>
      <dgm:spPr/>
    </dgm:pt>
    <dgm:pt modelId="{3729DD8C-5B41-467B-8E44-D53AFDB292CB}" type="pres">
      <dgm:prSet presAssocID="{401937BC-1204-4FFF-9E20-C10933F9A3D3}" presName="sibTrans" presStyleCnt="0"/>
      <dgm:spPr/>
    </dgm:pt>
    <dgm:pt modelId="{6386E6A4-DBBF-4E16-B127-274F8D560D06}" type="pres">
      <dgm:prSet presAssocID="{BF2C70C7-90BA-4480-A415-13FB88F1FFF2}" presName="compNode" presStyleCnt="0"/>
      <dgm:spPr/>
    </dgm:pt>
    <dgm:pt modelId="{4110F4BB-4CFE-47D7-A90F-F6EA981A7BAE}" type="pres">
      <dgm:prSet presAssocID="{BF2C70C7-90BA-4480-A415-13FB88F1FF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E404F8-E066-40CA-9DC8-932149D7773B}" type="pres">
      <dgm:prSet presAssocID="{BF2C70C7-90BA-4480-A415-13FB88F1FFF2}" presName="iconSpace" presStyleCnt="0"/>
      <dgm:spPr/>
    </dgm:pt>
    <dgm:pt modelId="{E602BCD7-5287-48FA-972C-DA58A586AA73}" type="pres">
      <dgm:prSet presAssocID="{BF2C70C7-90BA-4480-A415-13FB88F1FFF2}" presName="parTx" presStyleLbl="revTx" presStyleIdx="2" presStyleCnt="4">
        <dgm:presLayoutVars>
          <dgm:chMax val="0"/>
          <dgm:chPref val="0"/>
        </dgm:presLayoutVars>
      </dgm:prSet>
      <dgm:spPr/>
    </dgm:pt>
    <dgm:pt modelId="{675F577C-8497-42D6-A78B-27932ECBEB8A}" type="pres">
      <dgm:prSet presAssocID="{BF2C70C7-90BA-4480-A415-13FB88F1FFF2}" presName="txSpace" presStyleCnt="0"/>
      <dgm:spPr/>
    </dgm:pt>
    <dgm:pt modelId="{33333A0B-6CE6-496E-9E98-747ED8804539}" type="pres">
      <dgm:prSet presAssocID="{BF2C70C7-90BA-4480-A415-13FB88F1FFF2}" presName="desTx" presStyleLbl="revTx" presStyleIdx="3" presStyleCnt="4">
        <dgm:presLayoutVars/>
      </dgm:prSet>
      <dgm:spPr/>
    </dgm:pt>
  </dgm:ptLst>
  <dgm:cxnLst>
    <dgm:cxn modelId="{4E3AC006-58C3-4E7E-80AC-4F77CC602D59}" type="presOf" srcId="{767D940B-08B5-40D5-949B-3360E59DD613}" destId="{33333A0B-6CE6-496E-9E98-747ED8804539}" srcOrd="0" destOrd="3" presId="urn:microsoft.com/office/officeart/2018/2/layout/IconLabelDescriptionList"/>
    <dgm:cxn modelId="{5CEDB112-AA46-47AD-BA44-8E6CB144ABDD}" srcId="{02A9EA49-E324-405E-B7FE-D8B69A634E1C}" destId="{BF2C70C7-90BA-4480-A415-13FB88F1FFF2}" srcOrd="1" destOrd="0" parTransId="{07F7DE2E-D854-41D5-A96F-8D4EE99C8D80}" sibTransId="{A3287879-18F9-4D7F-88E5-F8685563743B}"/>
    <dgm:cxn modelId="{3C582818-B166-4F3C-8F7B-879A5D24D62D}" type="presOf" srcId="{02784F64-76F0-422E-A2CA-84C2D17AC16A}" destId="{33333A0B-6CE6-496E-9E98-747ED8804539}" srcOrd="0" destOrd="4" presId="urn:microsoft.com/office/officeart/2018/2/layout/IconLabelDescriptionList"/>
    <dgm:cxn modelId="{F9E4592E-AAFB-429B-93FD-5CD8649674B8}" srcId="{BF2C70C7-90BA-4480-A415-13FB88F1FFF2}" destId="{02784F64-76F0-422E-A2CA-84C2D17AC16A}" srcOrd="4" destOrd="0" parTransId="{692E0ECF-14E6-41AF-BA10-CA11AF1A2676}" sibTransId="{E28D269F-CD81-4452-A330-D876F6C78667}"/>
    <dgm:cxn modelId="{7FF8AD37-45C4-49C3-803B-5273627984E1}" type="presOf" srcId="{FB5E9EB3-CA7E-4E7B-A576-22609D1C1A04}" destId="{CA7250B4-CCB2-4C11-98F0-438A041A151D}" srcOrd="0" destOrd="0" presId="urn:microsoft.com/office/officeart/2018/2/layout/IconLabelDescriptionList"/>
    <dgm:cxn modelId="{6658405D-17BE-49B9-92A2-BDF47AD67AFC}" type="presOf" srcId="{F5B3B385-7802-4581-9079-9A95649740E6}" destId="{33333A0B-6CE6-496E-9E98-747ED8804539}" srcOrd="0" destOrd="1" presId="urn:microsoft.com/office/officeart/2018/2/layout/IconLabelDescriptionList"/>
    <dgm:cxn modelId="{7D2C9D77-E913-4224-A5BA-081A363C5F15}" srcId="{BF2C70C7-90BA-4480-A415-13FB88F1FFF2}" destId="{B61952A2-225E-4B46-88E5-3483F1C66CC1}" srcOrd="2" destOrd="0" parTransId="{E1552B57-A7B5-4C94-8DC1-512BF572A081}" sibTransId="{29D8249C-A6C4-4603-82C5-60CF832EB131}"/>
    <dgm:cxn modelId="{95AC2D7C-7A25-410F-A490-A9F7CBE30C60}" type="presOf" srcId="{7C8ED584-4ED8-4AD9-90B0-DF49CE336174}" destId="{33333A0B-6CE6-496E-9E98-747ED8804539}" srcOrd="0" destOrd="0" presId="urn:microsoft.com/office/officeart/2018/2/layout/IconLabelDescriptionList"/>
    <dgm:cxn modelId="{F3553F81-E720-419E-AEFB-8F6A0EA6715F}" type="presOf" srcId="{BF2C70C7-90BA-4480-A415-13FB88F1FFF2}" destId="{E602BCD7-5287-48FA-972C-DA58A586AA73}" srcOrd="0" destOrd="0" presId="urn:microsoft.com/office/officeart/2018/2/layout/IconLabelDescriptionList"/>
    <dgm:cxn modelId="{3117ED86-5EC1-44DF-95AA-AB3A099CCFAA}" type="presOf" srcId="{02A9EA49-E324-405E-B7FE-D8B69A634E1C}" destId="{6047EAB8-236D-49C5-B45E-BB52D6F05990}" srcOrd="0" destOrd="0" presId="urn:microsoft.com/office/officeart/2018/2/layout/IconLabelDescriptionList"/>
    <dgm:cxn modelId="{7D582E9B-FC68-4873-B471-7D75B36157A0}" srcId="{02A9EA49-E324-405E-B7FE-D8B69A634E1C}" destId="{FB5E9EB3-CA7E-4E7B-A576-22609D1C1A04}" srcOrd="0" destOrd="0" parTransId="{4035EF35-42D7-46DF-A0A7-21A185F7EAB4}" sibTransId="{401937BC-1204-4FFF-9E20-C10933F9A3D3}"/>
    <dgm:cxn modelId="{890D87B7-D716-46C9-9E4A-1DB3F9C4A756}" srcId="{BF2C70C7-90BA-4480-A415-13FB88F1FFF2}" destId="{767D940B-08B5-40D5-949B-3360E59DD613}" srcOrd="3" destOrd="0" parTransId="{B7D4F2BF-C470-44AC-8D8C-E29C09ACB627}" sibTransId="{48B10EDA-0DAC-4668-9385-64EFCBA2D22F}"/>
    <dgm:cxn modelId="{604238C1-0E1D-4283-AE28-0BE2BAC52F33}" srcId="{BF2C70C7-90BA-4480-A415-13FB88F1FFF2}" destId="{7C8ED584-4ED8-4AD9-90B0-DF49CE336174}" srcOrd="0" destOrd="0" parTransId="{FA515FF9-2640-4072-AB54-472EA305A060}" sibTransId="{DA582EA9-3256-4EC2-BFB7-A2C4EC5683E7}"/>
    <dgm:cxn modelId="{2D944ED4-001D-41A6-B2C8-DE4BA91FEA3C}" srcId="{BF2C70C7-90BA-4480-A415-13FB88F1FFF2}" destId="{F5B3B385-7802-4581-9079-9A95649740E6}" srcOrd="1" destOrd="0" parTransId="{D2F0693B-9F81-4D3F-BAC4-07732C1CFAE1}" sibTransId="{DCDE9E60-6FBE-4ADF-B56E-A3C2671A2434}"/>
    <dgm:cxn modelId="{0D0B20F3-D47A-4D81-9141-873890C24B02}" type="presOf" srcId="{B61952A2-225E-4B46-88E5-3483F1C66CC1}" destId="{33333A0B-6CE6-496E-9E98-747ED8804539}" srcOrd="0" destOrd="2" presId="urn:microsoft.com/office/officeart/2018/2/layout/IconLabelDescriptionList"/>
    <dgm:cxn modelId="{01BC039F-4935-48AC-9950-B9B2BC601321}" type="presParOf" srcId="{6047EAB8-236D-49C5-B45E-BB52D6F05990}" destId="{F3A56696-0724-47EE-8019-CE2135F56D1B}" srcOrd="0" destOrd="0" presId="urn:microsoft.com/office/officeart/2018/2/layout/IconLabelDescriptionList"/>
    <dgm:cxn modelId="{A553BD25-F64F-4BC1-A076-09325F495D7F}" type="presParOf" srcId="{F3A56696-0724-47EE-8019-CE2135F56D1B}" destId="{0A1E2CC1-4830-4E5B-826D-E6D875DAF54A}" srcOrd="0" destOrd="0" presId="urn:microsoft.com/office/officeart/2018/2/layout/IconLabelDescriptionList"/>
    <dgm:cxn modelId="{D7D0C3D2-5765-49FA-BAE7-57741B425EE2}" type="presParOf" srcId="{F3A56696-0724-47EE-8019-CE2135F56D1B}" destId="{DF365879-4CE3-4063-A01C-82D34A49A1BE}" srcOrd="1" destOrd="0" presId="urn:microsoft.com/office/officeart/2018/2/layout/IconLabelDescriptionList"/>
    <dgm:cxn modelId="{077DB50B-F777-4727-AD56-BCD1C048FE25}" type="presParOf" srcId="{F3A56696-0724-47EE-8019-CE2135F56D1B}" destId="{CA7250B4-CCB2-4C11-98F0-438A041A151D}" srcOrd="2" destOrd="0" presId="urn:microsoft.com/office/officeart/2018/2/layout/IconLabelDescriptionList"/>
    <dgm:cxn modelId="{795EBABB-FF63-40CF-BB39-6F38C210873F}" type="presParOf" srcId="{F3A56696-0724-47EE-8019-CE2135F56D1B}" destId="{B11B081D-8399-4DF7-8974-A37EAF76CA5E}" srcOrd="3" destOrd="0" presId="urn:microsoft.com/office/officeart/2018/2/layout/IconLabelDescriptionList"/>
    <dgm:cxn modelId="{EA422BAE-21E0-4CE3-81E6-0C473090203C}" type="presParOf" srcId="{F3A56696-0724-47EE-8019-CE2135F56D1B}" destId="{8001FF14-4E3C-4C9C-816B-AE19E9FAE047}" srcOrd="4" destOrd="0" presId="urn:microsoft.com/office/officeart/2018/2/layout/IconLabelDescriptionList"/>
    <dgm:cxn modelId="{014AE742-0793-4C24-877D-02D5CAB9796C}" type="presParOf" srcId="{6047EAB8-236D-49C5-B45E-BB52D6F05990}" destId="{3729DD8C-5B41-467B-8E44-D53AFDB292CB}" srcOrd="1" destOrd="0" presId="urn:microsoft.com/office/officeart/2018/2/layout/IconLabelDescriptionList"/>
    <dgm:cxn modelId="{A4C47A64-CE26-4C17-8F1E-CB8DD6CCD3E3}" type="presParOf" srcId="{6047EAB8-236D-49C5-B45E-BB52D6F05990}" destId="{6386E6A4-DBBF-4E16-B127-274F8D560D06}" srcOrd="2" destOrd="0" presId="urn:microsoft.com/office/officeart/2018/2/layout/IconLabelDescriptionList"/>
    <dgm:cxn modelId="{20FA5033-5BF0-4ABD-B75A-330E26F1118D}" type="presParOf" srcId="{6386E6A4-DBBF-4E16-B127-274F8D560D06}" destId="{4110F4BB-4CFE-47D7-A90F-F6EA981A7BAE}" srcOrd="0" destOrd="0" presId="urn:microsoft.com/office/officeart/2018/2/layout/IconLabelDescriptionList"/>
    <dgm:cxn modelId="{8B81CA0F-4A3E-45D5-BD98-EEFBA39D3D82}" type="presParOf" srcId="{6386E6A4-DBBF-4E16-B127-274F8D560D06}" destId="{C5E404F8-E066-40CA-9DC8-932149D7773B}" srcOrd="1" destOrd="0" presId="urn:microsoft.com/office/officeart/2018/2/layout/IconLabelDescriptionList"/>
    <dgm:cxn modelId="{FE1386A0-ED62-4C65-8E5A-0D1E9B12B914}" type="presParOf" srcId="{6386E6A4-DBBF-4E16-B127-274F8D560D06}" destId="{E602BCD7-5287-48FA-972C-DA58A586AA73}" srcOrd="2" destOrd="0" presId="urn:microsoft.com/office/officeart/2018/2/layout/IconLabelDescriptionList"/>
    <dgm:cxn modelId="{0344B70E-F37B-41A5-9218-360FEAD53F45}" type="presParOf" srcId="{6386E6A4-DBBF-4E16-B127-274F8D560D06}" destId="{675F577C-8497-42D6-A78B-27932ECBEB8A}" srcOrd="3" destOrd="0" presId="urn:microsoft.com/office/officeart/2018/2/layout/IconLabelDescriptionList"/>
    <dgm:cxn modelId="{C290F924-0E6A-4A28-8AF4-FCFD92B07B32}" type="presParOf" srcId="{6386E6A4-DBBF-4E16-B127-274F8D560D06}" destId="{33333A0B-6CE6-496E-9E98-747ED880453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E2CC1-4830-4E5B-826D-E6D875DAF54A}">
      <dsp:nvSpPr>
        <dsp:cNvPr id="0" name=""/>
        <dsp:cNvSpPr/>
      </dsp:nvSpPr>
      <dsp:spPr>
        <a:xfrm>
          <a:off x="363599" y="10553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250B4-CCB2-4C11-98F0-438A041A151D}">
      <dsp:nvSpPr>
        <dsp:cNvPr id="0" name=""/>
        <dsp:cNvSpPr/>
      </dsp:nvSpPr>
      <dsp:spPr>
        <a:xfrm>
          <a:off x="363599" y="27173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Clickbait is annoying! With NLP and ML algorithms, it may be possible to identify headlines that are very likely to be one.</a:t>
          </a:r>
        </a:p>
      </dsp:txBody>
      <dsp:txXfrm>
        <a:off x="363599" y="2717398"/>
        <a:ext cx="4320000" cy="648000"/>
      </dsp:txXfrm>
    </dsp:sp>
    <dsp:sp modelId="{8001FF14-4E3C-4C9C-816B-AE19E9FAE047}">
      <dsp:nvSpPr>
        <dsp:cNvPr id="0" name=""/>
        <dsp:cNvSpPr/>
      </dsp:nvSpPr>
      <dsp:spPr>
        <a:xfrm>
          <a:off x="363599" y="3435199"/>
          <a:ext cx="4320000" cy="111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F4BB-4CFE-47D7-A90F-F6EA981A7BAE}">
      <dsp:nvSpPr>
        <dsp:cNvPr id="0" name=""/>
        <dsp:cNvSpPr/>
      </dsp:nvSpPr>
      <dsp:spPr>
        <a:xfrm>
          <a:off x="5439600" y="10553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2BCD7-5287-48FA-972C-DA58A586AA73}">
      <dsp:nvSpPr>
        <dsp:cNvPr id="0" name=""/>
        <dsp:cNvSpPr/>
      </dsp:nvSpPr>
      <dsp:spPr>
        <a:xfrm>
          <a:off x="5439600" y="27173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The approach will be broken down into five steps:</a:t>
          </a:r>
        </a:p>
      </dsp:txBody>
      <dsp:txXfrm>
        <a:off x="5439600" y="2717398"/>
        <a:ext cx="4320000" cy="648000"/>
      </dsp:txXfrm>
    </dsp:sp>
    <dsp:sp modelId="{33333A0B-6CE6-496E-9E98-747ED8804539}">
      <dsp:nvSpPr>
        <dsp:cNvPr id="0" name=""/>
        <dsp:cNvSpPr/>
      </dsp:nvSpPr>
      <dsp:spPr>
        <a:xfrm>
          <a:off x="5439600" y="3435199"/>
          <a:ext cx="4320000" cy="111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Obtain: importing from kaggle, webscraping, API’s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Scrub: clean data for easy use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EDA: identify distributions and patterns in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Model: apply various ML algorithms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Interpret: present key features and prediction outcomes</a:t>
          </a:r>
        </a:p>
      </dsp:txBody>
      <dsp:txXfrm>
        <a:off x="5439600" y="3435199"/>
        <a:ext cx="4320000" cy="1110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4D41-A3C2-B340-92A4-42B028B0C2F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E38-1726-8642-AA85-107175AD6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CAE38-1726-8642-AA85-107175AD6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0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1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6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4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9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2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2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9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6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9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04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65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20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2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1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25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7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47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289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7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2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2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935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linkedin.com/in/taejoon-kim-309878164/" TargetMode="External"/><Relationship Id="rId4" Type="http://schemas.openxmlformats.org/officeDocument/2006/relationships/hyperlink" Target="https://github.com/tjkim614/clickbait_headline_det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82D33-A451-2B47-91C4-AA3E843D4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792" y="1079500"/>
            <a:ext cx="4645573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Flatiron School Capstone Project: Clickbait Headline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03C3D-4E92-3F45-A9CE-0F64665B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By: TaeJoon Kim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03A1-AB47-4F8F-81DC-0EAB86954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5" r="14812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0BDEF-EA0D-7B42-B879-73CB3564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6231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 and Approach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489BBF-6E3F-4797-BC6F-AE5B2634E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15431"/>
              </p:ext>
            </p:extLst>
          </p:nvPr>
        </p:nvGraphicFramePr>
        <p:xfrm>
          <a:off x="1079400" y="933450"/>
          <a:ext cx="10123200" cy="5600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6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B0CCE-69D4-4B43-B551-7032E26C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Obtain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7228-ED6A-3040-837F-85022C80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Kaggle dataset – contains 16,000 clickbait and 16,000 non-clickbait headlines</a:t>
            </a:r>
          </a:p>
          <a:p>
            <a:pPr lvl="1"/>
            <a:r>
              <a:rPr lang="en-US" dirty="0"/>
              <a:t>clickbait sources: BuzzFeed, Upworthy, </a:t>
            </a:r>
            <a:r>
              <a:rPr lang="en-US" dirty="0" err="1"/>
              <a:t>ViralNova</a:t>
            </a:r>
            <a:r>
              <a:rPr lang="en-US" dirty="0"/>
              <a:t>, </a:t>
            </a:r>
            <a:r>
              <a:rPr lang="en-US" dirty="0" err="1"/>
              <a:t>Thatscoop</a:t>
            </a:r>
            <a:r>
              <a:rPr lang="en-US" dirty="0"/>
              <a:t>, </a:t>
            </a:r>
            <a:r>
              <a:rPr lang="en-US" dirty="0" err="1"/>
              <a:t>Scoopwhoop</a:t>
            </a:r>
            <a:r>
              <a:rPr lang="en-US" dirty="0"/>
              <a:t>, and </a:t>
            </a:r>
            <a:r>
              <a:rPr lang="en-US" dirty="0" err="1"/>
              <a:t>ViralStories</a:t>
            </a:r>
            <a:r>
              <a:rPr lang="en-US" dirty="0"/>
              <a:t>, </a:t>
            </a:r>
            <a:r>
              <a:rPr lang="en-US" dirty="0" err="1"/>
              <a:t>clickhole</a:t>
            </a:r>
            <a:r>
              <a:rPr lang="en-US" dirty="0"/>
              <a:t>, </a:t>
            </a:r>
            <a:r>
              <a:rPr lang="en-US" dirty="0" err="1"/>
              <a:t>worldtruth</a:t>
            </a:r>
            <a:endParaRPr lang="en-US" dirty="0"/>
          </a:p>
          <a:p>
            <a:pPr lvl="1"/>
            <a:r>
              <a:rPr lang="en-US" dirty="0"/>
              <a:t>Non-clickbait sources: </a:t>
            </a:r>
            <a:r>
              <a:rPr lang="en-US" dirty="0" err="1"/>
              <a:t>WikiNews</a:t>
            </a:r>
            <a:r>
              <a:rPr lang="en-US" dirty="0"/>
              <a:t>, New York Times, The Guardian, The Hindu</a:t>
            </a:r>
          </a:p>
          <a:p>
            <a:r>
              <a:rPr lang="en-US" sz="1800" dirty="0"/>
              <a:t>More clickbait headlines </a:t>
            </a:r>
            <a:r>
              <a:rPr lang="en-US" sz="1800" dirty="0" err="1"/>
              <a:t>webscraped</a:t>
            </a:r>
            <a:r>
              <a:rPr lang="en-US" sz="1800" dirty="0"/>
              <a:t> from </a:t>
            </a:r>
            <a:r>
              <a:rPr lang="en-US" sz="1800" dirty="0" err="1"/>
              <a:t>clickhole.com</a:t>
            </a:r>
            <a:r>
              <a:rPr lang="en-US" sz="1800" dirty="0"/>
              <a:t> and </a:t>
            </a:r>
            <a:r>
              <a:rPr lang="en-US" sz="1800" dirty="0" err="1"/>
              <a:t>worldtruth.tv</a:t>
            </a:r>
            <a:endParaRPr lang="en-US" sz="1800" dirty="0"/>
          </a:p>
          <a:p>
            <a:r>
              <a:rPr lang="en-US" sz="1800" dirty="0"/>
              <a:t>More non-clickbait headlines from New York Times and The Guardian APIs</a:t>
            </a:r>
          </a:p>
          <a:p>
            <a:r>
              <a:rPr lang="en-US" sz="1800" dirty="0"/>
              <a:t>All combined: 32,707 and 32,660 clickbait and non-clickbait headlines</a:t>
            </a:r>
          </a:p>
        </p:txBody>
      </p:sp>
    </p:spTree>
    <p:extLst>
      <p:ext uri="{BB962C8B-B14F-4D97-AF65-F5344CB8AC3E}">
        <p14:creationId xmlns:p14="http://schemas.microsoft.com/office/powerpoint/2010/main" val="59158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D3B15-E618-7247-A4D1-E8008D5A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987" y="192494"/>
            <a:ext cx="3886200" cy="159429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Scrub/Explore Data</a:t>
            </a:r>
          </a:p>
        </p:txBody>
      </p:sp>
      <p:pic>
        <p:nvPicPr>
          <p:cNvPr id="14" name="Picture 4" descr="Empty speech bubbles">
            <a:extLst>
              <a:ext uri="{FF2B5EF4-FFF2-40B4-BE49-F238E27FC236}">
                <a16:creationId xmlns:a16="http://schemas.microsoft.com/office/drawing/2014/main" id="{8DAB5951-3F09-4729-A54A-CD015217D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9" r="10654" b="-1"/>
          <a:stretch/>
        </p:blipFill>
        <p:spPr>
          <a:xfrm>
            <a:off x="20" y="10"/>
            <a:ext cx="6734155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53B9-F31B-D54B-B767-A90E0D19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2677889"/>
            <a:ext cx="4467225" cy="365623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900" dirty="0"/>
              <a:t>Remove stop words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Remove special characters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Tokenizing</a:t>
            </a:r>
          </a:p>
          <a:p>
            <a:pPr>
              <a:lnSpc>
                <a:spcPct val="140000"/>
              </a:lnSpc>
            </a:pPr>
            <a:r>
              <a:rPr lang="en-US" sz="1900" dirty="0"/>
              <a:t>Feature Engineering using word embeddings (</a:t>
            </a:r>
            <a:r>
              <a:rPr lang="en-US" sz="1900" dirty="0" err="1"/>
              <a:t>SpaCy</a:t>
            </a:r>
            <a:r>
              <a:rPr lang="en-US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725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414B-97B5-0548-BDAF-7A15A418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– Word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235A-243A-104B-91F0-CAD8ADA2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AF528-CDD2-DB43-A452-07DB14A5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29" y="1461451"/>
            <a:ext cx="7611382" cy="539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1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5D05-7F23-8E4F-BF21-2BC8A8D7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 –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3CF4-2CD2-D44D-BF4C-5D23C691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244DBD-A9AB-794D-994D-C75C2C10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43811"/>
            <a:ext cx="93218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3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FAE82-D916-4B44-97E9-79E6ED6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351292" cy="4279393"/>
          </a:xfrm>
        </p:spPr>
        <p:txBody>
          <a:bodyPr anchor="ctr">
            <a:normAutofit/>
          </a:bodyPr>
          <a:lstStyle/>
          <a:p>
            <a:r>
              <a:rPr lang="en-US" sz="2700" dirty="0"/>
              <a:t>Model/Interpret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62C-4CA6-8343-B661-DE141B39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091" y="1598346"/>
            <a:ext cx="5290143" cy="36423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ML algorithms used: Logistic Regression, KNN, SVM, Naïve Bayes, and Random Forest</a:t>
            </a:r>
          </a:p>
          <a:p>
            <a:r>
              <a:rPr lang="en-US" sz="1800" dirty="0"/>
              <a:t>Most models performed with accuracy scores of around mid 80’s and low 90’s</a:t>
            </a:r>
          </a:p>
          <a:p>
            <a:r>
              <a:rPr lang="en-US" sz="1800" dirty="0"/>
              <a:t>Best model was SVM combined with </a:t>
            </a:r>
            <a:r>
              <a:rPr lang="en-US" sz="1800" dirty="0" err="1"/>
              <a:t>SpaCy</a:t>
            </a:r>
            <a:endParaRPr lang="en-US" sz="1800" dirty="0"/>
          </a:p>
          <a:p>
            <a:r>
              <a:rPr lang="en-US" sz="1800" dirty="0"/>
              <a:t>runtime was less than a minute</a:t>
            </a:r>
          </a:p>
          <a:p>
            <a:r>
              <a:rPr lang="en-US" sz="1800" dirty="0"/>
              <a:t>92% F1 score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498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382DF-9E3C-C64A-A41B-FCCA4653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AEAA-6227-CB41-8017-790A6ECC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Include more feature engineering (i.e. does the headline start with a word or a number? How long is the headline?)</a:t>
            </a:r>
          </a:p>
          <a:p>
            <a:r>
              <a:rPr lang="en-US" dirty="0"/>
              <a:t>Use Principal Component Analysis (PCA) to improve runtime of random forest model</a:t>
            </a:r>
          </a:p>
          <a:p>
            <a:r>
              <a:rPr lang="en-US" dirty="0"/>
              <a:t>Include more headline data from a variety of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5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17CD775-7A0B-48EE-8F7A-876D9065C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3A783-84AF-8844-B7E5-45CCD38A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4D7A39-AA48-CA42-A686-81A4E8F5CFF9}"/>
              </a:ext>
            </a:extLst>
          </p:cNvPr>
          <p:cNvSpPr txBox="1"/>
          <p:nvPr/>
        </p:nvSpPr>
        <p:spPr>
          <a:xfrm>
            <a:off x="272143" y="1687286"/>
            <a:ext cx="4082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Contact:</a:t>
            </a:r>
          </a:p>
          <a:p>
            <a:r>
              <a:rPr lang="en-US" dirty="0"/>
              <a:t>TaeJoon Kim</a:t>
            </a:r>
          </a:p>
          <a:p>
            <a:endParaRPr lang="en-US" dirty="0"/>
          </a:p>
          <a:p>
            <a:r>
              <a:rPr lang="en-US" dirty="0"/>
              <a:t>tjkim614@gmail.com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https://github.com/tjkim614/clickbait_headline_detector</a:t>
            </a:r>
            <a:endParaRPr lang="en-US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endParaRPr lang="en-US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https://www.linkedin.com/in/taejoon-kim-309878164/</a:t>
            </a:r>
            <a:endParaRPr lang="en-US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8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311C21"/>
      </a:dk2>
      <a:lt2>
        <a:srgbClr val="F1F0F3"/>
      </a:lt2>
      <a:accent1>
        <a:srgbClr val="81B01B"/>
      </a:accent1>
      <a:accent2>
        <a:srgbClr val="AFA126"/>
      </a:accent2>
      <a:accent3>
        <a:srgbClr val="4FB628"/>
      </a:accent3>
      <a:accent4>
        <a:srgbClr val="373AD2"/>
      </a:accent4>
      <a:accent5>
        <a:srgbClr val="7631DF"/>
      </a:accent5>
      <a:accent6>
        <a:srgbClr val="AC1FCD"/>
      </a:accent6>
      <a:hlink>
        <a:srgbClr val="67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{0EE964DA-63E9-6D43-821F-4B7798BE25D9}tf16401378</Template>
  <TotalTime>590</TotalTime>
  <Words>335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Shell Dlg 2</vt:lpstr>
      <vt:lpstr>Arial</vt:lpstr>
      <vt:lpstr>Avenir Next LT Pro</vt:lpstr>
      <vt:lpstr>Calibri</vt:lpstr>
      <vt:lpstr>Gill Sans MT</vt:lpstr>
      <vt:lpstr>Goudy Old Style</vt:lpstr>
      <vt:lpstr>Wingdings</vt:lpstr>
      <vt:lpstr>Wingdings 3</vt:lpstr>
      <vt:lpstr>FrostyVTI</vt:lpstr>
      <vt:lpstr>Gallery</vt:lpstr>
      <vt:lpstr>Madison</vt:lpstr>
      <vt:lpstr>Flatiron School Capstone Project: Clickbait Headline Detector</vt:lpstr>
      <vt:lpstr>Business Problem and Approach</vt:lpstr>
      <vt:lpstr>Obtain Data</vt:lpstr>
      <vt:lpstr>Scrub/Explore Data</vt:lpstr>
      <vt:lpstr>Explore Data – Word Frequency</vt:lpstr>
      <vt:lpstr>Explore Data – Word clouds</vt:lpstr>
      <vt:lpstr>Model/Interpret</vt:lpstr>
      <vt:lpstr>Future works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KimTaeJoon</dc:creator>
  <cp:lastModifiedBy>KimTaeJoon</cp:lastModifiedBy>
  <cp:revision>13</cp:revision>
  <dcterms:created xsi:type="dcterms:W3CDTF">2021-02-19T17:05:55Z</dcterms:created>
  <dcterms:modified xsi:type="dcterms:W3CDTF">2021-03-02T02:04:44Z</dcterms:modified>
</cp:coreProperties>
</file>