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1"/>
  </p:notesMasterIdLst>
  <p:sldIdLst>
    <p:sldId id="256" r:id="rId2"/>
    <p:sldId id="257" r:id="rId3"/>
    <p:sldId id="258" r:id="rId4"/>
    <p:sldId id="265"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D4847-A86B-4E40-A885-5508E13B6CAF}"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AF63D-9306-E247-AB4F-E5EC29D8C8D2}" type="slidenum">
              <a:rPr lang="en-US" smtClean="0"/>
              <a:t>‹#›</a:t>
            </a:fld>
            <a:endParaRPr lang="en-US"/>
          </a:p>
        </p:txBody>
      </p:sp>
    </p:spTree>
    <p:extLst>
      <p:ext uri="{BB962C8B-B14F-4D97-AF65-F5344CB8AC3E}">
        <p14:creationId xmlns:p14="http://schemas.microsoft.com/office/powerpoint/2010/main" val="105078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AF63D-9306-E247-AB4F-E5EC29D8C8D2}" type="slidenum">
              <a:rPr lang="en-US" smtClean="0"/>
              <a:t>6</a:t>
            </a:fld>
            <a:endParaRPr lang="en-US"/>
          </a:p>
        </p:txBody>
      </p:sp>
    </p:spTree>
    <p:extLst>
      <p:ext uri="{BB962C8B-B14F-4D97-AF65-F5344CB8AC3E}">
        <p14:creationId xmlns:p14="http://schemas.microsoft.com/office/powerpoint/2010/main" val="1272961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2/5/21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8900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2/5/21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6411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2/5/21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987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2/5/21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444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2/5/21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7460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2/5/21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0242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2/5/21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250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2/5/21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2969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2/5/21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9981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2/5/21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2818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2/5/21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7618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2/5/21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86779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F725C-6AF3-A041-A696-8968931EF839}"/>
              </a:ext>
            </a:extLst>
          </p:cNvPr>
          <p:cNvSpPr>
            <a:spLocks noGrp="1"/>
          </p:cNvSpPr>
          <p:nvPr>
            <p:ph type="ctrTitle"/>
          </p:nvPr>
        </p:nvSpPr>
        <p:spPr>
          <a:xfrm>
            <a:off x="7888180" y="1579770"/>
            <a:ext cx="3730839" cy="2696248"/>
          </a:xfrm>
        </p:spPr>
        <p:txBody>
          <a:bodyPr anchor="b">
            <a:normAutofit/>
          </a:bodyPr>
          <a:lstStyle/>
          <a:p>
            <a:r>
              <a:rPr lang="en-US" sz="4000" dirty="0"/>
              <a:t>Zillow </a:t>
            </a:r>
            <a:br>
              <a:rPr lang="en-US" sz="4000" dirty="0"/>
            </a:br>
            <a:r>
              <a:rPr lang="en-US" sz="4000" dirty="0"/>
              <a:t>Real Estate Recommender</a:t>
            </a:r>
          </a:p>
        </p:txBody>
      </p:sp>
      <p:sp>
        <p:nvSpPr>
          <p:cNvPr id="3" name="Subtitle 2">
            <a:extLst>
              <a:ext uri="{FF2B5EF4-FFF2-40B4-BE49-F238E27FC236}">
                <a16:creationId xmlns:a16="http://schemas.microsoft.com/office/drawing/2014/main" id="{FF79D4CF-16DB-154B-ADFA-A2851CF99CD0}"/>
              </a:ext>
            </a:extLst>
          </p:cNvPr>
          <p:cNvSpPr>
            <a:spLocks noGrp="1"/>
          </p:cNvSpPr>
          <p:nvPr>
            <p:ph type="subTitle" idx="1"/>
          </p:nvPr>
        </p:nvSpPr>
        <p:spPr>
          <a:xfrm>
            <a:off x="7888180" y="5005762"/>
            <a:ext cx="3137031" cy="979680"/>
          </a:xfrm>
        </p:spPr>
        <p:txBody>
          <a:bodyPr anchor="t">
            <a:normAutofit/>
          </a:bodyPr>
          <a:lstStyle/>
          <a:p>
            <a:r>
              <a:rPr lang="en-US" sz="1800" dirty="0"/>
              <a:t>By: TaeJoon Kim</a:t>
            </a:r>
          </a:p>
        </p:txBody>
      </p:sp>
      <p:pic>
        <p:nvPicPr>
          <p:cNvPr id="4" name="Picture 3">
            <a:extLst>
              <a:ext uri="{FF2B5EF4-FFF2-40B4-BE49-F238E27FC236}">
                <a16:creationId xmlns:a16="http://schemas.microsoft.com/office/drawing/2014/main" id="{0CA41432-8A5A-4BD1-A8A4-83FCBCEA510A}"/>
              </a:ext>
            </a:extLst>
          </p:cNvPr>
          <p:cNvPicPr>
            <a:picLocks noChangeAspect="1"/>
          </p:cNvPicPr>
          <p:nvPr/>
        </p:nvPicPr>
        <p:blipFill rotWithShape="1">
          <a:blip r:embed="rId2"/>
          <a:srcRect l="20351" r="8394" b="-1"/>
          <a:stretch/>
        </p:blipFill>
        <p:spPr>
          <a:xfrm>
            <a:off x="0" y="15"/>
            <a:ext cx="7320707" cy="6857985"/>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03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F67AE-9C16-AE46-A51B-DC7AADC38F4C}"/>
              </a:ext>
            </a:extLst>
          </p:cNvPr>
          <p:cNvSpPr>
            <a:spLocks noGrp="1"/>
          </p:cNvSpPr>
          <p:nvPr>
            <p:ph type="title"/>
          </p:nvPr>
        </p:nvSpPr>
        <p:spPr>
          <a:xfrm>
            <a:off x="700635" y="922096"/>
            <a:ext cx="10691265" cy="1371030"/>
          </a:xfrm>
        </p:spPr>
        <p:txBody>
          <a:bodyPr>
            <a:normAutofit/>
          </a:bodyPr>
          <a:lstStyle/>
          <a:p>
            <a:r>
              <a:rPr lang="en-US"/>
              <a:t>OVerview</a:t>
            </a:r>
            <a:endParaRPr lang="en-US" dirty="0"/>
          </a:p>
        </p:txBody>
      </p:sp>
      <p:cxnSp>
        <p:nvCxnSpPr>
          <p:cNvPr id="13" name="Straight Connector 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8638"/>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238069-866E-0947-83D1-9ED54B3CE92C}"/>
              </a:ext>
            </a:extLst>
          </p:cNvPr>
          <p:cNvSpPr>
            <a:spLocks noGrp="1"/>
          </p:cNvSpPr>
          <p:nvPr>
            <p:ph idx="1"/>
          </p:nvPr>
        </p:nvSpPr>
        <p:spPr>
          <a:xfrm>
            <a:off x="695324" y="2276474"/>
            <a:ext cx="10734675" cy="3943351"/>
          </a:xfrm>
        </p:spPr>
        <p:txBody>
          <a:bodyPr>
            <a:normAutofit/>
          </a:bodyPr>
          <a:lstStyle/>
          <a:p>
            <a:r>
              <a:rPr lang="en-US"/>
              <a:t>PURPOSE: This notebook aims to suggest potential locations for investing in U.S. real estate, based on historical data on the average housing prices.</a:t>
            </a:r>
          </a:p>
          <a:p>
            <a:endParaRPr lang="en-US"/>
          </a:p>
          <a:p>
            <a:r>
              <a:rPr lang="en-US"/>
              <a:t>BUSINESS PROBLEM: The clients utilizing this notebook are people who intend to buy houses purely for investment purposes and not for residence. For this reason, in-depth considerations for each region and neighborhood are not included - only monthly price movements will be considered.</a:t>
            </a:r>
          </a:p>
          <a:p>
            <a:endParaRPr lang="en-US" dirty="0"/>
          </a:p>
        </p:txBody>
      </p:sp>
    </p:spTree>
    <p:extLst>
      <p:ext uri="{BB962C8B-B14F-4D97-AF65-F5344CB8AC3E}">
        <p14:creationId xmlns:p14="http://schemas.microsoft.com/office/powerpoint/2010/main" val="393822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B5571-544A-3048-9BB3-DBEC8D766EEB}"/>
              </a:ext>
            </a:extLst>
          </p:cNvPr>
          <p:cNvSpPr>
            <a:spLocks noGrp="1"/>
          </p:cNvSpPr>
          <p:nvPr>
            <p:ph type="title"/>
          </p:nvPr>
        </p:nvSpPr>
        <p:spPr>
          <a:xfrm>
            <a:off x="5604846" y="860615"/>
            <a:ext cx="5922279" cy="1272986"/>
          </a:xfrm>
        </p:spPr>
        <p:txBody>
          <a:bodyPr>
            <a:normAutofit/>
          </a:bodyPr>
          <a:lstStyle/>
          <a:p>
            <a:r>
              <a:rPr lang="en-US" dirty="0"/>
              <a:t>Zillow Data</a:t>
            </a:r>
          </a:p>
        </p:txBody>
      </p:sp>
      <p:pic>
        <p:nvPicPr>
          <p:cNvPr id="16" name="Picture 4" descr="Graph on document with pen">
            <a:extLst>
              <a:ext uri="{FF2B5EF4-FFF2-40B4-BE49-F238E27FC236}">
                <a16:creationId xmlns:a16="http://schemas.microsoft.com/office/drawing/2014/main" id="{36DE4DF7-AD80-4459-A529-29992C72167A}"/>
              </a:ext>
            </a:extLst>
          </p:cNvPr>
          <p:cNvPicPr>
            <a:picLocks noChangeAspect="1"/>
          </p:cNvPicPr>
          <p:nvPr/>
        </p:nvPicPr>
        <p:blipFill rotWithShape="1">
          <a:blip r:embed="rId2"/>
          <a:srcRect l="33189" r="19470" b="2"/>
          <a:stretch/>
        </p:blipFill>
        <p:spPr>
          <a:xfrm>
            <a:off x="20" y="-17929"/>
            <a:ext cx="4876780" cy="6875929"/>
          </a:xfrm>
          <a:prstGeom prst="rect">
            <a:avLst/>
          </a:prstGeom>
        </p:spPr>
      </p:pic>
      <p:cxnSp>
        <p:nvCxnSpPr>
          <p:cNvPr id="17"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4213E3-0C62-6541-B04A-670E3F89B6D2}"/>
              </a:ext>
            </a:extLst>
          </p:cNvPr>
          <p:cNvSpPr>
            <a:spLocks noGrp="1"/>
          </p:cNvSpPr>
          <p:nvPr>
            <p:ph idx="1"/>
          </p:nvPr>
        </p:nvSpPr>
        <p:spPr>
          <a:xfrm>
            <a:off x="5566943" y="2133600"/>
            <a:ext cx="6005933" cy="3774464"/>
          </a:xfrm>
        </p:spPr>
        <p:txBody>
          <a:bodyPr>
            <a:normAutofit/>
          </a:bodyPr>
          <a:lstStyle/>
          <a:p>
            <a:r>
              <a:rPr lang="en-US" dirty="0"/>
              <a:t>Data used in this notebook contains the average monthly house prices from April 1996 to April 2018 (22-year span), organized by zip code. </a:t>
            </a:r>
          </a:p>
          <a:p>
            <a:r>
              <a:rPr lang="en-US" dirty="0"/>
              <a:t>The DataFrame contains 14722 rows and 272 columns. </a:t>
            </a:r>
          </a:p>
          <a:p>
            <a:r>
              <a:rPr lang="en-US" dirty="0"/>
              <a:t>This data can be accessed on the Zillow website (</a:t>
            </a:r>
            <a:r>
              <a:rPr lang="en-US" dirty="0">
                <a:hlinkClick r:id="rId3"/>
              </a:rPr>
              <a:t>https://www.zillow.com/research/data/</a:t>
            </a:r>
            <a:r>
              <a:rPr lang="en-US" dirty="0"/>
              <a:t>).</a:t>
            </a:r>
          </a:p>
        </p:txBody>
      </p:sp>
      <p:cxnSp>
        <p:nvCxnSpPr>
          <p:cNvPr id="18"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59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E485A-78A4-7142-9C81-2911F9BF9E0A}"/>
              </a:ext>
            </a:extLst>
          </p:cNvPr>
          <p:cNvSpPr>
            <a:spLocks noGrp="1"/>
          </p:cNvSpPr>
          <p:nvPr>
            <p:ph type="title"/>
          </p:nvPr>
        </p:nvSpPr>
        <p:spPr>
          <a:xfrm>
            <a:off x="5604846" y="860615"/>
            <a:ext cx="5922279" cy="1272986"/>
          </a:xfrm>
        </p:spPr>
        <p:txBody>
          <a:bodyPr>
            <a:normAutofit/>
          </a:bodyPr>
          <a:lstStyle/>
          <a:p>
            <a:r>
              <a:rPr lang="en-US" dirty="0"/>
              <a:t>Data Selection</a:t>
            </a:r>
          </a:p>
        </p:txBody>
      </p:sp>
      <p:pic>
        <p:nvPicPr>
          <p:cNvPr id="5" name="Picture 4" descr="Graph">
            <a:extLst>
              <a:ext uri="{FF2B5EF4-FFF2-40B4-BE49-F238E27FC236}">
                <a16:creationId xmlns:a16="http://schemas.microsoft.com/office/drawing/2014/main" id="{66ED7032-F7DC-4B1F-81B2-75CDA53E8AC4}"/>
              </a:ext>
            </a:extLst>
          </p:cNvPr>
          <p:cNvPicPr>
            <a:picLocks noChangeAspect="1"/>
          </p:cNvPicPr>
          <p:nvPr/>
        </p:nvPicPr>
        <p:blipFill rotWithShape="1">
          <a:blip r:embed="rId2"/>
          <a:srcRect l="22203" r="33469" b="1"/>
          <a:stretch/>
        </p:blipFill>
        <p:spPr>
          <a:xfrm>
            <a:off x="20" y="-17929"/>
            <a:ext cx="4876780" cy="6875929"/>
          </a:xfrm>
          <a:prstGeom prst="rect">
            <a:avLst/>
          </a:prstGeom>
        </p:spPr>
      </p:pic>
      <p:cxnSp>
        <p:nvCxnSpPr>
          <p:cNvPr id="11"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56D897-DB7B-BC4C-BCFC-65093F9A73DA}"/>
              </a:ext>
            </a:extLst>
          </p:cNvPr>
          <p:cNvSpPr>
            <a:spLocks noGrp="1"/>
          </p:cNvSpPr>
          <p:nvPr>
            <p:ph idx="1"/>
          </p:nvPr>
        </p:nvSpPr>
        <p:spPr>
          <a:xfrm>
            <a:off x="5566943" y="2133600"/>
            <a:ext cx="6005933" cy="3774464"/>
          </a:xfrm>
        </p:spPr>
        <p:txBody>
          <a:bodyPr>
            <a:normAutofit/>
          </a:bodyPr>
          <a:lstStyle/>
          <a:p>
            <a:pPr>
              <a:lnSpc>
                <a:spcPct val="110000"/>
              </a:lnSpc>
            </a:pPr>
            <a:r>
              <a:rPr lang="en-US" sz="1700"/>
              <a:t>The data was sorted by the following criteria:</a:t>
            </a:r>
          </a:p>
          <a:p>
            <a:pPr lvl="1">
              <a:lnSpc>
                <a:spcPct val="110000"/>
              </a:lnSpc>
            </a:pPr>
            <a:r>
              <a:rPr lang="en-US" sz="1700"/>
              <a:t>Size Rank (20%)</a:t>
            </a:r>
          </a:p>
          <a:p>
            <a:pPr lvl="1">
              <a:lnSpc>
                <a:spcPct val="110000"/>
              </a:lnSpc>
            </a:pPr>
            <a:r>
              <a:rPr lang="en-US" sz="1700"/>
              <a:t>Price Range (20%)</a:t>
            </a:r>
          </a:p>
          <a:p>
            <a:pPr lvl="1">
              <a:lnSpc>
                <a:spcPct val="110000"/>
              </a:lnSpc>
            </a:pPr>
            <a:r>
              <a:rPr lang="en-US" sz="1700"/>
              <a:t>Coefficient of Variance (60%)</a:t>
            </a:r>
          </a:p>
          <a:p>
            <a:pPr>
              <a:lnSpc>
                <a:spcPct val="110000"/>
              </a:lnSpc>
            </a:pPr>
            <a:r>
              <a:rPr lang="en-US" sz="1700"/>
              <a:t>Then, the data was selected by highest ROI (Return on Investment)</a:t>
            </a:r>
          </a:p>
          <a:p>
            <a:pPr>
              <a:lnSpc>
                <a:spcPct val="110000"/>
              </a:lnSpc>
            </a:pPr>
            <a:r>
              <a:rPr lang="en-US" sz="1700"/>
              <a:t>The top five zip codes that were selected were: 11211, 11222, 11216, 07302, and 11215. All five zip codes were areas within the New York City Metropolitan Area.</a:t>
            </a:r>
          </a:p>
          <a:p>
            <a:pPr>
              <a:lnSpc>
                <a:spcPct val="110000"/>
              </a:lnSpc>
            </a:pPr>
            <a:endParaRPr lang="en-US" sz="1700"/>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062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3E85B-E659-2848-A60F-5EB8EE32AB1D}"/>
              </a:ext>
            </a:extLst>
          </p:cNvPr>
          <p:cNvSpPr>
            <a:spLocks noGrp="1"/>
          </p:cNvSpPr>
          <p:nvPr>
            <p:ph type="title"/>
          </p:nvPr>
        </p:nvSpPr>
        <p:spPr>
          <a:xfrm>
            <a:off x="8004412" y="952499"/>
            <a:ext cx="3663713" cy="1995489"/>
          </a:xfrm>
        </p:spPr>
        <p:txBody>
          <a:bodyPr>
            <a:normAutofit/>
          </a:bodyPr>
          <a:lstStyle/>
          <a:p>
            <a:r>
              <a:rPr lang="en-US" dirty="0"/>
              <a:t>Selected Data</a:t>
            </a:r>
          </a:p>
        </p:txBody>
      </p:sp>
      <p:pic>
        <p:nvPicPr>
          <p:cNvPr id="5" name="Content Placeholder 4" descr="Chart, line chart&#10;&#10;Description automatically generated">
            <a:extLst>
              <a:ext uri="{FF2B5EF4-FFF2-40B4-BE49-F238E27FC236}">
                <a16:creationId xmlns:a16="http://schemas.microsoft.com/office/drawing/2014/main" id="{46EEB3E2-6E16-B74F-87AA-B5BEB87C8B5D}"/>
              </a:ext>
            </a:extLst>
          </p:cNvPr>
          <p:cNvPicPr>
            <a:picLocks noChangeAspect="1"/>
          </p:cNvPicPr>
          <p:nvPr/>
        </p:nvPicPr>
        <p:blipFill rotWithShape="1">
          <a:blip r:embed="rId2"/>
          <a:srcRect r="-1" b="3361"/>
          <a:stretch/>
        </p:blipFill>
        <p:spPr>
          <a:xfrm>
            <a:off x="154" y="10"/>
            <a:ext cx="7316056" cy="3428990"/>
          </a:xfrm>
          <a:prstGeom prst="rect">
            <a:avLst/>
          </a:prstGeom>
        </p:spPr>
      </p:pic>
      <p:cxnSp>
        <p:nvCxnSpPr>
          <p:cNvPr id="16" name="Straight Connector 15">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48352"/>
            <a:ext cx="1562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text, pencil&#10;&#10;Description automatically generated">
            <a:extLst>
              <a:ext uri="{FF2B5EF4-FFF2-40B4-BE49-F238E27FC236}">
                <a16:creationId xmlns:a16="http://schemas.microsoft.com/office/drawing/2014/main" id="{BEEB1F2A-8378-A74D-B83A-2CE5A9F0065A}"/>
              </a:ext>
            </a:extLst>
          </p:cNvPr>
          <p:cNvPicPr>
            <a:picLocks noChangeAspect="1"/>
          </p:cNvPicPr>
          <p:nvPr/>
        </p:nvPicPr>
        <p:blipFill rotWithShape="1">
          <a:blip r:embed="rId3"/>
          <a:srcRect r="-1" b="6260"/>
          <a:stretch/>
        </p:blipFill>
        <p:spPr>
          <a:xfrm>
            <a:off x="154" y="3429000"/>
            <a:ext cx="7316056" cy="3429000"/>
          </a:xfrm>
          <a:prstGeom prst="rect">
            <a:avLst/>
          </a:prstGeom>
        </p:spPr>
      </p:pic>
      <p:sp>
        <p:nvSpPr>
          <p:cNvPr id="11" name="Content Placeholder 10">
            <a:extLst>
              <a:ext uri="{FF2B5EF4-FFF2-40B4-BE49-F238E27FC236}">
                <a16:creationId xmlns:a16="http://schemas.microsoft.com/office/drawing/2014/main" id="{0B9C179C-A15C-49B3-AD27-B5B5189E8DB6}"/>
              </a:ext>
            </a:extLst>
          </p:cNvPr>
          <p:cNvSpPr>
            <a:spLocks noGrp="1"/>
          </p:cNvSpPr>
          <p:nvPr>
            <p:ph idx="1"/>
          </p:nvPr>
        </p:nvSpPr>
        <p:spPr>
          <a:xfrm>
            <a:off x="8004412" y="2548596"/>
            <a:ext cx="3568464" cy="3360600"/>
          </a:xfrm>
        </p:spPr>
        <p:txBody>
          <a:bodyPr>
            <a:normAutofit/>
          </a:bodyPr>
          <a:lstStyle/>
          <a:p>
            <a:r>
              <a:rPr lang="en-US" dirty="0"/>
              <a:t>Above graph is the price change over the 22-year span</a:t>
            </a:r>
          </a:p>
          <a:p>
            <a:r>
              <a:rPr lang="en-US" dirty="0"/>
              <a:t>Below graph is the monthly returns, with differencing applied.</a:t>
            </a:r>
          </a:p>
          <a:p>
            <a:r>
              <a:rPr lang="en-US" dirty="0"/>
              <a:t>Resulting p-values for the Dickey-Fuller Test were all less than 0.01%.</a:t>
            </a:r>
          </a:p>
        </p:txBody>
      </p:sp>
    </p:spTree>
    <p:extLst>
      <p:ext uri="{BB962C8B-B14F-4D97-AF65-F5344CB8AC3E}">
        <p14:creationId xmlns:p14="http://schemas.microsoft.com/office/powerpoint/2010/main" val="189877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C915E-CF3E-A443-9342-063D406524E4}"/>
              </a:ext>
            </a:extLst>
          </p:cNvPr>
          <p:cNvSpPr>
            <a:spLocks noGrp="1"/>
          </p:cNvSpPr>
          <p:nvPr>
            <p:ph type="title"/>
          </p:nvPr>
        </p:nvSpPr>
        <p:spPr>
          <a:xfrm>
            <a:off x="695325" y="897753"/>
            <a:ext cx="3635046" cy="1575391"/>
          </a:xfrm>
        </p:spPr>
        <p:txBody>
          <a:bodyPr>
            <a:normAutofit/>
          </a:bodyPr>
          <a:lstStyle/>
          <a:p>
            <a:r>
              <a:rPr lang="en-US" dirty="0"/>
              <a:t>Auto-Arima</a:t>
            </a:r>
          </a:p>
        </p:txBody>
      </p:sp>
      <p:cxnSp>
        <p:nvCxnSpPr>
          <p:cNvPr id="20"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EC31BE78-E19B-4A86-9C4C-0ABCAA718F55}"/>
              </a:ext>
            </a:extLst>
          </p:cNvPr>
          <p:cNvSpPr>
            <a:spLocks noGrp="1"/>
          </p:cNvSpPr>
          <p:nvPr>
            <p:ph idx="1"/>
          </p:nvPr>
        </p:nvSpPr>
        <p:spPr>
          <a:xfrm>
            <a:off x="695325" y="2024435"/>
            <a:ext cx="3587668" cy="4185866"/>
          </a:xfrm>
        </p:spPr>
        <p:txBody>
          <a:bodyPr>
            <a:normAutofit/>
          </a:bodyPr>
          <a:lstStyle/>
          <a:p>
            <a:r>
              <a:rPr lang="en-US" dirty="0"/>
              <a:t>Best model performance was achieved by applying auto-ARIMA, then using those parameters to run an ARMA model.</a:t>
            </a:r>
          </a:p>
          <a:p>
            <a:r>
              <a:rPr lang="en-US" dirty="0"/>
              <a:t>Most of the graphs looked the same – the graph shown on the right is the prediction for the zip code 11215.</a:t>
            </a:r>
          </a:p>
        </p:txBody>
      </p:sp>
      <p:pic>
        <p:nvPicPr>
          <p:cNvPr id="11" name="Content Placeholder 10" descr="A screenshot of a computer&#10;&#10;Description automatically generated with low confidence">
            <a:extLst>
              <a:ext uri="{FF2B5EF4-FFF2-40B4-BE49-F238E27FC236}">
                <a16:creationId xmlns:a16="http://schemas.microsoft.com/office/drawing/2014/main" id="{31C3813A-0515-1E4F-8E11-A4BE0ACDFDD1}"/>
              </a:ext>
            </a:extLst>
          </p:cNvPr>
          <p:cNvPicPr>
            <a:picLocks noChangeAspect="1"/>
          </p:cNvPicPr>
          <p:nvPr/>
        </p:nvPicPr>
        <p:blipFill>
          <a:blip r:embed="rId3"/>
          <a:stretch>
            <a:fillRect/>
          </a:stretch>
        </p:blipFill>
        <p:spPr>
          <a:xfrm>
            <a:off x="4876800" y="1336066"/>
            <a:ext cx="6515100" cy="4185867"/>
          </a:xfrm>
          <a:prstGeom prst="rect">
            <a:avLst/>
          </a:prstGeom>
        </p:spPr>
      </p:pic>
    </p:spTree>
    <p:extLst>
      <p:ext uri="{BB962C8B-B14F-4D97-AF65-F5344CB8AC3E}">
        <p14:creationId xmlns:p14="http://schemas.microsoft.com/office/powerpoint/2010/main" val="21989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23CE0-3BE5-2C41-8CA5-76D4D0254383}"/>
              </a:ext>
            </a:extLst>
          </p:cNvPr>
          <p:cNvSpPr>
            <a:spLocks noGrp="1"/>
          </p:cNvSpPr>
          <p:nvPr>
            <p:ph type="title"/>
          </p:nvPr>
        </p:nvSpPr>
        <p:spPr>
          <a:xfrm>
            <a:off x="695325" y="897753"/>
            <a:ext cx="3635046" cy="1575391"/>
          </a:xfrm>
        </p:spPr>
        <p:txBody>
          <a:bodyPr vert="horz" lIns="91440" tIns="45720" rIns="91440" bIns="45720" rtlCol="0" anchor="t">
            <a:normAutofit/>
          </a:bodyPr>
          <a:lstStyle/>
          <a:p>
            <a:r>
              <a:rPr lang="en-US" kern="1200" cap="all" spc="30" baseline="0">
                <a:solidFill>
                  <a:schemeClr val="tx1"/>
                </a:solidFill>
                <a:latin typeface="+mj-lt"/>
                <a:ea typeface="+mj-ea"/>
                <a:cs typeface="+mj-cs"/>
              </a:rPr>
              <a:t>Results</a:t>
            </a:r>
          </a:p>
        </p:txBody>
      </p:sp>
      <p:cxnSp>
        <p:nvCxnSpPr>
          <p:cNvPr id="23" name="Straight Connector 2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3F7B146A-FF67-2E48-802E-0A638E88CC57}"/>
              </a:ext>
            </a:extLst>
          </p:cNvPr>
          <p:cNvSpPr txBox="1">
            <a:spLocks/>
          </p:cNvSpPr>
          <p:nvPr/>
        </p:nvSpPr>
        <p:spPr>
          <a:xfrm>
            <a:off x="695325" y="2710035"/>
            <a:ext cx="3587668" cy="35002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 five zip codes had relatively small RMSE values</a:t>
            </a:r>
          </a:p>
          <a:p>
            <a:r>
              <a:rPr lang="en-US" dirty="0"/>
              <a:t>The best out of the five zip codes was zip code 11215, which has a small RMSE value and the highest return.</a:t>
            </a:r>
          </a:p>
        </p:txBody>
      </p:sp>
      <p:graphicFrame>
        <p:nvGraphicFramePr>
          <p:cNvPr id="13" name="Content Placeholder 12">
            <a:extLst>
              <a:ext uri="{FF2B5EF4-FFF2-40B4-BE49-F238E27FC236}">
                <a16:creationId xmlns:a16="http://schemas.microsoft.com/office/drawing/2014/main" id="{3246C6EE-F84A-4049-94BE-BD3794BBADFA}"/>
              </a:ext>
            </a:extLst>
          </p:cNvPr>
          <p:cNvGraphicFramePr>
            <a:graphicFrameLocks noGrp="1"/>
          </p:cNvGraphicFramePr>
          <p:nvPr>
            <p:ph idx="1"/>
            <p:extLst>
              <p:ext uri="{D42A27DB-BD31-4B8C-83A1-F6EECF244321}">
                <p14:modId xmlns:p14="http://schemas.microsoft.com/office/powerpoint/2010/main" val="802975554"/>
              </p:ext>
            </p:extLst>
          </p:nvPr>
        </p:nvGraphicFramePr>
        <p:xfrm>
          <a:off x="4876800" y="1691734"/>
          <a:ext cx="6515101" cy="3474534"/>
        </p:xfrm>
        <a:graphic>
          <a:graphicData uri="http://schemas.openxmlformats.org/drawingml/2006/table">
            <a:tbl>
              <a:tblPr firstRow="1" bandRow="1">
                <a:tableStyleId>{5C22544A-7EE6-4342-B048-85BDC9FD1C3A}</a:tableStyleId>
              </a:tblPr>
              <a:tblGrid>
                <a:gridCol w="1212459">
                  <a:extLst>
                    <a:ext uri="{9D8B030D-6E8A-4147-A177-3AD203B41FA5}">
                      <a16:colId xmlns:a16="http://schemas.microsoft.com/office/drawing/2014/main" val="3113184429"/>
                    </a:ext>
                  </a:extLst>
                </a:gridCol>
                <a:gridCol w="1495907">
                  <a:extLst>
                    <a:ext uri="{9D8B030D-6E8A-4147-A177-3AD203B41FA5}">
                      <a16:colId xmlns:a16="http://schemas.microsoft.com/office/drawing/2014/main" val="1312949738"/>
                    </a:ext>
                  </a:extLst>
                </a:gridCol>
                <a:gridCol w="1495907">
                  <a:extLst>
                    <a:ext uri="{9D8B030D-6E8A-4147-A177-3AD203B41FA5}">
                      <a16:colId xmlns:a16="http://schemas.microsoft.com/office/drawing/2014/main" val="2367869110"/>
                    </a:ext>
                  </a:extLst>
                </a:gridCol>
                <a:gridCol w="2310828">
                  <a:extLst>
                    <a:ext uri="{9D8B030D-6E8A-4147-A177-3AD203B41FA5}">
                      <a16:colId xmlns:a16="http://schemas.microsoft.com/office/drawing/2014/main" val="3801255177"/>
                    </a:ext>
                  </a:extLst>
                </a:gridCol>
              </a:tblGrid>
              <a:tr h="919229">
                <a:tc>
                  <a:txBody>
                    <a:bodyPr/>
                    <a:lstStyle/>
                    <a:p>
                      <a:pPr algn="l" fontAlgn="b"/>
                      <a:r>
                        <a:rPr lang="en-US" sz="2700" u="none" strike="noStrike">
                          <a:effectLst/>
                        </a:rPr>
                        <a:t>Zip Code</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l" fontAlgn="b"/>
                      <a:r>
                        <a:rPr lang="en-US" sz="2700" u="none" strike="noStrike">
                          <a:effectLst/>
                        </a:rPr>
                        <a:t>Train RMSE</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l" fontAlgn="b"/>
                      <a:r>
                        <a:rPr lang="en-US" sz="2700" u="none" strike="noStrike">
                          <a:effectLst/>
                        </a:rPr>
                        <a:t>Test RMSE</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l" fontAlgn="b"/>
                      <a:r>
                        <a:rPr lang="en-US" sz="2700" u="none" strike="noStrike">
                          <a:effectLst/>
                        </a:rPr>
                        <a:t>Average Test Predictions</a:t>
                      </a:r>
                      <a:endParaRPr lang="en-US" sz="2700" b="0" i="0" u="none" strike="noStrike">
                        <a:solidFill>
                          <a:srgbClr val="000000"/>
                        </a:solidFill>
                        <a:effectLst/>
                        <a:latin typeface="Calibri" panose="020F0502020204030204" pitchFamily="34" charset="0"/>
                      </a:endParaRPr>
                    </a:p>
                  </a:txBody>
                  <a:tcPr marL="21259" marR="21259" marT="21259" marB="0" anchor="b"/>
                </a:tc>
                <a:extLst>
                  <a:ext uri="{0D108BD9-81ED-4DB2-BD59-A6C34878D82A}">
                    <a16:rowId xmlns:a16="http://schemas.microsoft.com/office/drawing/2014/main" val="395201426"/>
                  </a:ext>
                </a:extLst>
              </a:tr>
              <a:tr h="511061">
                <a:tc>
                  <a:txBody>
                    <a:bodyPr/>
                    <a:lstStyle/>
                    <a:p>
                      <a:pPr algn="r" fontAlgn="b"/>
                      <a:r>
                        <a:rPr lang="en-US" sz="2700" u="none" strike="noStrike">
                          <a:effectLst/>
                        </a:rPr>
                        <a:t>11211</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r" fontAlgn="b"/>
                      <a:r>
                        <a:rPr lang="en-US" sz="2700" u="none" strike="noStrike">
                          <a:effectLst/>
                        </a:rPr>
                        <a:t>0.00466</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r" fontAlgn="b"/>
                      <a:r>
                        <a:rPr lang="en-US" sz="2700" u="none" strike="noStrike">
                          <a:effectLst/>
                        </a:rPr>
                        <a:t>0.01077</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r" fontAlgn="b"/>
                      <a:r>
                        <a:rPr lang="en-US" sz="2700" u="none" strike="noStrike">
                          <a:effectLst/>
                        </a:rPr>
                        <a:t>-0.000257</a:t>
                      </a:r>
                      <a:endParaRPr lang="en-US" sz="2700" b="0" i="0" u="none" strike="noStrike">
                        <a:solidFill>
                          <a:srgbClr val="000000"/>
                        </a:solidFill>
                        <a:effectLst/>
                        <a:latin typeface="Calibri" panose="020F0502020204030204" pitchFamily="34" charset="0"/>
                      </a:endParaRPr>
                    </a:p>
                  </a:txBody>
                  <a:tcPr marL="21259" marR="21259" marT="21259" marB="0" anchor="b"/>
                </a:tc>
                <a:extLst>
                  <a:ext uri="{0D108BD9-81ED-4DB2-BD59-A6C34878D82A}">
                    <a16:rowId xmlns:a16="http://schemas.microsoft.com/office/drawing/2014/main" val="3149289772"/>
                  </a:ext>
                </a:extLst>
              </a:tr>
              <a:tr h="511061">
                <a:tc>
                  <a:txBody>
                    <a:bodyPr/>
                    <a:lstStyle/>
                    <a:p>
                      <a:pPr algn="r" fontAlgn="b"/>
                      <a:r>
                        <a:rPr lang="en-US" sz="2700" u="none" strike="noStrike">
                          <a:effectLst/>
                        </a:rPr>
                        <a:t>11222</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r" fontAlgn="b"/>
                      <a:r>
                        <a:rPr lang="en-US" sz="2700" u="none" strike="noStrike">
                          <a:effectLst/>
                        </a:rPr>
                        <a:t>0.00448</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r" fontAlgn="b"/>
                      <a:r>
                        <a:rPr lang="en-US" sz="2700" u="none" strike="noStrike">
                          <a:effectLst/>
                        </a:rPr>
                        <a:t>0.01046</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r" fontAlgn="b"/>
                      <a:r>
                        <a:rPr lang="en-US" sz="2700" u="none" strike="noStrike">
                          <a:effectLst/>
                        </a:rPr>
                        <a:t>-0.000068</a:t>
                      </a:r>
                      <a:endParaRPr lang="en-US" sz="2700" b="0" i="0" u="none" strike="noStrike">
                        <a:solidFill>
                          <a:srgbClr val="000000"/>
                        </a:solidFill>
                        <a:effectLst/>
                        <a:latin typeface="Calibri" panose="020F0502020204030204" pitchFamily="34" charset="0"/>
                      </a:endParaRPr>
                    </a:p>
                  </a:txBody>
                  <a:tcPr marL="21259" marR="21259" marT="21259" marB="0" anchor="b"/>
                </a:tc>
                <a:extLst>
                  <a:ext uri="{0D108BD9-81ED-4DB2-BD59-A6C34878D82A}">
                    <a16:rowId xmlns:a16="http://schemas.microsoft.com/office/drawing/2014/main" val="345401000"/>
                  </a:ext>
                </a:extLst>
              </a:tr>
              <a:tr h="511061">
                <a:tc>
                  <a:txBody>
                    <a:bodyPr/>
                    <a:lstStyle/>
                    <a:p>
                      <a:pPr algn="r" fontAlgn="b"/>
                      <a:r>
                        <a:rPr lang="en-US" sz="2700" u="none" strike="noStrike">
                          <a:effectLst/>
                        </a:rPr>
                        <a:t>11216</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r" fontAlgn="b"/>
                      <a:r>
                        <a:rPr lang="en-US" sz="2700" u="none" strike="noStrike">
                          <a:effectLst/>
                        </a:rPr>
                        <a:t>0.00240</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r" fontAlgn="b"/>
                      <a:r>
                        <a:rPr lang="en-US" sz="2700" u="none" strike="noStrike">
                          <a:effectLst/>
                        </a:rPr>
                        <a:t>0.00942</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r" fontAlgn="b"/>
                      <a:r>
                        <a:rPr lang="en-US" sz="2700" u="none" strike="noStrike">
                          <a:effectLst/>
                        </a:rPr>
                        <a:t>-0.000183</a:t>
                      </a:r>
                      <a:endParaRPr lang="en-US" sz="2700" b="0" i="0" u="none" strike="noStrike">
                        <a:solidFill>
                          <a:srgbClr val="000000"/>
                        </a:solidFill>
                        <a:effectLst/>
                        <a:latin typeface="Calibri" panose="020F0502020204030204" pitchFamily="34" charset="0"/>
                      </a:endParaRPr>
                    </a:p>
                  </a:txBody>
                  <a:tcPr marL="21259" marR="21259" marT="21259" marB="0" anchor="b"/>
                </a:tc>
                <a:extLst>
                  <a:ext uri="{0D108BD9-81ED-4DB2-BD59-A6C34878D82A}">
                    <a16:rowId xmlns:a16="http://schemas.microsoft.com/office/drawing/2014/main" val="3733498067"/>
                  </a:ext>
                </a:extLst>
              </a:tr>
              <a:tr h="511061">
                <a:tc>
                  <a:txBody>
                    <a:bodyPr/>
                    <a:lstStyle/>
                    <a:p>
                      <a:pPr algn="r" fontAlgn="b"/>
                      <a:r>
                        <a:rPr lang="en-US" sz="2700" u="none" strike="noStrike">
                          <a:effectLst/>
                        </a:rPr>
                        <a:t>7302</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r" fontAlgn="b"/>
                      <a:r>
                        <a:rPr lang="en-US" sz="2700" u="none" strike="noStrike">
                          <a:effectLst/>
                        </a:rPr>
                        <a:t>0.00332</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r" fontAlgn="b"/>
                      <a:r>
                        <a:rPr lang="en-US" sz="2700" u="none" strike="noStrike">
                          <a:effectLst/>
                        </a:rPr>
                        <a:t>0.00629</a:t>
                      </a:r>
                      <a:endParaRPr lang="en-US" sz="2700" b="0" i="0" u="none" strike="noStrike">
                        <a:solidFill>
                          <a:srgbClr val="000000"/>
                        </a:solidFill>
                        <a:effectLst/>
                        <a:latin typeface="Calibri" panose="020F0502020204030204" pitchFamily="34" charset="0"/>
                      </a:endParaRPr>
                    </a:p>
                  </a:txBody>
                  <a:tcPr marL="21259" marR="21259" marT="21259" marB="0" anchor="b"/>
                </a:tc>
                <a:tc>
                  <a:txBody>
                    <a:bodyPr/>
                    <a:lstStyle/>
                    <a:p>
                      <a:pPr algn="r" fontAlgn="b"/>
                      <a:r>
                        <a:rPr lang="en-US" sz="2700" u="none" strike="noStrike">
                          <a:effectLst/>
                        </a:rPr>
                        <a:t>-0.000084</a:t>
                      </a:r>
                      <a:endParaRPr lang="en-US" sz="2700" b="0" i="0" u="none" strike="noStrike">
                        <a:solidFill>
                          <a:srgbClr val="000000"/>
                        </a:solidFill>
                        <a:effectLst/>
                        <a:latin typeface="Calibri" panose="020F0502020204030204" pitchFamily="34" charset="0"/>
                      </a:endParaRPr>
                    </a:p>
                  </a:txBody>
                  <a:tcPr marL="21259" marR="21259" marT="21259" marB="0" anchor="b"/>
                </a:tc>
                <a:extLst>
                  <a:ext uri="{0D108BD9-81ED-4DB2-BD59-A6C34878D82A}">
                    <a16:rowId xmlns:a16="http://schemas.microsoft.com/office/drawing/2014/main" val="1151876503"/>
                  </a:ext>
                </a:extLst>
              </a:tr>
              <a:tr h="511061">
                <a:tc>
                  <a:txBody>
                    <a:bodyPr/>
                    <a:lstStyle/>
                    <a:p>
                      <a:pPr algn="r" fontAlgn="b"/>
                      <a:r>
                        <a:rPr lang="en-US" sz="2700" u="none" strike="noStrike" dirty="0">
                          <a:effectLst/>
                          <a:highlight>
                            <a:srgbClr val="FFFF00"/>
                          </a:highlight>
                        </a:rPr>
                        <a:t>11215</a:t>
                      </a:r>
                      <a:endParaRPr lang="en-US" sz="2700" b="0" i="0" u="none" strike="noStrike" dirty="0">
                        <a:solidFill>
                          <a:srgbClr val="000000"/>
                        </a:solidFill>
                        <a:effectLst/>
                        <a:highlight>
                          <a:srgbClr val="FFFF00"/>
                        </a:highlight>
                        <a:latin typeface="Calibri" panose="020F0502020204030204" pitchFamily="34" charset="0"/>
                      </a:endParaRPr>
                    </a:p>
                  </a:txBody>
                  <a:tcPr marL="21259" marR="21259" marT="21259" marB="0" anchor="b"/>
                </a:tc>
                <a:tc>
                  <a:txBody>
                    <a:bodyPr/>
                    <a:lstStyle/>
                    <a:p>
                      <a:pPr algn="r" fontAlgn="b"/>
                      <a:r>
                        <a:rPr lang="en-US" sz="2700" u="none" strike="noStrike" dirty="0">
                          <a:effectLst/>
                          <a:highlight>
                            <a:srgbClr val="FFFF00"/>
                          </a:highlight>
                        </a:rPr>
                        <a:t>0.00375</a:t>
                      </a:r>
                      <a:endParaRPr lang="en-US" sz="2700" b="0" i="0" u="none" strike="noStrike" dirty="0">
                        <a:solidFill>
                          <a:srgbClr val="000000"/>
                        </a:solidFill>
                        <a:effectLst/>
                        <a:highlight>
                          <a:srgbClr val="FFFF00"/>
                        </a:highlight>
                        <a:latin typeface="Calibri" panose="020F0502020204030204" pitchFamily="34" charset="0"/>
                      </a:endParaRPr>
                    </a:p>
                  </a:txBody>
                  <a:tcPr marL="21259" marR="21259" marT="21259" marB="0" anchor="b"/>
                </a:tc>
                <a:tc>
                  <a:txBody>
                    <a:bodyPr/>
                    <a:lstStyle/>
                    <a:p>
                      <a:pPr algn="r" fontAlgn="b"/>
                      <a:r>
                        <a:rPr lang="en-US" sz="2700" u="none" strike="noStrike" dirty="0">
                          <a:effectLst/>
                          <a:highlight>
                            <a:srgbClr val="FFFF00"/>
                          </a:highlight>
                        </a:rPr>
                        <a:t>0.00573</a:t>
                      </a:r>
                      <a:endParaRPr lang="en-US" sz="2700" b="0" i="0" u="none" strike="noStrike" dirty="0">
                        <a:solidFill>
                          <a:srgbClr val="000000"/>
                        </a:solidFill>
                        <a:effectLst/>
                        <a:highlight>
                          <a:srgbClr val="FFFF00"/>
                        </a:highlight>
                        <a:latin typeface="Calibri" panose="020F0502020204030204" pitchFamily="34" charset="0"/>
                      </a:endParaRPr>
                    </a:p>
                  </a:txBody>
                  <a:tcPr marL="21259" marR="21259" marT="21259" marB="0" anchor="b"/>
                </a:tc>
                <a:tc>
                  <a:txBody>
                    <a:bodyPr/>
                    <a:lstStyle/>
                    <a:p>
                      <a:pPr algn="r" fontAlgn="b"/>
                      <a:r>
                        <a:rPr lang="en-US" sz="2700" u="none" strike="noStrike" dirty="0">
                          <a:effectLst/>
                          <a:highlight>
                            <a:srgbClr val="FFFF00"/>
                          </a:highlight>
                        </a:rPr>
                        <a:t>0.000031</a:t>
                      </a:r>
                      <a:endParaRPr lang="en-US" sz="2700" b="0" i="0" u="none" strike="noStrike" dirty="0">
                        <a:solidFill>
                          <a:srgbClr val="000000"/>
                        </a:solidFill>
                        <a:effectLst/>
                        <a:highlight>
                          <a:srgbClr val="FFFF00"/>
                        </a:highlight>
                        <a:latin typeface="Calibri" panose="020F0502020204030204" pitchFamily="34" charset="0"/>
                      </a:endParaRPr>
                    </a:p>
                  </a:txBody>
                  <a:tcPr marL="21259" marR="21259" marT="21259" marB="0" anchor="b"/>
                </a:tc>
                <a:extLst>
                  <a:ext uri="{0D108BD9-81ED-4DB2-BD59-A6C34878D82A}">
                    <a16:rowId xmlns:a16="http://schemas.microsoft.com/office/drawing/2014/main" val="4268648923"/>
                  </a:ext>
                </a:extLst>
              </a:tr>
            </a:tbl>
          </a:graphicData>
        </a:graphic>
      </p:graphicFrame>
    </p:spTree>
    <p:extLst>
      <p:ext uri="{BB962C8B-B14F-4D97-AF65-F5344CB8AC3E}">
        <p14:creationId xmlns:p14="http://schemas.microsoft.com/office/powerpoint/2010/main" val="207187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750C-C14E-1443-81BF-11691CB13887}"/>
              </a:ext>
            </a:extLst>
          </p:cNvPr>
          <p:cNvSpPr>
            <a:spLocks noGrp="1"/>
          </p:cNvSpPr>
          <p:nvPr>
            <p:ph type="title"/>
          </p:nvPr>
        </p:nvSpPr>
        <p:spPr/>
        <p:txBody>
          <a:bodyPr/>
          <a:lstStyle/>
          <a:p>
            <a:r>
              <a:rPr lang="en-US" dirty="0"/>
              <a:t>Future Works and Recommendations</a:t>
            </a:r>
          </a:p>
        </p:txBody>
      </p:sp>
      <p:sp>
        <p:nvSpPr>
          <p:cNvPr id="3" name="Content Placeholder 2">
            <a:extLst>
              <a:ext uri="{FF2B5EF4-FFF2-40B4-BE49-F238E27FC236}">
                <a16:creationId xmlns:a16="http://schemas.microsoft.com/office/drawing/2014/main" id="{5516B13D-5772-5642-8EC9-87CD31FA227D}"/>
              </a:ext>
            </a:extLst>
          </p:cNvPr>
          <p:cNvSpPr>
            <a:spLocks noGrp="1"/>
          </p:cNvSpPr>
          <p:nvPr>
            <p:ph idx="1"/>
          </p:nvPr>
        </p:nvSpPr>
        <p:spPr/>
        <p:txBody>
          <a:bodyPr/>
          <a:lstStyle/>
          <a:p>
            <a:r>
              <a:rPr lang="en-US" dirty="0"/>
              <a:t>Incorporating stronger nonlinear models, such as Facebook Prophet will increase the model’s predictive power.</a:t>
            </a:r>
          </a:p>
          <a:p>
            <a:r>
              <a:rPr lang="en-US" dirty="0"/>
              <a:t>Including exogenous variables such as tax rates, median income of the population, monthly housing cost, cost of living, crime grade, and more.</a:t>
            </a:r>
          </a:p>
          <a:p>
            <a:r>
              <a:rPr lang="en-US" dirty="0"/>
              <a:t>The fact that the top five zip codes all came from the New York City Metropolitan Area may suggest that other areas that has not seen high growth yet may yield high returns in the coming years</a:t>
            </a:r>
          </a:p>
        </p:txBody>
      </p:sp>
    </p:spTree>
    <p:extLst>
      <p:ext uri="{BB962C8B-B14F-4D97-AF65-F5344CB8AC3E}">
        <p14:creationId xmlns:p14="http://schemas.microsoft.com/office/powerpoint/2010/main" val="334160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94A6-5791-F746-BE33-D3CA86E1A48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F373B6D-A82C-F345-AFDE-61A66937E777}"/>
              </a:ext>
            </a:extLst>
          </p:cNvPr>
          <p:cNvSpPr>
            <a:spLocks noGrp="1"/>
          </p:cNvSpPr>
          <p:nvPr>
            <p:ph idx="1"/>
          </p:nvPr>
        </p:nvSpPr>
        <p:spPr/>
        <p:txBody>
          <a:bodyPr/>
          <a:lstStyle/>
          <a:p>
            <a:r>
              <a:rPr lang="en-US" dirty="0"/>
              <a:t>GitHub link: https://</a:t>
            </a:r>
            <a:r>
              <a:rPr lang="en-US" dirty="0" err="1"/>
              <a:t>github.com</a:t>
            </a:r>
            <a:r>
              <a:rPr lang="en-US" dirty="0"/>
              <a:t>/tjkim614/</a:t>
            </a:r>
            <a:r>
              <a:rPr lang="en-US" dirty="0" err="1"/>
              <a:t>zillow</a:t>
            </a:r>
            <a:endParaRPr lang="en-US" dirty="0"/>
          </a:p>
          <a:p>
            <a:r>
              <a:rPr lang="en-US" dirty="0"/>
              <a:t>Contact: tjkim614@gmail.com</a:t>
            </a:r>
          </a:p>
          <a:p>
            <a:r>
              <a:rPr lang="en-US" dirty="0"/>
              <a:t>LinkedIn: https://</a:t>
            </a:r>
            <a:r>
              <a:rPr lang="en-US" dirty="0" err="1"/>
              <a:t>www.linkedin.com</a:t>
            </a:r>
            <a:r>
              <a:rPr lang="en-US" dirty="0"/>
              <a:t>/in/taejoon-kim-309878164/</a:t>
            </a:r>
          </a:p>
        </p:txBody>
      </p:sp>
    </p:spTree>
    <p:extLst>
      <p:ext uri="{BB962C8B-B14F-4D97-AF65-F5344CB8AC3E}">
        <p14:creationId xmlns:p14="http://schemas.microsoft.com/office/powerpoint/2010/main" val="2852081619"/>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272441"/>
      </a:dk2>
      <a:lt2>
        <a:srgbClr val="E8E4E2"/>
      </a:lt2>
      <a:accent1>
        <a:srgbClr val="4BADD2"/>
      </a:accent1>
      <a:accent2>
        <a:srgbClr val="6186D8"/>
      </a:accent2>
      <a:accent3>
        <a:srgbClr val="887EDF"/>
      </a:accent3>
      <a:accent4>
        <a:srgbClr val="9F61D8"/>
      </a:accent4>
      <a:accent5>
        <a:srgbClr val="D97EDF"/>
      </a:accent5>
      <a:accent6>
        <a:srgbClr val="D861AD"/>
      </a:accent6>
      <a:hlink>
        <a:srgbClr val="AA756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488</Words>
  <Application>Microsoft Macintosh PowerPoint</Application>
  <PresentationFormat>Widescreen</PresentationFormat>
  <Paragraphs>60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Calisto MT</vt:lpstr>
      <vt:lpstr>Univers Condensed</vt:lpstr>
      <vt:lpstr>ChronicleVTI</vt:lpstr>
      <vt:lpstr>Zillow  Real Estate Recommender</vt:lpstr>
      <vt:lpstr>OVerview</vt:lpstr>
      <vt:lpstr>Zillow Data</vt:lpstr>
      <vt:lpstr>Data Selection</vt:lpstr>
      <vt:lpstr>Selected Data</vt:lpstr>
      <vt:lpstr>Auto-Arima</vt:lpstr>
      <vt:lpstr>Results</vt:lpstr>
      <vt:lpstr>Future Works and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KimTaeJoon</dc:creator>
  <cp:lastModifiedBy>KimTaeJoon</cp:lastModifiedBy>
  <cp:revision>6</cp:revision>
  <dcterms:created xsi:type="dcterms:W3CDTF">2021-02-05T07:53:55Z</dcterms:created>
  <dcterms:modified xsi:type="dcterms:W3CDTF">2021-02-05T08:55:41Z</dcterms:modified>
</cp:coreProperties>
</file>