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40"/>
  </p:notesMasterIdLst>
  <p:sldIdLst>
    <p:sldId id="7766" r:id="rId3"/>
    <p:sldId id="258" r:id="rId4"/>
    <p:sldId id="7782" r:id="rId5"/>
    <p:sldId id="7781" r:id="rId6"/>
    <p:sldId id="7783" r:id="rId7"/>
    <p:sldId id="7784" r:id="rId8"/>
    <p:sldId id="7785" r:id="rId9"/>
    <p:sldId id="7786" r:id="rId10"/>
    <p:sldId id="7787" r:id="rId11"/>
    <p:sldId id="7788" r:id="rId12"/>
    <p:sldId id="7789" r:id="rId13"/>
    <p:sldId id="7790" r:id="rId14"/>
    <p:sldId id="7791" r:id="rId15"/>
    <p:sldId id="7792" r:id="rId16"/>
    <p:sldId id="7793" r:id="rId17"/>
    <p:sldId id="7794" r:id="rId18"/>
    <p:sldId id="7796" r:id="rId19"/>
    <p:sldId id="7795" r:id="rId20"/>
    <p:sldId id="7797" r:id="rId21"/>
    <p:sldId id="7799" r:id="rId22"/>
    <p:sldId id="7798" r:id="rId23"/>
    <p:sldId id="7800" r:id="rId24"/>
    <p:sldId id="7801" r:id="rId25"/>
    <p:sldId id="7803" r:id="rId26"/>
    <p:sldId id="7802" r:id="rId27"/>
    <p:sldId id="7804" r:id="rId28"/>
    <p:sldId id="7806" r:id="rId29"/>
    <p:sldId id="7807" r:id="rId30"/>
    <p:sldId id="7808" r:id="rId31"/>
    <p:sldId id="7809" r:id="rId32"/>
    <p:sldId id="7810" r:id="rId33"/>
    <p:sldId id="7811" r:id="rId34"/>
    <p:sldId id="7812" r:id="rId35"/>
    <p:sldId id="7813" r:id="rId36"/>
    <p:sldId id="7814" r:id="rId37"/>
    <p:sldId id="7815" r:id="rId38"/>
    <p:sldId id="7817"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EF8DAE"/>
    <a:srgbClr val="F18DA9"/>
    <a:srgbClr val="F8F1F7"/>
    <a:srgbClr val="F7EDEE"/>
    <a:srgbClr val="44546A"/>
    <a:srgbClr val="44485E"/>
    <a:srgbClr val="F7F7F7"/>
    <a:srgbClr val="FFFFFF"/>
    <a:srgbClr val="A7D8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3325" autoAdjust="0"/>
  </p:normalViewPr>
  <p:slideViewPr>
    <p:cSldViewPr snapToGrid="0">
      <p:cViewPr varScale="1">
        <p:scale>
          <a:sx n="65" d="100"/>
          <a:sy n="65" d="100"/>
        </p:scale>
        <p:origin x="792" y="44"/>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Regular" panose="020B0500000000000000" pitchFamily="34" charset="-122"/>
                <a:ea typeface="思源黑体 CN Regular" panose="020B0500000000000000" pitchFamily="34" charset="-122"/>
              </a:defRPr>
            </a:lvl1pPr>
          </a:lstStyle>
          <a:p>
            <a:fld id="{8F1D4EC0-8D31-47EF-A613-03CCBC463B0B}" type="datetimeFigureOut">
              <a:rPr lang="zh-CN" altLang="en-US" smtClean="0"/>
              <a:pPr/>
              <a:t>2021/4/26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Regular" panose="020B0500000000000000" pitchFamily="34" charset="-122"/>
                <a:ea typeface="思源黑体 CN Regular" panose="020B0500000000000000" pitchFamily="34" charset="-122"/>
              </a:defRPr>
            </a:lvl1pPr>
          </a:lstStyle>
          <a:p>
            <a:fld id="{7582D1E7-39E5-4C2B-9900-DC05FA2D0738}" type="slidenum">
              <a:rPr lang="zh-CN" altLang="en-US" smtClean="0"/>
              <a:pPr/>
              <a:t>‹#›</a:t>
            </a:fld>
            <a:endParaRPr lang="zh-CN" altLang="en-US" dirty="0"/>
          </a:p>
        </p:txBody>
      </p:sp>
    </p:spTree>
    <p:extLst>
      <p:ext uri="{BB962C8B-B14F-4D97-AF65-F5344CB8AC3E}">
        <p14:creationId xmlns:p14="http://schemas.microsoft.com/office/powerpoint/2010/main" val="424009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Regular" panose="020B0500000000000000" pitchFamily="34" charset="-122"/>
        <a:ea typeface="思源黑体 CN Regular" panose="020B0500000000000000" pitchFamily="34" charset="-122"/>
        <a:cs typeface="+mn-cs"/>
      </a:defRPr>
    </a:lvl1pPr>
    <a:lvl2pPr marL="457200" algn="l" defTabSz="914400" rtl="0" eaLnBrk="1" latinLnBrk="0" hangingPunct="1">
      <a:defRPr sz="1200" kern="1200">
        <a:solidFill>
          <a:schemeClr val="tx1"/>
        </a:solidFill>
        <a:latin typeface="思源黑体 CN Regular" panose="020B0500000000000000" pitchFamily="34" charset="-122"/>
        <a:ea typeface="思源黑体 CN Regular" panose="020B0500000000000000" pitchFamily="34" charset="-122"/>
        <a:cs typeface="+mn-cs"/>
      </a:defRPr>
    </a:lvl2pPr>
    <a:lvl3pPr marL="914400" algn="l" defTabSz="914400" rtl="0" eaLnBrk="1" latinLnBrk="0" hangingPunct="1">
      <a:defRPr sz="1200" kern="1200">
        <a:solidFill>
          <a:schemeClr val="tx1"/>
        </a:solidFill>
        <a:latin typeface="思源黑体 CN Regular" panose="020B0500000000000000" pitchFamily="34" charset="-122"/>
        <a:ea typeface="思源黑体 CN Regular" panose="020B0500000000000000" pitchFamily="34" charset="-122"/>
        <a:cs typeface="+mn-cs"/>
      </a:defRPr>
    </a:lvl3pPr>
    <a:lvl4pPr marL="1371600" algn="l" defTabSz="914400" rtl="0" eaLnBrk="1" latinLnBrk="0" hangingPunct="1">
      <a:defRPr sz="1200" kern="1200">
        <a:solidFill>
          <a:schemeClr val="tx1"/>
        </a:solidFill>
        <a:latin typeface="思源黑体 CN Regular" panose="020B0500000000000000" pitchFamily="34" charset="-122"/>
        <a:ea typeface="思源黑体 CN Regular" panose="020B0500000000000000" pitchFamily="34" charset="-122"/>
        <a:cs typeface="+mn-cs"/>
      </a:defRPr>
    </a:lvl4pPr>
    <a:lvl5pPr marL="1828800" algn="l" defTabSz="914400" rtl="0" eaLnBrk="1" latinLnBrk="0" hangingPunct="1">
      <a:defRPr sz="1200" kern="1200">
        <a:solidFill>
          <a:schemeClr val="tx1"/>
        </a:solidFill>
        <a:latin typeface="思源黑体 CN Regular" panose="020B0500000000000000" pitchFamily="34" charset="-122"/>
        <a:ea typeface="思源黑体 CN Regular" panose="020B05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a:t>
            </a:fld>
            <a:endParaRPr lang="zh-CN" altLang="en-US" dirty="0"/>
          </a:p>
        </p:txBody>
      </p:sp>
    </p:spTree>
    <p:extLst>
      <p:ext uri="{BB962C8B-B14F-4D97-AF65-F5344CB8AC3E}">
        <p14:creationId xmlns:p14="http://schemas.microsoft.com/office/powerpoint/2010/main" val="2188404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10</a:t>
            </a:fld>
            <a:endParaRPr lang="zh-CN" altLang="en-US" dirty="0"/>
          </a:p>
        </p:txBody>
      </p:sp>
    </p:spTree>
    <p:extLst>
      <p:ext uri="{BB962C8B-B14F-4D97-AF65-F5344CB8AC3E}">
        <p14:creationId xmlns:p14="http://schemas.microsoft.com/office/powerpoint/2010/main" val="221730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11</a:t>
            </a:fld>
            <a:endParaRPr lang="zh-CN" altLang="en-US" dirty="0"/>
          </a:p>
        </p:txBody>
      </p:sp>
    </p:spTree>
    <p:extLst>
      <p:ext uri="{BB962C8B-B14F-4D97-AF65-F5344CB8AC3E}">
        <p14:creationId xmlns:p14="http://schemas.microsoft.com/office/powerpoint/2010/main" val="3348199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12</a:t>
            </a:fld>
            <a:endParaRPr lang="zh-CN" altLang="en-US" dirty="0"/>
          </a:p>
        </p:txBody>
      </p:sp>
    </p:spTree>
    <p:extLst>
      <p:ext uri="{BB962C8B-B14F-4D97-AF65-F5344CB8AC3E}">
        <p14:creationId xmlns:p14="http://schemas.microsoft.com/office/powerpoint/2010/main" val="202194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13</a:t>
            </a:fld>
            <a:endParaRPr lang="zh-CN" altLang="en-US" dirty="0"/>
          </a:p>
        </p:txBody>
      </p:sp>
    </p:spTree>
    <p:extLst>
      <p:ext uri="{BB962C8B-B14F-4D97-AF65-F5344CB8AC3E}">
        <p14:creationId xmlns:p14="http://schemas.microsoft.com/office/powerpoint/2010/main" val="30703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14</a:t>
            </a:fld>
            <a:endParaRPr lang="zh-CN" altLang="en-US" dirty="0"/>
          </a:p>
        </p:txBody>
      </p:sp>
    </p:spTree>
    <p:extLst>
      <p:ext uri="{BB962C8B-B14F-4D97-AF65-F5344CB8AC3E}">
        <p14:creationId xmlns:p14="http://schemas.microsoft.com/office/powerpoint/2010/main" val="801587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15</a:t>
            </a:fld>
            <a:endParaRPr lang="zh-CN" altLang="en-US" dirty="0"/>
          </a:p>
        </p:txBody>
      </p:sp>
    </p:spTree>
    <p:extLst>
      <p:ext uri="{BB962C8B-B14F-4D97-AF65-F5344CB8AC3E}">
        <p14:creationId xmlns:p14="http://schemas.microsoft.com/office/powerpoint/2010/main" val="28574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16</a:t>
            </a:fld>
            <a:endParaRPr lang="zh-CN" altLang="en-US" dirty="0"/>
          </a:p>
        </p:txBody>
      </p:sp>
    </p:spTree>
    <p:extLst>
      <p:ext uri="{BB962C8B-B14F-4D97-AF65-F5344CB8AC3E}">
        <p14:creationId xmlns:p14="http://schemas.microsoft.com/office/powerpoint/2010/main" val="4168549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17</a:t>
            </a:fld>
            <a:endParaRPr lang="zh-CN" altLang="en-US" dirty="0"/>
          </a:p>
        </p:txBody>
      </p:sp>
    </p:spTree>
    <p:extLst>
      <p:ext uri="{BB962C8B-B14F-4D97-AF65-F5344CB8AC3E}">
        <p14:creationId xmlns:p14="http://schemas.microsoft.com/office/powerpoint/2010/main" val="3207189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18</a:t>
            </a:fld>
            <a:endParaRPr lang="zh-CN" altLang="en-US" dirty="0"/>
          </a:p>
        </p:txBody>
      </p:sp>
    </p:spTree>
    <p:extLst>
      <p:ext uri="{BB962C8B-B14F-4D97-AF65-F5344CB8AC3E}">
        <p14:creationId xmlns:p14="http://schemas.microsoft.com/office/powerpoint/2010/main" val="807073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19</a:t>
            </a:fld>
            <a:endParaRPr lang="zh-CN" altLang="en-US" dirty="0"/>
          </a:p>
        </p:txBody>
      </p:sp>
    </p:spTree>
    <p:extLst>
      <p:ext uri="{BB962C8B-B14F-4D97-AF65-F5344CB8AC3E}">
        <p14:creationId xmlns:p14="http://schemas.microsoft.com/office/powerpoint/2010/main" val="27628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a:t>
            </a:fld>
            <a:endParaRPr lang="zh-CN" altLang="en-US" dirty="0"/>
          </a:p>
        </p:txBody>
      </p:sp>
    </p:spTree>
    <p:extLst>
      <p:ext uri="{BB962C8B-B14F-4D97-AF65-F5344CB8AC3E}">
        <p14:creationId xmlns:p14="http://schemas.microsoft.com/office/powerpoint/2010/main" val="3951929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20</a:t>
            </a:fld>
            <a:endParaRPr lang="zh-CN" altLang="en-US" dirty="0"/>
          </a:p>
        </p:txBody>
      </p:sp>
    </p:spTree>
    <p:extLst>
      <p:ext uri="{BB962C8B-B14F-4D97-AF65-F5344CB8AC3E}">
        <p14:creationId xmlns:p14="http://schemas.microsoft.com/office/powerpoint/2010/main" val="1519647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21</a:t>
            </a:fld>
            <a:endParaRPr lang="zh-CN" altLang="en-US" dirty="0"/>
          </a:p>
        </p:txBody>
      </p:sp>
    </p:spTree>
    <p:extLst>
      <p:ext uri="{BB962C8B-B14F-4D97-AF65-F5344CB8AC3E}">
        <p14:creationId xmlns:p14="http://schemas.microsoft.com/office/powerpoint/2010/main" val="4261932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22</a:t>
            </a:fld>
            <a:endParaRPr lang="zh-CN" altLang="en-US" dirty="0"/>
          </a:p>
        </p:txBody>
      </p:sp>
    </p:spTree>
    <p:extLst>
      <p:ext uri="{BB962C8B-B14F-4D97-AF65-F5344CB8AC3E}">
        <p14:creationId xmlns:p14="http://schemas.microsoft.com/office/powerpoint/2010/main" val="3804785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23</a:t>
            </a:fld>
            <a:endParaRPr lang="zh-CN" altLang="en-US" dirty="0"/>
          </a:p>
        </p:txBody>
      </p:sp>
    </p:spTree>
    <p:extLst>
      <p:ext uri="{BB962C8B-B14F-4D97-AF65-F5344CB8AC3E}">
        <p14:creationId xmlns:p14="http://schemas.microsoft.com/office/powerpoint/2010/main" val="3985396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24</a:t>
            </a:fld>
            <a:endParaRPr lang="zh-CN" altLang="en-US" dirty="0"/>
          </a:p>
        </p:txBody>
      </p:sp>
    </p:spTree>
    <p:extLst>
      <p:ext uri="{BB962C8B-B14F-4D97-AF65-F5344CB8AC3E}">
        <p14:creationId xmlns:p14="http://schemas.microsoft.com/office/powerpoint/2010/main" val="702527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25</a:t>
            </a:fld>
            <a:endParaRPr lang="zh-CN" altLang="en-US" dirty="0"/>
          </a:p>
        </p:txBody>
      </p:sp>
    </p:spTree>
    <p:extLst>
      <p:ext uri="{BB962C8B-B14F-4D97-AF65-F5344CB8AC3E}">
        <p14:creationId xmlns:p14="http://schemas.microsoft.com/office/powerpoint/2010/main" val="1171104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26</a:t>
            </a:fld>
            <a:endParaRPr lang="zh-CN" altLang="en-US" dirty="0"/>
          </a:p>
        </p:txBody>
      </p:sp>
    </p:spTree>
    <p:extLst>
      <p:ext uri="{BB962C8B-B14F-4D97-AF65-F5344CB8AC3E}">
        <p14:creationId xmlns:p14="http://schemas.microsoft.com/office/powerpoint/2010/main" val="1781913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27</a:t>
            </a:fld>
            <a:endParaRPr lang="zh-CN" altLang="en-US" dirty="0"/>
          </a:p>
        </p:txBody>
      </p:sp>
    </p:spTree>
    <p:extLst>
      <p:ext uri="{BB962C8B-B14F-4D97-AF65-F5344CB8AC3E}">
        <p14:creationId xmlns:p14="http://schemas.microsoft.com/office/powerpoint/2010/main" val="3177225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28</a:t>
            </a:fld>
            <a:endParaRPr lang="zh-CN" altLang="en-US" dirty="0"/>
          </a:p>
        </p:txBody>
      </p:sp>
    </p:spTree>
    <p:extLst>
      <p:ext uri="{BB962C8B-B14F-4D97-AF65-F5344CB8AC3E}">
        <p14:creationId xmlns:p14="http://schemas.microsoft.com/office/powerpoint/2010/main" val="2331535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29</a:t>
            </a:fld>
            <a:endParaRPr lang="zh-CN" altLang="en-US" dirty="0"/>
          </a:p>
        </p:txBody>
      </p:sp>
    </p:spTree>
    <p:extLst>
      <p:ext uri="{BB962C8B-B14F-4D97-AF65-F5344CB8AC3E}">
        <p14:creationId xmlns:p14="http://schemas.microsoft.com/office/powerpoint/2010/main" val="258434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3</a:t>
            </a:fld>
            <a:endParaRPr lang="zh-CN" altLang="en-US" dirty="0"/>
          </a:p>
        </p:txBody>
      </p:sp>
    </p:spTree>
    <p:extLst>
      <p:ext uri="{BB962C8B-B14F-4D97-AF65-F5344CB8AC3E}">
        <p14:creationId xmlns:p14="http://schemas.microsoft.com/office/powerpoint/2010/main" val="2935429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30</a:t>
            </a:fld>
            <a:endParaRPr lang="zh-CN" altLang="en-US" dirty="0"/>
          </a:p>
        </p:txBody>
      </p:sp>
    </p:spTree>
    <p:extLst>
      <p:ext uri="{BB962C8B-B14F-4D97-AF65-F5344CB8AC3E}">
        <p14:creationId xmlns:p14="http://schemas.microsoft.com/office/powerpoint/2010/main" val="4225739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31</a:t>
            </a:fld>
            <a:endParaRPr lang="zh-CN" altLang="en-US" dirty="0"/>
          </a:p>
        </p:txBody>
      </p:sp>
    </p:spTree>
    <p:extLst>
      <p:ext uri="{BB962C8B-B14F-4D97-AF65-F5344CB8AC3E}">
        <p14:creationId xmlns:p14="http://schemas.microsoft.com/office/powerpoint/2010/main" val="2701689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32</a:t>
            </a:fld>
            <a:endParaRPr lang="zh-CN" altLang="en-US" dirty="0"/>
          </a:p>
        </p:txBody>
      </p:sp>
    </p:spTree>
    <p:extLst>
      <p:ext uri="{BB962C8B-B14F-4D97-AF65-F5344CB8AC3E}">
        <p14:creationId xmlns:p14="http://schemas.microsoft.com/office/powerpoint/2010/main" val="2569039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33</a:t>
            </a:fld>
            <a:endParaRPr lang="zh-CN" altLang="en-US" dirty="0"/>
          </a:p>
        </p:txBody>
      </p:sp>
    </p:spTree>
    <p:extLst>
      <p:ext uri="{BB962C8B-B14F-4D97-AF65-F5344CB8AC3E}">
        <p14:creationId xmlns:p14="http://schemas.microsoft.com/office/powerpoint/2010/main" val="2108989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34</a:t>
            </a:fld>
            <a:endParaRPr lang="zh-CN" altLang="en-US" dirty="0"/>
          </a:p>
        </p:txBody>
      </p:sp>
    </p:spTree>
    <p:extLst>
      <p:ext uri="{BB962C8B-B14F-4D97-AF65-F5344CB8AC3E}">
        <p14:creationId xmlns:p14="http://schemas.microsoft.com/office/powerpoint/2010/main" val="1393929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35</a:t>
            </a:fld>
            <a:endParaRPr lang="zh-CN" altLang="en-US" dirty="0"/>
          </a:p>
        </p:txBody>
      </p:sp>
    </p:spTree>
    <p:extLst>
      <p:ext uri="{BB962C8B-B14F-4D97-AF65-F5344CB8AC3E}">
        <p14:creationId xmlns:p14="http://schemas.microsoft.com/office/powerpoint/2010/main" val="19770492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36</a:t>
            </a:fld>
            <a:endParaRPr lang="zh-CN" altLang="en-US" dirty="0"/>
          </a:p>
        </p:txBody>
      </p:sp>
    </p:spTree>
    <p:extLst>
      <p:ext uri="{BB962C8B-B14F-4D97-AF65-F5344CB8AC3E}">
        <p14:creationId xmlns:p14="http://schemas.microsoft.com/office/powerpoint/2010/main" val="2943933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37</a:t>
            </a:fld>
            <a:endParaRPr lang="zh-CN" altLang="en-US" dirty="0"/>
          </a:p>
        </p:txBody>
      </p:sp>
    </p:spTree>
    <p:extLst>
      <p:ext uri="{BB962C8B-B14F-4D97-AF65-F5344CB8AC3E}">
        <p14:creationId xmlns:p14="http://schemas.microsoft.com/office/powerpoint/2010/main" val="1590987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4</a:t>
            </a:fld>
            <a:endParaRPr lang="zh-CN" altLang="en-US" dirty="0"/>
          </a:p>
        </p:txBody>
      </p:sp>
    </p:spTree>
    <p:extLst>
      <p:ext uri="{BB962C8B-B14F-4D97-AF65-F5344CB8AC3E}">
        <p14:creationId xmlns:p14="http://schemas.microsoft.com/office/powerpoint/2010/main" val="245655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5</a:t>
            </a:fld>
            <a:endParaRPr lang="zh-CN" altLang="en-US" dirty="0"/>
          </a:p>
        </p:txBody>
      </p:sp>
    </p:spTree>
    <p:extLst>
      <p:ext uri="{BB962C8B-B14F-4D97-AF65-F5344CB8AC3E}">
        <p14:creationId xmlns:p14="http://schemas.microsoft.com/office/powerpoint/2010/main" val="279475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6</a:t>
            </a:fld>
            <a:endParaRPr lang="zh-CN" altLang="en-US" dirty="0"/>
          </a:p>
        </p:txBody>
      </p:sp>
    </p:spTree>
    <p:extLst>
      <p:ext uri="{BB962C8B-B14F-4D97-AF65-F5344CB8AC3E}">
        <p14:creationId xmlns:p14="http://schemas.microsoft.com/office/powerpoint/2010/main" val="737848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7</a:t>
            </a:fld>
            <a:endParaRPr lang="zh-CN" altLang="en-US" dirty="0"/>
          </a:p>
        </p:txBody>
      </p:sp>
    </p:spTree>
    <p:extLst>
      <p:ext uri="{BB962C8B-B14F-4D97-AF65-F5344CB8AC3E}">
        <p14:creationId xmlns:p14="http://schemas.microsoft.com/office/powerpoint/2010/main" val="773456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8</a:t>
            </a:fld>
            <a:endParaRPr lang="zh-CN" altLang="en-US" dirty="0"/>
          </a:p>
        </p:txBody>
      </p:sp>
    </p:spTree>
    <p:extLst>
      <p:ext uri="{BB962C8B-B14F-4D97-AF65-F5344CB8AC3E}">
        <p14:creationId xmlns:p14="http://schemas.microsoft.com/office/powerpoint/2010/main" val="295403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82D1E7-39E5-4C2B-9900-DC05FA2D0738}" type="slidenum">
              <a:rPr lang="zh-CN" altLang="en-US" smtClean="0"/>
              <a:pPr/>
              <a:t>9</a:t>
            </a:fld>
            <a:endParaRPr lang="zh-CN" altLang="en-US" dirty="0"/>
          </a:p>
        </p:txBody>
      </p:sp>
    </p:spTree>
    <p:extLst>
      <p:ext uri="{BB962C8B-B14F-4D97-AF65-F5344CB8AC3E}">
        <p14:creationId xmlns:p14="http://schemas.microsoft.com/office/powerpoint/2010/main" val="405646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2454DD2-EAA0-4BAD-99A7-2C8347695991}"/>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副标题 2">
            <a:extLst>
              <a:ext uri="{FF2B5EF4-FFF2-40B4-BE49-F238E27FC236}">
                <a16:creationId xmlns="" xmlns:a16="http://schemas.microsoft.com/office/drawing/2014/main" id="{99FBE204-4DED-463C-ACF6-EC4693F6D76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思源黑体 CN Regular" panose="020B0500000000000000" pitchFamily="34" charset="-122"/>
                <a:ea typeface="思源黑体 CN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 xmlns:a16="http://schemas.microsoft.com/office/drawing/2014/main" id="{AC0494E7-BCDC-4F18-8C23-8FCAFD16870A}"/>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5" name="页脚占位符 4">
            <a:extLst>
              <a:ext uri="{FF2B5EF4-FFF2-40B4-BE49-F238E27FC236}">
                <a16:creationId xmlns="" xmlns:a16="http://schemas.microsoft.com/office/drawing/2014/main" id="{D70362AD-2C14-488F-A6EA-FD72F4171781}"/>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6" name="灯片编号占位符 5">
            <a:extLst>
              <a:ext uri="{FF2B5EF4-FFF2-40B4-BE49-F238E27FC236}">
                <a16:creationId xmlns="" xmlns:a16="http://schemas.microsoft.com/office/drawing/2014/main" id="{179FD768-5657-4F49-9396-6C2815E6BF6A}"/>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grpSp>
        <p:nvGrpSpPr>
          <p:cNvPr id="7" name="组合 6">
            <a:extLst>
              <a:ext uri="{FF2B5EF4-FFF2-40B4-BE49-F238E27FC236}">
                <a16:creationId xmlns="" xmlns:a16="http://schemas.microsoft.com/office/drawing/2014/main" id="{2395547A-CA85-49B8-A802-899461B0BFAC}"/>
              </a:ext>
            </a:extLst>
          </p:cNvPr>
          <p:cNvGrpSpPr/>
          <p:nvPr userDrawn="1"/>
        </p:nvGrpSpPr>
        <p:grpSpPr>
          <a:xfrm>
            <a:off x="184428" y="60799"/>
            <a:ext cx="4080220" cy="584775"/>
            <a:chOff x="184428" y="60799"/>
            <a:chExt cx="4080220" cy="584775"/>
          </a:xfrm>
        </p:grpSpPr>
        <p:sp>
          <p:nvSpPr>
            <p:cNvPr id="8" name="TextBox 9">
              <a:extLst>
                <a:ext uri="{FF2B5EF4-FFF2-40B4-BE49-F238E27FC236}">
                  <a16:creationId xmlns="" xmlns:a16="http://schemas.microsoft.com/office/drawing/2014/main" id="{510E6E8B-4C46-41E4-8E44-0C5D50F7F2F5}"/>
                </a:ext>
              </a:extLst>
            </p:cNvPr>
            <p:cNvSpPr txBox="1"/>
            <p:nvPr/>
          </p:nvSpPr>
          <p:spPr>
            <a:xfrm>
              <a:off x="1265427" y="60799"/>
              <a:ext cx="2999221" cy="584775"/>
            </a:xfrm>
            <a:prstGeom prst="rect">
              <a:avLst/>
            </a:prstGeom>
            <a:noFill/>
          </p:spPr>
          <p:txBody>
            <a:bodyPr wrap="square" rtlCol="0">
              <a:spAutoFit/>
            </a:bodyPr>
            <a:lstStyle/>
            <a:p>
              <a:r>
                <a:rPr lang="zh-CN" altLang="en-US" sz="3200" dirty="0">
                  <a:solidFill>
                    <a:schemeClr val="bg1">
                      <a:lumMod val="50000"/>
                    </a:schemeClr>
                  </a:solidFill>
                  <a:latin typeface="思源黑体 CN Regular" panose="020B0500000000000000" pitchFamily="34" charset="-122"/>
                  <a:ea typeface="思源黑体 CN Regular" panose="020B0500000000000000" pitchFamily="34" charset="-122"/>
                  <a:cs typeface="Montserrat Semi" charset="0"/>
                </a:rPr>
                <a:t>添加标题</a:t>
              </a:r>
              <a:endParaRPr lang="en-US" sz="3200" dirty="0">
                <a:solidFill>
                  <a:schemeClr val="bg1">
                    <a:lumMod val="50000"/>
                  </a:schemeClr>
                </a:solidFill>
                <a:latin typeface="思源黑体 CN Regular" panose="020B0500000000000000" pitchFamily="34" charset="-122"/>
                <a:ea typeface="思源黑体 CN Regular" panose="020B0500000000000000" pitchFamily="34" charset="-122"/>
                <a:cs typeface="Montserrat Semi" charset="0"/>
              </a:endParaRPr>
            </a:p>
          </p:txBody>
        </p:sp>
        <p:sp>
          <p:nvSpPr>
            <p:cNvPr id="9" name="箭头: V 形 8">
              <a:extLst>
                <a:ext uri="{FF2B5EF4-FFF2-40B4-BE49-F238E27FC236}">
                  <a16:creationId xmlns="" xmlns:a16="http://schemas.microsoft.com/office/drawing/2014/main" id="{2FB0D592-B51B-4FDD-8924-44E91DCEAD5A}"/>
                </a:ext>
              </a:extLst>
            </p:cNvPr>
            <p:cNvSpPr/>
            <p:nvPr/>
          </p:nvSpPr>
          <p:spPr>
            <a:xfrm>
              <a:off x="184428" y="228529"/>
              <a:ext cx="299521" cy="345730"/>
            </a:xfrm>
            <a:prstGeom prst="chevron">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Regular" panose="020B0500000000000000" pitchFamily="34" charset="-122"/>
                <a:ea typeface="思源黑体 CN Regular" panose="020B0500000000000000" pitchFamily="34" charset="-122"/>
              </a:endParaRPr>
            </a:p>
          </p:txBody>
        </p:sp>
        <p:sp>
          <p:nvSpPr>
            <p:cNvPr id="10" name="箭头: V 形 9">
              <a:extLst>
                <a:ext uri="{FF2B5EF4-FFF2-40B4-BE49-F238E27FC236}">
                  <a16:creationId xmlns="" xmlns:a16="http://schemas.microsoft.com/office/drawing/2014/main" id="{A68904AB-5651-46AE-AE84-F6D9CC0B498D}"/>
                </a:ext>
              </a:extLst>
            </p:cNvPr>
            <p:cNvSpPr/>
            <p:nvPr/>
          </p:nvSpPr>
          <p:spPr>
            <a:xfrm>
              <a:off x="901816" y="228529"/>
              <a:ext cx="299521" cy="345730"/>
            </a:xfrm>
            <a:prstGeom prst="chevron">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Regular" panose="020B0500000000000000" pitchFamily="34" charset="-122"/>
                <a:ea typeface="思源黑体 CN Regular" panose="020B0500000000000000" pitchFamily="34" charset="-122"/>
              </a:endParaRPr>
            </a:p>
          </p:txBody>
        </p:sp>
        <p:sp>
          <p:nvSpPr>
            <p:cNvPr id="11" name="箭头: V 形 10">
              <a:extLst>
                <a:ext uri="{FF2B5EF4-FFF2-40B4-BE49-F238E27FC236}">
                  <a16:creationId xmlns="" xmlns:a16="http://schemas.microsoft.com/office/drawing/2014/main" id="{0D9AC4FD-7E3E-4368-9084-6CF4487BF74C}"/>
                </a:ext>
              </a:extLst>
            </p:cNvPr>
            <p:cNvSpPr/>
            <p:nvPr/>
          </p:nvSpPr>
          <p:spPr>
            <a:xfrm>
              <a:off x="538205" y="228529"/>
              <a:ext cx="299521" cy="345730"/>
            </a:xfrm>
            <a:prstGeom prst="chevron">
              <a:avLst/>
            </a:prstGeom>
            <a:solidFill>
              <a:schemeClr val="bg1"/>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Regular" panose="020B0500000000000000" pitchFamily="34" charset="-122"/>
                <a:ea typeface="思源黑体 CN Regular" panose="020B0500000000000000" pitchFamily="34" charset="-122"/>
              </a:endParaRPr>
            </a:p>
          </p:txBody>
        </p:sp>
      </p:grpSp>
    </p:spTree>
    <p:extLst>
      <p:ext uri="{BB962C8B-B14F-4D97-AF65-F5344CB8AC3E}">
        <p14:creationId xmlns:p14="http://schemas.microsoft.com/office/powerpoint/2010/main" val="2539192619"/>
      </p:ext>
    </p:extLst>
  </p:cSld>
  <p:clrMapOvr>
    <a:masterClrMapping/>
  </p:clrMapOvr>
  <p:transition spd="slow" advClick="0" advTm="4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DCCC3E2-03D5-484E-B27C-96E27CD3D237}"/>
              </a:ext>
            </a:extLst>
          </p:cNvPr>
          <p:cNvSpPr>
            <a:spLocks noGrp="1"/>
          </p:cNvSpPr>
          <p:nvPr>
            <p:ph type="title"/>
          </p:nvPr>
        </p:nvSpPr>
        <p:spPr>
          <a:xfrm>
            <a:off x="838200" y="365125"/>
            <a:ext cx="10515600" cy="1325563"/>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竖排文字占位符 2">
            <a:extLst>
              <a:ext uri="{FF2B5EF4-FFF2-40B4-BE49-F238E27FC236}">
                <a16:creationId xmlns="" xmlns:a16="http://schemas.microsoft.com/office/drawing/2014/main" id="{5D88B3FA-6CEF-4078-9034-4B0B59121799}"/>
              </a:ext>
            </a:extLst>
          </p:cNvPr>
          <p:cNvSpPr>
            <a:spLocks noGrp="1"/>
          </p:cNvSpPr>
          <p:nvPr>
            <p:ph type="body" orient="vert" idx="1"/>
          </p:nvPr>
        </p:nvSpPr>
        <p:spPr>
          <a:xfrm>
            <a:off x="838200" y="1825625"/>
            <a:ext cx="10515600" cy="4351338"/>
          </a:xfrm>
          <a:prstGeom prst="rect">
            <a:avLst/>
          </a:prstGeom>
        </p:spPr>
        <p:txBody>
          <a:bodyPr vert="eaVert"/>
          <a:lstStyle>
            <a:lvl1pPr>
              <a:defRPr>
                <a:latin typeface="思源黑体 CN Regular" panose="020B0500000000000000" pitchFamily="34" charset="-122"/>
                <a:ea typeface="思源黑体 CN Regular" panose="020B0500000000000000" pitchFamily="34" charset="-122"/>
              </a:defRPr>
            </a:lvl1pPr>
            <a:lvl2pPr>
              <a:defRPr>
                <a:latin typeface="思源黑体 CN Regular" panose="020B0500000000000000" pitchFamily="34" charset="-122"/>
                <a:ea typeface="思源黑体 CN Regular" panose="020B0500000000000000" pitchFamily="34" charset="-122"/>
              </a:defRPr>
            </a:lvl2pPr>
            <a:lvl3pPr>
              <a:defRPr>
                <a:latin typeface="思源黑体 CN Regular" panose="020B0500000000000000" pitchFamily="34" charset="-122"/>
                <a:ea typeface="思源黑体 CN Regular" panose="020B0500000000000000" pitchFamily="34" charset="-122"/>
              </a:defRPr>
            </a:lvl3pPr>
            <a:lvl4pPr>
              <a:defRPr>
                <a:latin typeface="思源黑体 CN Regular" panose="020B0500000000000000" pitchFamily="34" charset="-122"/>
                <a:ea typeface="思源黑体 CN Regular" panose="020B0500000000000000" pitchFamily="34" charset="-122"/>
              </a:defRPr>
            </a:lvl4pPr>
            <a:lvl5pPr>
              <a:defRPr>
                <a:latin typeface="思源黑体 CN Regular" panose="020B0500000000000000" pitchFamily="34" charset="-122"/>
                <a:ea typeface="思源黑体 CN Regular" panose="020B05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 xmlns:a16="http://schemas.microsoft.com/office/drawing/2014/main" id="{E2E480B7-2333-43F3-81E1-B06836EA3D31}"/>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5" name="页脚占位符 4">
            <a:extLst>
              <a:ext uri="{FF2B5EF4-FFF2-40B4-BE49-F238E27FC236}">
                <a16:creationId xmlns="" xmlns:a16="http://schemas.microsoft.com/office/drawing/2014/main" id="{2F6A0D37-1640-4074-A91B-5756CC7DA30E}"/>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6" name="灯片编号占位符 5">
            <a:extLst>
              <a:ext uri="{FF2B5EF4-FFF2-40B4-BE49-F238E27FC236}">
                <a16:creationId xmlns="" xmlns:a16="http://schemas.microsoft.com/office/drawing/2014/main" id="{1D577DF5-C52F-46D2-9CDF-6B41453D7218}"/>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1650436513"/>
      </p:ext>
    </p:extLst>
  </p:cSld>
  <p:clrMapOvr>
    <a:masterClrMapping/>
  </p:clrMapOvr>
  <p:transition spd="slow" advClick="0" advTm="4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43462DDA-4585-4055-A2BC-576AD78293F5}"/>
              </a:ext>
            </a:extLst>
          </p:cNvPr>
          <p:cNvSpPr>
            <a:spLocks noGrp="1"/>
          </p:cNvSpPr>
          <p:nvPr>
            <p:ph type="title" orient="vert"/>
          </p:nvPr>
        </p:nvSpPr>
        <p:spPr>
          <a:xfrm>
            <a:off x="8724900" y="365125"/>
            <a:ext cx="2628900" cy="5811838"/>
          </a:xfrm>
          <a:prstGeom prst="rect">
            <a:avLst/>
          </a:prstGeom>
        </p:spPr>
        <p:txBody>
          <a:bodyPr vert="eaVert"/>
          <a:lstStyle>
            <a:lvl1pPr>
              <a:defRPr>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竖排文字占位符 2">
            <a:extLst>
              <a:ext uri="{FF2B5EF4-FFF2-40B4-BE49-F238E27FC236}">
                <a16:creationId xmlns="" xmlns:a16="http://schemas.microsoft.com/office/drawing/2014/main" id="{AD0A6471-4BAB-4A0E-889A-51769D20560E}"/>
              </a:ext>
            </a:extLst>
          </p:cNvPr>
          <p:cNvSpPr>
            <a:spLocks noGrp="1"/>
          </p:cNvSpPr>
          <p:nvPr>
            <p:ph type="body" orient="vert" idx="1"/>
          </p:nvPr>
        </p:nvSpPr>
        <p:spPr>
          <a:xfrm>
            <a:off x="838200" y="365125"/>
            <a:ext cx="7734300" cy="5811838"/>
          </a:xfrm>
          <a:prstGeom prst="rect">
            <a:avLst/>
          </a:prstGeom>
        </p:spPr>
        <p:txBody>
          <a:bodyPr vert="eaVert"/>
          <a:lstStyle>
            <a:lvl1pPr>
              <a:defRPr>
                <a:latin typeface="思源黑体 CN Regular" panose="020B0500000000000000" pitchFamily="34" charset="-122"/>
                <a:ea typeface="思源黑体 CN Regular" panose="020B0500000000000000" pitchFamily="34" charset="-122"/>
              </a:defRPr>
            </a:lvl1pPr>
            <a:lvl2pPr>
              <a:defRPr>
                <a:latin typeface="思源黑体 CN Regular" panose="020B0500000000000000" pitchFamily="34" charset="-122"/>
                <a:ea typeface="思源黑体 CN Regular" panose="020B0500000000000000" pitchFamily="34" charset="-122"/>
              </a:defRPr>
            </a:lvl2pPr>
            <a:lvl3pPr>
              <a:defRPr>
                <a:latin typeface="思源黑体 CN Regular" panose="020B0500000000000000" pitchFamily="34" charset="-122"/>
                <a:ea typeface="思源黑体 CN Regular" panose="020B0500000000000000" pitchFamily="34" charset="-122"/>
              </a:defRPr>
            </a:lvl3pPr>
            <a:lvl4pPr>
              <a:defRPr>
                <a:latin typeface="思源黑体 CN Regular" panose="020B0500000000000000" pitchFamily="34" charset="-122"/>
                <a:ea typeface="思源黑体 CN Regular" panose="020B0500000000000000" pitchFamily="34" charset="-122"/>
              </a:defRPr>
            </a:lvl4pPr>
            <a:lvl5pPr>
              <a:defRPr>
                <a:latin typeface="思源黑体 CN Regular" panose="020B0500000000000000" pitchFamily="34" charset="-122"/>
                <a:ea typeface="思源黑体 CN Regular" panose="020B05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 xmlns:a16="http://schemas.microsoft.com/office/drawing/2014/main" id="{DF305751-94C1-457B-819D-EEA2CCFCE060}"/>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5" name="页脚占位符 4">
            <a:extLst>
              <a:ext uri="{FF2B5EF4-FFF2-40B4-BE49-F238E27FC236}">
                <a16:creationId xmlns="" xmlns:a16="http://schemas.microsoft.com/office/drawing/2014/main" id="{7A082CE5-522B-4B09-AD13-D55B47DE335A}"/>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6" name="灯片编号占位符 5">
            <a:extLst>
              <a:ext uri="{FF2B5EF4-FFF2-40B4-BE49-F238E27FC236}">
                <a16:creationId xmlns="" xmlns:a16="http://schemas.microsoft.com/office/drawing/2014/main" id="{0EA467BD-4158-458E-BB87-8411082AC1D3}"/>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843482186"/>
      </p:ext>
    </p:extLst>
  </p:cSld>
  <p:clrMapOvr>
    <a:masterClrMapping/>
  </p:clrMapOvr>
  <p:transition spd="slow" advClick="0" advTm="4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5" name="页脚占位符 4"/>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3715702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5" name="页脚占位符 4"/>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3936902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5" name="页脚占位符 4"/>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7057647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6" name="页脚占位符 5"/>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70936386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8" name="页脚占位符 7"/>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091613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4" name="页脚占位符 3"/>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5658606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3" name="页脚占位符 2"/>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
        <p:nvSpPr>
          <p:cNvPr id="9" name="矩形 8"/>
          <p:cNvSpPr/>
          <p:nvPr userDrawn="1"/>
        </p:nvSpPr>
        <p:spPr>
          <a:xfrm>
            <a:off x="648335" y="535940"/>
            <a:ext cx="10882630" cy="573913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65337281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6" name="页脚占位符 5"/>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4129056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81B570-9BE5-4769-9559-E34CD911E7A7}"/>
              </a:ext>
            </a:extLst>
          </p:cNvPr>
          <p:cNvSpPr>
            <a:spLocks noGrp="1"/>
          </p:cNvSpPr>
          <p:nvPr>
            <p:ph type="title"/>
          </p:nvPr>
        </p:nvSpPr>
        <p:spPr>
          <a:xfrm>
            <a:off x="838200" y="365125"/>
            <a:ext cx="10515600" cy="1325563"/>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内容占位符 2">
            <a:extLst>
              <a:ext uri="{FF2B5EF4-FFF2-40B4-BE49-F238E27FC236}">
                <a16:creationId xmlns="" xmlns:a16="http://schemas.microsoft.com/office/drawing/2014/main" id="{3264409D-03F3-4FD5-B91A-6E5A9E04041E}"/>
              </a:ext>
            </a:extLst>
          </p:cNvPr>
          <p:cNvSpPr>
            <a:spLocks noGrp="1"/>
          </p:cNvSpPr>
          <p:nvPr>
            <p:ph idx="1"/>
          </p:nvPr>
        </p:nvSpPr>
        <p:spPr>
          <a:xfrm>
            <a:off x="838200" y="1825625"/>
            <a:ext cx="10515600" cy="4351338"/>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vl2pPr>
              <a:defRPr>
                <a:latin typeface="思源黑体 CN Regular" panose="020B0500000000000000" pitchFamily="34" charset="-122"/>
                <a:ea typeface="思源黑体 CN Regular" panose="020B0500000000000000" pitchFamily="34" charset="-122"/>
              </a:defRPr>
            </a:lvl2pPr>
            <a:lvl3pPr>
              <a:defRPr>
                <a:latin typeface="思源黑体 CN Regular" panose="020B0500000000000000" pitchFamily="34" charset="-122"/>
                <a:ea typeface="思源黑体 CN Regular" panose="020B0500000000000000" pitchFamily="34" charset="-122"/>
              </a:defRPr>
            </a:lvl3pPr>
            <a:lvl4pPr>
              <a:defRPr>
                <a:latin typeface="思源黑体 CN Regular" panose="020B0500000000000000" pitchFamily="34" charset="-122"/>
                <a:ea typeface="思源黑体 CN Regular" panose="020B0500000000000000" pitchFamily="34" charset="-122"/>
              </a:defRPr>
            </a:lvl4pPr>
            <a:lvl5pPr>
              <a:defRPr>
                <a:latin typeface="思源黑体 CN Regular" panose="020B0500000000000000" pitchFamily="34" charset="-122"/>
                <a:ea typeface="思源黑体 CN Regular" panose="020B05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 xmlns:a16="http://schemas.microsoft.com/office/drawing/2014/main" id="{E0E2A3ED-6700-434E-B93D-D0BB284AB03E}"/>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5" name="页脚占位符 4">
            <a:extLst>
              <a:ext uri="{FF2B5EF4-FFF2-40B4-BE49-F238E27FC236}">
                <a16:creationId xmlns="" xmlns:a16="http://schemas.microsoft.com/office/drawing/2014/main" id="{C6A35419-2487-4F6F-A8DA-3D57B8848BC0}"/>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6" name="灯片编号占位符 5">
            <a:extLst>
              <a:ext uri="{FF2B5EF4-FFF2-40B4-BE49-F238E27FC236}">
                <a16:creationId xmlns="" xmlns:a16="http://schemas.microsoft.com/office/drawing/2014/main" id="{7FB8106C-41ED-4B8A-872C-DAABAE867574}"/>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232832015"/>
      </p:ext>
    </p:extLst>
  </p:cSld>
  <p:clrMapOvr>
    <a:masterClrMapping/>
  </p:clrMapOvr>
  <p:transition spd="slow" advClick="0" advTm="4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6" name="页脚占位符 5"/>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1487868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5" name="页脚占位符 4"/>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5500936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solidFill>
                  <a:prstClr val="black"/>
                </a:solidFill>
              </a:rPr>
              <a:pPr/>
              <a:t>2021/4/26</a:t>
            </a:fld>
            <a:endParaRPr lang="zh-CN" altLang="en-US">
              <a:solidFill>
                <a:prstClr val="black"/>
              </a:solidFill>
            </a:endParaRPr>
          </a:p>
        </p:txBody>
      </p:sp>
      <p:sp>
        <p:nvSpPr>
          <p:cNvPr id="5" name="页脚占位符 4"/>
          <p:cNvSpPr>
            <a:spLocks noGrp="1"/>
          </p:cNvSpPr>
          <p:nvPr>
            <p:ph type="ftr" sz="quarter" idx="11"/>
          </p:nvPr>
        </p:nvSpPr>
        <p:spPr>
          <a:xfrm>
            <a:off x="4038600" y="6356350"/>
            <a:ext cx="4114800" cy="365125"/>
          </a:xfr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1022037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27275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extLst>
      <p:ext uri="{BB962C8B-B14F-4D97-AF65-F5344CB8AC3E}">
        <p14:creationId xmlns:p14="http://schemas.microsoft.com/office/powerpoint/2010/main" val="344872804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28AAEA9-2DF3-44CC-B4E2-CFCB96C4D156}"/>
              </a:ext>
            </a:extLst>
          </p:cNvPr>
          <p:cNvSpPr>
            <a:spLocks noGrp="1"/>
          </p:cNvSpPr>
          <p:nvPr>
            <p:ph type="title"/>
          </p:nvPr>
        </p:nvSpPr>
        <p:spPr>
          <a:xfrm>
            <a:off x="831850" y="1709738"/>
            <a:ext cx="10515600" cy="2852737"/>
          </a:xfrm>
          <a:prstGeom prst="rect">
            <a:avLst/>
          </a:prstGeom>
        </p:spPr>
        <p:txBody>
          <a:bodyPr anchor="b"/>
          <a:lstStyle>
            <a:lvl1pPr>
              <a:defRPr sz="6000">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文本占位符 2">
            <a:extLst>
              <a:ext uri="{FF2B5EF4-FFF2-40B4-BE49-F238E27FC236}">
                <a16:creationId xmlns="" xmlns:a16="http://schemas.microsoft.com/office/drawing/2014/main" id="{2AD1CC1F-2692-4DDB-839E-51C7F197F83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思源黑体 CN Regular" panose="020B0500000000000000" pitchFamily="34" charset="-122"/>
                <a:ea typeface="思源黑体 CN Regular" panose="020B0500000000000000"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a:extLst>
              <a:ext uri="{FF2B5EF4-FFF2-40B4-BE49-F238E27FC236}">
                <a16:creationId xmlns="" xmlns:a16="http://schemas.microsoft.com/office/drawing/2014/main" id="{B3BEA54A-6BF5-4849-84DF-0631220A1455}"/>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5" name="页脚占位符 4">
            <a:extLst>
              <a:ext uri="{FF2B5EF4-FFF2-40B4-BE49-F238E27FC236}">
                <a16:creationId xmlns="" xmlns:a16="http://schemas.microsoft.com/office/drawing/2014/main" id="{BB7CBF7C-7404-404D-B223-C7EC606573C7}"/>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6" name="灯片编号占位符 5">
            <a:extLst>
              <a:ext uri="{FF2B5EF4-FFF2-40B4-BE49-F238E27FC236}">
                <a16:creationId xmlns="" xmlns:a16="http://schemas.microsoft.com/office/drawing/2014/main" id="{F3B98F9C-6B2D-4827-9B3C-DF84E522F7A3}"/>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86377907"/>
      </p:ext>
    </p:extLst>
  </p:cSld>
  <p:clrMapOvr>
    <a:masterClrMapping/>
  </p:clrMapOvr>
  <p:transition spd="slow" advClick="0" advTm="4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7AE40EF-A2E6-42AE-97D8-FA35BA770176}"/>
              </a:ext>
            </a:extLst>
          </p:cNvPr>
          <p:cNvSpPr>
            <a:spLocks noGrp="1"/>
          </p:cNvSpPr>
          <p:nvPr>
            <p:ph type="title"/>
          </p:nvPr>
        </p:nvSpPr>
        <p:spPr>
          <a:xfrm>
            <a:off x="838200" y="365125"/>
            <a:ext cx="10515600" cy="1325563"/>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内容占位符 2">
            <a:extLst>
              <a:ext uri="{FF2B5EF4-FFF2-40B4-BE49-F238E27FC236}">
                <a16:creationId xmlns="" xmlns:a16="http://schemas.microsoft.com/office/drawing/2014/main" id="{8A8F08CD-D2C1-45F1-8C08-3242D881E1CC}"/>
              </a:ext>
            </a:extLst>
          </p:cNvPr>
          <p:cNvSpPr>
            <a:spLocks noGrp="1"/>
          </p:cNvSpPr>
          <p:nvPr>
            <p:ph sz="half" idx="1"/>
          </p:nvPr>
        </p:nvSpPr>
        <p:spPr>
          <a:xfrm>
            <a:off x="838200" y="1825625"/>
            <a:ext cx="5181600" cy="4351338"/>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vl2pPr>
              <a:defRPr>
                <a:latin typeface="思源黑体 CN Regular" panose="020B0500000000000000" pitchFamily="34" charset="-122"/>
                <a:ea typeface="思源黑体 CN Regular" panose="020B0500000000000000" pitchFamily="34" charset="-122"/>
              </a:defRPr>
            </a:lvl2pPr>
            <a:lvl3pPr>
              <a:defRPr>
                <a:latin typeface="思源黑体 CN Regular" panose="020B0500000000000000" pitchFamily="34" charset="-122"/>
                <a:ea typeface="思源黑体 CN Regular" panose="020B0500000000000000" pitchFamily="34" charset="-122"/>
              </a:defRPr>
            </a:lvl3pPr>
            <a:lvl4pPr>
              <a:defRPr>
                <a:latin typeface="思源黑体 CN Regular" panose="020B0500000000000000" pitchFamily="34" charset="-122"/>
                <a:ea typeface="思源黑体 CN Regular" panose="020B0500000000000000" pitchFamily="34" charset="-122"/>
              </a:defRPr>
            </a:lvl4pPr>
            <a:lvl5pPr>
              <a:defRPr>
                <a:latin typeface="思源黑体 CN Regular" panose="020B0500000000000000" pitchFamily="34" charset="-122"/>
                <a:ea typeface="思源黑体 CN Regular" panose="020B05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 xmlns:a16="http://schemas.microsoft.com/office/drawing/2014/main" id="{141EBCEC-693A-4871-9D73-EF9963D93443}"/>
              </a:ext>
            </a:extLst>
          </p:cNvPr>
          <p:cNvSpPr>
            <a:spLocks noGrp="1"/>
          </p:cNvSpPr>
          <p:nvPr>
            <p:ph sz="half" idx="2"/>
          </p:nvPr>
        </p:nvSpPr>
        <p:spPr>
          <a:xfrm>
            <a:off x="6172200" y="1825625"/>
            <a:ext cx="5181600" cy="4351338"/>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vl2pPr>
              <a:defRPr>
                <a:latin typeface="思源黑体 CN Regular" panose="020B0500000000000000" pitchFamily="34" charset="-122"/>
                <a:ea typeface="思源黑体 CN Regular" panose="020B0500000000000000" pitchFamily="34" charset="-122"/>
              </a:defRPr>
            </a:lvl2pPr>
            <a:lvl3pPr>
              <a:defRPr>
                <a:latin typeface="思源黑体 CN Regular" panose="020B0500000000000000" pitchFamily="34" charset="-122"/>
                <a:ea typeface="思源黑体 CN Regular" panose="020B0500000000000000" pitchFamily="34" charset="-122"/>
              </a:defRPr>
            </a:lvl3pPr>
            <a:lvl4pPr>
              <a:defRPr>
                <a:latin typeface="思源黑体 CN Regular" panose="020B0500000000000000" pitchFamily="34" charset="-122"/>
                <a:ea typeface="思源黑体 CN Regular" panose="020B0500000000000000" pitchFamily="34" charset="-122"/>
              </a:defRPr>
            </a:lvl4pPr>
            <a:lvl5pPr>
              <a:defRPr>
                <a:latin typeface="思源黑体 CN Regular" panose="020B0500000000000000" pitchFamily="34" charset="-122"/>
                <a:ea typeface="思源黑体 CN Regular" panose="020B05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 xmlns:a16="http://schemas.microsoft.com/office/drawing/2014/main" id="{BD1DF52B-A7D9-40B2-8E03-40A906ECD99A}"/>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6" name="页脚占位符 5">
            <a:extLst>
              <a:ext uri="{FF2B5EF4-FFF2-40B4-BE49-F238E27FC236}">
                <a16:creationId xmlns="" xmlns:a16="http://schemas.microsoft.com/office/drawing/2014/main" id="{DD510A26-D433-4A09-ADBB-7551F38FB047}"/>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7" name="灯片编号占位符 6">
            <a:extLst>
              <a:ext uri="{FF2B5EF4-FFF2-40B4-BE49-F238E27FC236}">
                <a16:creationId xmlns="" xmlns:a16="http://schemas.microsoft.com/office/drawing/2014/main" id="{A47A6375-4B91-44A4-9598-9B772CE7A516}"/>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3687821932"/>
      </p:ext>
    </p:extLst>
  </p:cSld>
  <p:clrMapOvr>
    <a:masterClrMapping/>
  </p:clrMapOvr>
  <p:transition spd="slow" advClick="0" advTm="4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75FE01D-6A61-4A53-B857-ECC097D8F5EC}"/>
              </a:ext>
            </a:extLst>
          </p:cNvPr>
          <p:cNvSpPr>
            <a:spLocks noGrp="1"/>
          </p:cNvSpPr>
          <p:nvPr>
            <p:ph type="title"/>
          </p:nvPr>
        </p:nvSpPr>
        <p:spPr>
          <a:xfrm>
            <a:off x="839788" y="365125"/>
            <a:ext cx="10515600" cy="1325563"/>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文本占位符 2">
            <a:extLst>
              <a:ext uri="{FF2B5EF4-FFF2-40B4-BE49-F238E27FC236}">
                <a16:creationId xmlns="" xmlns:a16="http://schemas.microsoft.com/office/drawing/2014/main" id="{DC69E3FA-A93A-4E86-B5D0-0D89AED3EC1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atin typeface="思源黑体 CN Regular" panose="020B0500000000000000" pitchFamily="34" charset="-122"/>
                <a:ea typeface="思源黑体 CN Regular" panose="020B05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 xmlns:a16="http://schemas.microsoft.com/office/drawing/2014/main" id="{51D2436E-5162-4068-9D64-48B7F2BFC2EB}"/>
              </a:ext>
            </a:extLst>
          </p:cNvPr>
          <p:cNvSpPr>
            <a:spLocks noGrp="1"/>
          </p:cNvSpPr>
          <p:nvPr>
            <p:ph sz="half" idx="2"/>
          </p:nvPr>
        </p:nvSpPr>
        <p:spPr>
          <a:xfrm>
            <a:off x="839788" y="2505075"/>
            <a:ext cx="5157787" cy="3684588"/>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vl2pPr>
              <a:defRPr>
                <a:latin typeface="思源黑体 CN Regular" panose="020B0500000000000000" pitchFamily="34" charset="-122"/>
                <a:ea typeface="思源黑体 CN Regular" panose="020B0500000000000000" pitchFamily="34" charset="-122"/>
              </a:defRPr>
            </a:lvl2pPr>
            <a:lvl3pPr>
              <a:defRPr>
                <a:latin typeface="思源黑体 CN Regular" panose="020B0500000000000000" pitchFamily="34" charset="-122"/>
                <a:ea typeface="思源黑体 CN Regular" panose="020B0500000000000000" pitchFamily="34" charset="-122"/>
              </a:defRPr>
            </a:lvl3pPr>
            <a:lvl4pPr>
              <a:defRPr>
                <a:latin typeface="思源黑体 CN Regular" panose="020B0500000000000000" pitchFamily="34" charset="-122"/>
                <a:ea typeface="思源黑体 CN Regular" panose="020B0500000000000000" pitchFamily="34" charset="-122"/>
              </a:defRPr>
            </a:lvl4pPr>
            <a:lvl5pPr>
              <a:defRPr>
                <a:latin typeface="思源黑体 CN Regular" panose="020B0500000000000000" pitchFamily="34" charset="-122"/>
                <a:ea typeface="思源黑体 CN Regular" panose="020B05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 xmlns:a16="http://schemas.microsoft.com/office/drawing/2014/main" id="{09480A88-79FB-43A1-9062-7E1BBF1D843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思源黑体 CN Regular" panose="020B0500000000000000" pitchFamily="34" charset="-122"/>
                <a:ea typeface="思源黑体 CN Regular" panose="020B05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 xmlns:a16="http://schemas.microsoft.com/office/drawing/2014/main" id="{EBA36FD1-0C55-4993-8821-4FFD401F899F}"/>
              </a:ext>
            </a:extLst>
          </p:cNvPr>
          <p:cNvSpPr>
            <a:spLocks noGrp="1"/>
          </p:cNvSpPr>
          <p:nvPr>
            <p:ph sz="quarter" idx="4"/>
          </p:nvPr>
        </p:nvSpPr>
        <p:spPr>
          <a:xfrm>
            <a:off x="6172200" y="2505075"/>
            <a:ext cx="5183188" cy="3684588"/>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vl2pPr>
              <a:defRPr>
                <a:latin typeface="思源黑体 CN Regular" panose="020B0500000000000000" pitchFamily="34" charset="-122"/>
                <a:ea typeface="思源黑体 CN Regular" panose="020B0500000000000000" pitchFamily="34" charset="-122"/>
              </a:defRPr>
            </a:lvl2pPr>
            <a:lvl3pPr>
              <a:defRPr>
                <a:latin typeface="思源黑体 CN Regular" panose="020B0500000000000000" pitchFamily="34" charset="-122"/>
                <a:ea typeface="思源黑体 CN Regular" panose="020B0500000000000000" pitchFamily="34" charset="-122"/>
              </a:defRPr>
            </a:lvl3pPr>
            <a:lvl4pPr>
              <a:defRPr>
                <a:latin typeface="思源黑体 CN Regular" panose="020B0500000000000000" pitchFamily="34" charset="-122"/>
                <a:ea typeface="思源黑体 CN Regular" panose="020B0500000000000000" pitchFamily="34" charset="-122"/>
              </a:defRPr>
            </a:lvl4pPr>
            <a:lvl5pPr>
              <a:defRPr>
                <a:latin typeface="思源黑体 CN Regular" panose="020B0500000000000000" pitchFamily="34" charset="-122"/>
                <a:ea typeface="思源黑体 CN Regular" panose="020B05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 xmlns:a16="http://schemas.microsoft.com/office/drawing/2014/main" id="{4B82F000-9E29-4B18-A452-812977E35B61}"/>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8" name="页脚占位符 7">
            <a:extLst>
              <a:ext uri="{FF2B5EF4-FFF2-40B4-BE49-F238E27FC236}">
                <a16:creationId xmlns="" xmlns:a16="http://schemas.microsoft.com/office/drawing/2014/main" id="{1219FF7D-491C-4864-ADFA-ACCFC54204D2}"/>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9" name="灯片编号占位符 8">
            <a:extLst>
              <a:ext uri="{FF2B5EF4-FFF2-40B4-BE49-F238E27FC236}">
                <a16:creationId xmlns="" xmlns:a16="http://schemas.microsoft.com/office/drawing/2014/main" id="{22439A86-4E15-42EA-A64E-C3E58F56D3B1}"/>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3256871504"/>
      </p:ext>
    </p:extLst>
  </p:cSld>
  <p:clrMapOvr>
    <a:masterClrMapping/>
  </p:clrMapOvr>
  <p:transition spd="slow" advClick="0" advTm="4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642C6A0-C0CB-40C0-B388-91F810B08C65}"/>
              </a:ext>
            </a:extLst>
          </p:cNvPr>
          <p:cNvSpPr>
            <a:spLocks noGrp="1"/>
          </p:cNvSpPr>
          <p:nvPr>
            <p:ph type="title"/>
          </p:nvPr>
        </p:nvSpPr>
        <p:spPr>
          <a:xfrm>
            <a:off x="838200" y="365125"/>
            <a:ext cx="10515600" cy="1325563"/>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日期占位符 2">
            <a:extLst>
              <a:ext uri="{FF2B5EF4-FFF2-40B4-BE49-F238E27FC236}">
                <a16:creationId xmlns="" xmlns:a16="http://schemas.microsoft.com/office/drawing/2014/main" id="{CF2A59A8-B136-4AA7-B64D-91AB3D00BFE1}"/>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4" name="页脚占位符 3">
            <a:extLst>
              <a:ext uri="{FF2B5EF4-FFF2-40B4-BE49-F238E27FC236}">
                <a16:creationId xmlns="" xmlns:a16="http://schemas.microsoft.com/office/drawing/2014/main" id="{EF13915A-C637-477C-B659-8B7C235DCDF7}"/>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5" name="灯片编号占位符 4">
            <a:extLst>
              <a:ext uri="{FF2B5EF4-FFF2-40B4-BE49-F238E27FC236}">
                <a16:creationId xmlns="" xmlns:a16="http://schemas.microsoft.com/office/drawing/2014/main" id="{D4EC8F75-3CB6-499B-BAF1-D84DE8DB62EF}"/>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753757163"/>
      </p:ext>
    </p:extLst>
  </p:cSld>
  <p:clrMapOvr>
    <a:masterClrMapping/>
  </p:clrMapOvr>
  <p:transition spd="slow" advClick="0" advTm="4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74AA70F9-26EB-4618-A8E0-E04F06561314}"/>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3" name="页脚占位符 2">
            <a:extLst>
              <a:ext uri="{FF2B5EF4-FFF2-40B4-BE49-F238E27FC236}">
                <a16:creationId xmlns="" xmlns:a16="http://schemas.microsoft.com/office/drawing/2014/main" id="{90166274-411C-4998-8E6A-493C525CBCB3}"/>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4" name="灯片编号占位符 3">
            <a:extLst>
              <a:ext uri="{FF2B5EF4-FFF2-40B4-BE49-F238E27FC236}">
                <a16:creationId xmlns="" xmlns:a16="http://schemas.microsoft.com/office/drawing/2014/main" id="{C39834E3-49D0-49B8-A973-94930DF17725}"/>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843732010"/>
      </p:ext>
    </p:extLst>
  </p:cSld>
  <p:clrMapOvr>
    <a:masterClrMapping/>
  </p:clrMapOvr>
  <p:transition spd="slow" advClick="0" advTm="4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BC4DD9B-D74A-47C5-AE9C-DE32A58B4D25}"/>
              </a:ext>
            </a:extLst>
          </p:cNvPr>
          <p:cNvSpPr>
            <a:spLocks noGrp="1"/>
          </p:cNvSpPr>
          <p:nvPr>
            <p:ph type="title"/>
          </p:nvPr>
        </p:nvSpPr>
        <p:spPr>
          <a:xfrm>
            <a:off x="839788" y="457200"/>
            <a:ext cx="3932237" cy="1600200"/>
          </a:xfrm>
          <a:prstGeom prst="rect">
            <a:avLst/>
          </a:prstGeom>
        </p:spPr>
        <p:txBody>
          <a:bodyPr anchor="b"/>
          <a:lstStyle>
            <a:lvl1pPr>
              <a:defRPr sz="3200">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内容占位符 2">
            <a:extLst>
              <a:ext uri="{FF2B5EF4-FFF2-40B4-BE49-F238E27FC236}">
                <a16:creationId xmlns="" xmlns:a16="http://schemas.microsoft.com/office/drawing/2014/main" id="{1154B30C-7BB9-4D31-B56D-213306D8600E}"/>
              </a:ext>
            </a:extLst>
          </p:cNvPr>
          <p:cNvSpPr>
            <a:spLocks noGrp="1"/>
          </p:cNvSpPr>
          <p:nvPr>
            <p:ph idx="1"/>
          </p:nvPr>
        </p:nvSpPr>
        <p:spPr>
          <a:xfrm>
            <a:off x="5183188" y="987425"/>
            <a:ext cx="6172200" cy="4873625"/>
          </a:xfrm>
          <a:prstGeom prst="rect">
            <a:avLst/>
          </a:prstGeom>
        </p:spPr>
        <p:txBody>
          <a:bodyPr/>
          <a:lstStyle>
            <a:lvl1pPr>
              <a:defRPr sz="3200">
                <a:latin typeface="思源黑体 CN Regular" panose="020B0500000000000000" pitchFamily="34" charset="-122"/>
                <a:ea typeface="思源黑体 CN Regular" panose="020B0500000000000000" pitchFamily="34" charset="-122"/>
              </a:defRPr>
            </a:lvl1pPr>
            <a:lvl2pPr>
              <a:defRPr sz="2800">
                <a:latin typeface="思源黑体 CN Regular" panose="020B0500000000000000" pitchFamily="34" charset="-122"/>
                <a:ea typeface="思源黑体 CN Regular" panose="020B0500000000000000" pitchFamily="34" charset="-122"/>
              </a:defRPr>
            </a:lvl2pPr>
            <a:lvl3pPr>
              <a:defRPr sz="2400">
                <a:latin typeface="思源黑体 CN Regular" panose="020B0500000000000000" pitchFamily="34" charset="-122"/>
                <a:ea typeface="思源黑体 CN Regular" panose="020B0500000000000000" pitchFamily="34" charset="-122"/>
              </a:defRPr>
            </a:lvl3pPr>
            <a:lvl4pPr>
              <a:defRPr sz="2000">
                <a:latin typeface="思源黑体 CN Regular" panose="020B0500000000000000" pitchFamily="34" charset="-122"/>
                <a:ea typeface="思源黑体 CN Regular" panose="020B0500000000000000" pitchFamily="34" charset="-122"/>
              </a:defRPr>
            </a:lvl4pPr>
            <a:lvl5pPr>
              <a:defRPr sz="2000">
                <a:latin typeface="思源黑体 CN Regular" panose="020B0500000000000000" pitchFamily="34" charset="-122"/>
                <a:ea typeface="思源黑体 CN Regular" panose="020B05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 xmlns:a16="http://schemas.microsoft.com/office/drawing/2014/main" id="{414B4935-2162-49CD-97D0-9BBD024259C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atin typeface="思源黑体 CN Regular" panose="020B0500000000000000" pitchFamily="34" charset="-122"/>
                <a:ea typeface="思源黑体 CN Regular" panose="020B05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 xmlns:a16="http://schemas.microsoft.com/office/drawing/2014/main" id="{F45B434F-6D86-4B07-85F1-E02534E2338C}"/>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6" name="页脚占位符 5">
            <a:extLst>
              <a:ext uri="{FF2B5EF4-FFF2-40B4-BE49-F238E27FC236}">
                <a16:creationId xmlns="" xmlns:a16="http://schemas.microsoft.com/office/drawing/2014/main" id="{D902ECBD-0697-4A34-8EA3-B62817C1A857}"/>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7" name="灯片编号占位符 6">
            <a:extLst>
              <a:ext uri="{FF2B5EF4-FFF2-40B4-BE49-F238E27FC236}">
                <a16:creationId xmlns="" xmlns:a16="http://schemas.microsoft.com/office/drawing/2014/main" id="{ADBE99E6-C22B-43FE-8233-36AE5ED97C92}"/>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904371406"/>
      </p:ext>
    </p:extLst>
  </p:cSld>
  <p:clrMapOvr>
    <a:masterClrMapping/>
  </p:clrMapOvr>
  <p:transition spd="slow" advClick="0" advTm="4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829BE4F-1654-4143-BF35-8056D18ED163}"/>
              </a:ext>
            </a:extLst>
          </p:cNvPr>
          <p:cNvSpPr>
            <a:spLocks noGrp="1"/>
          </p:cNvSpPr>
          <p:nvPr>
            <p:ph type="title"/>
          </p:nvPr>
        </p:nvSpPr>
        <p:spPr>
          <a:xfrm>
            <a:off x="839788" y="457200"/>
            <a:ext cx="3932237" cy="1600200"/>
          </a:xfrm>
          <a:prstGeom prst="rect">
            <a:avLst/>
          </a:prstGeom>
        </p:spPr>
        <p:txBody>
          <a:bodyPr anchor="b"/>
          <a:lstStyle>
            <a:lvl1pPr>
              <a:defRPr sz="3200">
                <a:latin typeface="思源黑体 CN Regular" panose="020B0500000000000000" pitchFamily="34" charset="-122"/>
                <a:ea typeface="思源黑体 CN Regular" panose="020B0500000000000000" pitchFamily="34" charset="-122"/>
              </a:defRPr>
            </a:lvl1pPr>
          </a:lstStyle>
          <a:p>
            <a:r>
              <a:rPr lang="zh-CN" altLang="en-US" dirty="0"/>
              <a:t>单击此处编辑母版标题样式</a:t>
            </a:r>
          </a:p>
        </p:txBody>
      </p:sp>
      <p:sp>
        <p:nvSpPr>
          <p:cNvPr id="3" name="图片占位符 2">
            <a:extLst>
              <a:ext uri="{FF2B5EF4-FFF2-40B4-BE49-F238E27FC236}">
                <a16:creationId xmlns="" xmlns:a16="http://schemas.microsoft.com/office/drawing/2014/main" id="{EFF7A018-F8D7-4887-BB97-C0367441D08A}"/>
              </a:ext>
            </a:extLst>
          </p:cNvPr>
          <p:cNvSpPr>
            <a:spLocks noGrp="1"/>
          </p:cNvSpPr>
          <p:nvPr>
            <p:ph type="pic" idx="1"/>
          </p:nvPr>
        </p:nvSpPr>
        <p:spPr>
          <a:xfrm>
            <a:off x="5183188" y="987425"/>
            <a:ext cx="6172200" cy="4873625"/>
          </a:xfrm>
          <a:prstGeom prst="rect">
            <a:avLst/>
          </a:prstGeom>
        </p:spPr>
        <p:txBody>
          <a:bodyPr/>
          <a:lstStyle>
            <a:lvl1pPr marL="0" indent="0">
              <a:buNone/>
              <a:defRPr sz="3200">
                <a:latin typeface="思源黑体 CN Regular" panose="020B0500000000000000" pitchFamily="34" charset="-122"/>
                <a:ea typeface="思源黑体 CN Regular" panose="020B0500000000000000"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a:extLst>
              <a:ext uri="{FF2B5EF4-FFF2-40B4-BE49-F238E27FC236}">
                <a16:creationId xmlns="" xmlns:a16="http://schemas.microsoft.com/office/drawing/2014/main" id="{607FC764-BF57-4EC7-8551-6E978FFD065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atin typeface="思源黑体 CN Regular" panose="020B0500000000000000" pitchFamily="34" charset="-122"/>
                <a:ea typeface="思源黑体 CN Regular" panose="020B05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 xmlns:a16="http://schemas.microsoft.com/office/drawing/2014/main" id="{98A976BC-65D1-41D3-BA12-5E68D420E663}"/>
              </a:ext>
            </a:extLst>
          </p:cNvPr>
          <p:cNvSpPr>
            <a:spLocks noGrp="1"/>
          </p:cNvSpPr>
          <p:nvPr>
            <p:ph type="dt" sz="half" idx="10"/>
          </p:nvPr>
        </p:nvSpPr>
        <p:spPr>
          <a:xfrm>
            <a:off x="8382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765CBF25-07DF-48C7-908F-CDD7BE2712F9}" type="datetimeFigureOut">
              <a:rPr lang="zh-CN" altLang="en-US" smtClean="0"/>
              <a:pPr/>
              <a:t>2021/4/26</a:t>
            </a:fld>
            <a:endParaRPr lang="zh-CN" altLang="en-US" dirty="0"/>
          </a:p>
        </p:txBody>
      </p:sp>
      <p:sp>
        <p:nvSpPr>
          <p:cNvPr id="6" name="页脚占位符 5">
            <a:extLst>
              <a:ext uri="{FF2B5EF4-FFF2-40B4-BE49-F238E27FC236}">
                <a16:creationId xmlns="" xmlns:a16="http://schemas.microsoft.com/office/drawing/2014/main" id="{F3BE3E91-3D5C-4803-A1C2-13A98C7529EC}"/>
              </a:ext>
            </a:extLst>
          </p:cNvPr>
          <p:cNvSpPr>
            <a:spLocks noGrp="1"/>
          </p:cNvSpPr>
          <p:nvPr>
            <p:ph type="ftr" sz="quarter" idx="11"/>
          </p:nvPr>
        </p:nvSpPr>
        <p:spPr>
          <a:xfrm>
            <a:off x="4038600" y="6356350"/>
            <a:ext cx="41148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7" name="灯片编号占位符 6">
            <a:extLst>
              <a:ext uri="{FF2B5EF4-FFF2-40B4-BE49-F238E27FC236}">
                <a16:creationId xmlns="" xmlns:a16="http://schemas.microsoft.com/office/drawing/2014/main" id="{A018CCCE-36B1-4FD6-8A3B-E835B5E3FD3C}"/>
              </a:ext>
            </a:extLst>
          </p:cNvPr>
          <p:cNvSpPr>
            <a:spLocks noGrp="1"/>
          </p:cNvSpPr>
          <p:nvPr>
            <p:ph type="sldNum" sz="quarter" idx="12"/>
          </p:nvPr>
        </p:nvSpPr>
        <p:spPr>
          <a:xfrm>
            <a:off x="8610600" y="6356350"/>
            <a:ext cx="2743200" cy="365125"/>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fld id="{44274998-A7BB-4667-8E19-754D5FC4FE2E}" type="slidenum">
              <a:rPr lang="zh-CN" altLang="en-US" smtClean="0"/>
              <a:pPr/>
              <a:t>‹#›</a:t>
            </a:fld>
            <a:endParaRPr lang="zh-CN" altLang="en-US" dirty="0"/>
          </a:p>
        </p:txBody>
      </p:sp>
    </p:spTree>
    <p:extLst>
      <p:ext uri="{BB962C8B-B14F-4D97-AF65-F5344CB8AC3E}">
        <p14:creationId xmlns:p14="http://schemas.microsoft.com/office/powerpoint/2010/main" val="2708322544"/>
      </p:ext>
    </p:extLst>
  </p:cSld>
  <p:clrMapOvr>
    <a:masterClrMapping/>
  </p:clrMapOvr>
  <p:transition spd="slow" advClick="0" advTm="4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A264267E-53B0-4259-A35D-FFDC033DA27C}"/>
              </a:ext>
            </a:extLst>
          </p:cNvPr>
          <p:cNvSpPr/>
          <p:nvPr userDrawn="1"/>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 xmlns:a16="http://schemas.microsoft.com/office/drawing/2014/main" id="{CF0296ED-2634-4CBC-A3E6-B95717C652F7}"/>
              </a:ext>
            </a:extLst>
          </p:cNvPr>
          <p:cNvGrpSpPr/>
          <p:nvPr userDrawn="1"/>
        </p:nvGrpSpPr>
        <p:grpSpPr>
          <a:xfrm>
            <a:off x="184428" y="60799"/>
            <a:ext cx="4080220" cy="584775"/>
            <a:chOff x="184428" y="60799"/>
            <a:chExt cx="4080220" cy="584775"/>
          </a:xfrm>
        </p:grpSpPr>
        <p:sp>
          <p:nvSpPr>
            <p:cNvPr id="4" name="TextBox 9">
              <a:extLst>
                <a:ext uri="{FF2B5EF4-FFF2-40B4-BE49-F238E27FC236}">
                  <a16:creationId xmlns="" xmlns:a16="http://schemas.microsoft.com/office/drawing/2014/main" id="{0D0B6C14-A727-46F8-B199-53150C03A95C}"/>
                </a:ext>
              </a:extLst>
            </p:cNvPr>
            <p:cNvSpPr txBox="1"/>
            <p:nvPr/>
          </p:nvSpPr>
          <p:spPr>
            <a:xfrm>
              <a:off x="1265427" y="60799"/>
              <a:ext cx="2999221" cy="584775"/>
            </a:xfrm>
            <a:prstGeom prst="rect">
              <a:avLst/>
            </a:prstGeom>
            <a:noFill/>
          </p:spPr>
          <p:txBody>
            <a:bodyPr wrap="square" rtlCol="0">
              <a:spAutoFit/>
            </a:bodyPr>
            <a:lstStyle/>
            <a:p>
              <a:r>
                <a:rPr lang="zh-CN" altLang="en-US" sz="3200" dirty="0">
                  <a:solidFill>
                    <a:schemeClr val="bg1">
                      <a:lumMod val="50000"/>
                    </a:schemeClr>
                  </a:solidFill>
                  <a:latin typeface="思源黑体 CN Regular" panose="020B0500000000000000" pitchFamily="34" charset="-122"/>
                  <a:ea typeface="思源黑体 CN Regular" panose="020B0500000000000000" pitchFamily="34" charset="-122"/>
                  <a:cs typeface="Montserrat Semi" charset="0"/>
                </a:rPr>
                <a:t>添加标题</a:t>
              </a:r>
              <a:endParaRPr lang="en-US" sz="3200" dirty="0">
                <a:solidFill>
                  <a:schemeClr val="bg1">
                    <a:lumMod val="50000"/>
                  </a:schemeClr>
                </a:solidFill>
                <a:latin typeface="思源黑体 CN Regular" panose="020B0500000000000000" pitchFamily="34" charset="-122"/>
                <a:ea typeface="思源黑体 CN Regular" panose="020B0500000000000000" pitchFamily="34" charset="-122"/>
                <a:cs typeface="Montserrat Semi" charset="0"/>
              </a:endParaRPr>
            </a:p>
          </p:txBody>
        </p:sp>
        <p:sp>
          <p:nvSpPr>
            <p:cNvPr id="5" name="箭头: V 形 4">
              <a:extLst>
                <a:ext uri="{FF2B5EF4-FFF2-40B4-BE49-F238E27FC236}">
                  <a16:creationId xmlns="" xmlns:a16="http://schemas.microsoft.com/office/drawing/2014/main" id="{B7B28892-E0E9-4E5A-AF9F-0D01EBFE9BE7}"/>
                </a:ext>
              </a:extLst>
            </p:cNvPr>
            <p:cNvSpPr/>
            <p:nvPr/>
          </p:nvSpPr>
          <p:spPr>
            <a:xfrm>
              <a:off x="184428" y="228529"/>
              <a:ext cx="299521" cy="345730"/>
            </a:xfrm>
            <a:prstGeom prst="chevron">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Regular" panose="020B0500000000000000" pitchFamily="34" charset="-122"/>
                <a:ea typeface="思源黑体 CN Regular" panose="020B0500000000000000" pitchFamily="34" charset="-122"/>
              </a:endParaRPr>
            </a:p>
          </p:txBody>
        </p:sp>
        <p:sp>
          <p:nvSpPr>
            <p:cNvPr id="6" name="箭头: V 形 5">
              <a:extLst>
                <a:ext uri="{FF2B5EF4-FFF2-40B4-BE49-F238E27FC236}">
                  <a16:creationId xmlns="" xmlns:a16="http://schemas.microsoft.com/office/drawing/2014/main" id="{4A6347D7-6BDE-4E41-95D5-98497B0A60FD}"/>
                </a:ext>
              </a:extLst>
            </p:cNvPr>
            <p:cNvSpPr/>
            <p:nvPr/>
          </p:nvSpPr>
          <p:spPr>
            <a:xfrm>
              <a:off x="901816" y="228529"/>
              <a:ext cx="299521" cy="345730"/>
            </a:xfrm>
            <a:prstGeom prst="chevron">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Regular" panose="020B0500000000000000" pitchFamily="34" charset="-122"/>
                <a:ea typeface="思源黑体 CN Regular" panose="020B0500000000000000" pitchFamily="34" charset="-122"/>
              </a:endParaRPr>
            </a:p>
          </p:txBody>
        </p:sp>
        <p:sp>
          <p:nvSpPr>
            <p:cNvPr id="7" name="箭头: V 形 6">
              <a:extLst>
                <a:ext uri="{FF2B5EF4-FFF2-40B4-BE49-F238E27FC236}">
                  <a16:creationId xmlns="" xmlns:a16="http://schemas.microsoft.com/office/drawing/2014/main" id="{B7ABFE67-D409-4AE6-85ED-6A3FF047A0C3}"/>
                </a:ext>
              </a:extLst>
            </p:cNvPr>
            <p:cNvSpPr/>
            <p:nvPr/>
          </p:nvSpPr>
          <p:spPr>
            <a:xfrm>
              <a:off x="538205" y="228529"/>
              <a:ext cx="299521" cy="345730"/>
            </a:xfrm>
            <a:prstGeom prst="chevron">
              <a:avLst/>
            </a:prstGeom>
            <a:solidFill>
              <a:schemeClr val="bg1"/>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Regular" panose="020B0500000000000000" pitchFamily="34" charset="-122"/>
                <a:ea typeface="思源黑体 CN Regular" panose="020B0500000000000000" pitchFamily="34" charset="-122"/>
              </a:endParaRPr>
            </a:p>
          </p:txBody>
        </p:sp>
      </p:grpSp>
    </p:spTree>
    <p:extLst>
      <p:ext uri="{BB962C8B-B14F-4D97-AF65-F5344CB8AC3E}">
        <p14:creationId xmlns:p14="http://schemas.microsoft.com/office/powerpoint/2010/main" val="4932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4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直角三角形 6"/>
          <p:cNvSpPr/>
          <p:nvPr userDrawn="1"/>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直角三角形 7"/>
          <p:cNvSpPr/>
          <p:nvPr userDrawn="1"/>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userDrawn="1"/>
        </p:nvSpPr>
        <p:spPr>
          <a:xfrm>
            <a:off x="3964305" y="2352675"/>
            <a:ext cx="4730115" cy="1476375"/>
          </a:xfrm>
          <a:prstGeom prst="rect">
            <a:avLst/>
          </a:prstGeom>
          <a:noFill/>
        </p:spPr>
        <p:txBody>
          <a:bodyPr wrap="square" rtlCol="0" anchor="t">
            <a:spAutoFit/>
          </a:bodyPr>
          <a:lstStyle/>
          <a:p>
            <a:r>
              <a:rPr lang="zh-CN" altLang="en-US" dirty="0">
                <a:solidFill>
                  <a:prstClr val="black">
                    <a:lumMod val="75000"/>
                    <a:lumOff val="25000"/>
                    <a:alpha val="0"/>
                  </a:prstClr>
                </a:solidFill>
                <a:latin typeface="宋体" panose="02010600030101010101" pitchFamily="2" charset="-122"/>
                <a:sym typeface="+mn-ea"/>
              </a:rPr>
              <a:t>感谢您下载包图网平台上提供的</a:t>
            </a:r>
            <a:r>
              <a:rPr lang="en-US" altLang="zh-CN" dirty="0">
                <a:solidFill>
                  <a:prstClr val="black">
                    <a:lumMod val="75000"/>
                    <a:lumOff val="25000"/>
                    <a:alpha val="0"/>
                  </a:prstClr>
                </a:solidFill>
                <a:latin typeface="宋体" panose="02010600030101010101" pitchFamily="2" charset="-122"/>
                <a:sym typeface="+mn-ea"/>
              </a:rPr>
              <a:t>PPT</a:t>
            </a:r>
            <a:r>
              <a:rPr lang="zh-CN" altLang="en-US" dirty="0">
                <a:solidFill>
                  <a:prstClr val="black">
                    <a:lumMod val="75000"/>
                    <a:lumOff val="25000"/>
                    <a:alpha val="0"/>
                  </a:prstClr>
                </a:solidFill>
                <a:latin typeface="宋体" panose="02010600030101010101" pitchFamily="2" charset="-122"/>
                <a:sym typeface="+mn-ea"/>
              </a:rPr>
              <a:t>作品，</a:t>
            </a:r>
          </a:p>
          <a:p>
            <a:r>
              <a:rPr lang="zh-CN" altLang="en-US" dirty="0">
                <a:solidFill>
                  <a:prstClr val="black">
                    <a:lumMod val="75000"/>
                    <a:lumOff val="25000"/>
                    <a:alpha val="0"/>
                  </a:prstClr>
                </a:solidFill>
                <a:latin typeface="宋体" panose="02010600030101010101" pitchFamily="2" charset="-122"/>
                <a:sym typeface="+mn-ea"/>
              </a:rPr>
              <a:t>为了您和包图网以及原创作者的利益，请</a:t>
            </a:r>
          </a:p>
          <a:p>
            <a:r>
              <a:rPr lang="zh-CN" altLang="en-US" dirty="0">
                <a:solidFill>
                  <a:prstClr val="black">
                    <a:lumMod val="75000"/>
                    <a:lumOff val="25000"/>
                    <a:alpha val="0"/>
                  </a:prstClr>
                </a:solidFill>
                <a:latin typeface="宋体" panose="02010600030101010101" pitchFamily="2" charset="-122"/>
                <a:sym typeface="+mn-ea"/>
              </a:rPr>
              <a:t>勿复制、传播、销售，否则将承担法律责</a:t>
            </a:r>
          </a:p>
          <a:p>
            <a:r>
              <a:rPr lang="zh-CN" altLang="en-US" dirty="0">
                <a:solidFill>
                  <a:prstClr val="black">
                    <a:lumMod val="75000"/>
                    <a:lumOff val="25000"/>
                    <a:alpha val="0"/>
                  </a:prstClr>
                </a:solidFill>
                <a:latin typeface="宋体" panose="02010600030101010101" pitchFamily="2" charset="-122"/>
                <a:sym typeface="+mn-ea"/>
              </a:rPr>
              <a:t>任！包图网将对作品进行维权，按照传播</a:t>
            </a:r>
          </a:p>
          <a:p>
            <a:r>
              <a:rPr lang="zh-CN" altLang="en-US" dirty="0">
                <a:solidFill>
                  <a:prstClr val="black">
                    <a:lumMod val="75000"/>
                    <a:lumOff val="25000"/>
                    <a:alpha val="0"/>
                  </a:prstClr>
                </a:solidFill>
                <a:latin typeface="宋体" panose="02010600030101010101" pitchFamily="2" charset="-122"/>
                <a:sym typeface="+mn-ea"/>
              </a:rPr>
              <a:t>下载次数进行十倍的索取赔偿！</a:t>
            </a:r>
          </a:p>
        </p:txBody>
      </p:sp>
    </p:spTree>
    <p:extLst>
      <p:ext uri="{BB962C8B-B14F-4D97-AF65-F5344CB8AC3E}">
        <p14:creationId xmlns:p14="http://schemas.microsoft.com/office/powerpoint/2010/main" val="21631188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page1"/><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 xmlns:a16="http://schemas.microsoft.com/office/drawing/2014/main" id="{48D7FE15-DFB6-4D1F-BE07-49C91A33AA34}"/>
              </a:ext>
            </a:extLst>
          </p:cNvPr>
          <p:cNvSpPr/>
          <p:nvPr/>
        </p:nvSpPr>
        <p:spPr>
          <a:xfrm>
            <a:off x="6652009" y="0"/>
            <a:ext cx="3938953" cy="6858000"/>
          </a:xfrm>
          <a:custGeom>
            <a:avLst/>
            <a:gdLst>
              <a:gd name="connsiteX0" fmla="*/ 0 w 2100105"/>
              <a:gd name="connsiteY0" fmla="*/ 0 h 6858000"/>
              <a:gd name="connsiteX1" fmla="*/ 2100105 w 2100105"/>
              <a:gd name="connsiteY1" fmla="*/ 0 h 6858000"/>
              <a:gd name="connsiteX2" fmla="*/ 2100105 w 2100105"/>
              <a:gd name="connsiteY2" fmla="*/ 6858000 h 6858000"/>
              <a:gd name="connsiteX3" fmla="*/ 0 w 2100105"/>
              <a:gd name="connsiteY3" fmla="*/ 6858000 h 6858000"/>
              <a:gd name="connsiteX4" fmla="*/ 0 w 2100105"/>
              <a:gd name="connsiteY4" fmla="*/ 0 h 6858000"/>
              <a:gd name="connsiteX0" fmla="*/ 0 w 3938953"/>
              <a:gd name="connsiteY0" fmla="*/ 0 h 6858000"/>
              <a:gd name="connsiteX1" fmla="*/ 3938953 w 3938953"/>
              <a:gd name="connsiteY1" fmla="*/ 10049 h 6858000"/>
              <a:gd name="connsiteX2" fmla="*/ 2100105 w 3938953"/>
              <a:gd name="connsiteY2" fmla="*/ 6858000 h 6858000"/>
              <a:gd name="connsiteX3" fmla="*/ 0 w 3938953"/>
              <a:gd name="connsiteY3" fmla="*/ 6858000 h 6858000"/>
              <a:gd name="connsiteX4" fmla="*/ 0 w 3938953"/>
              <a:gd name="connsiteY4" fmla="*/ 0 h 6858000"/>
              <a:gd name="connsiteX0" fmla="*/ 1969477 w 3938953"/>
              <a:gd name="connsiteY0" fmla="*/ 0 h 6858000"/>
              <a:gd name="connsiteX1" fmla="*/ 3938953 w 3938953"/>
              <a:gd name="connsiteY1" fmla="*/ 10049 h 6858000"/>
              <a:gd name="connsiteX2" fmla="*/ 2100105 w 3938953"/>
              <a:gd name="connsiteY2" fmla="*/ 6858000 h 6858000"/>
              <a:gd name="connsiteX3" fmla="*/ 0 w 3938953"/>
              <a:gd name="connsiteY3" fmla="*/ 6858000 h 6858000"/>
              <a:gd name="connsiteX4" fmla="*/ 1969477 w 393895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953" h="6858000">
                <a:moveTo>
                  <a:pt x="1969477" y="0"/>
                </a:moveTo>
                <a:lnTo>
                  <a:pt x="3938953" y="10049"/>
                </a:lnTo>
                <a:lnTo>
                  <a:pt x="2100105" y="6858000"/>
                </a:lnTo>
                <a:lnTo>
                  <a:pt x="0" y="6858000"/>
                </a:lnTo>
                <a:lnTo>
                  <a:pt x="1969477" y="0"/>
                </a:lnTo>
                <a:close/>
              </a:path>
            </a:pathLst>
          </a:cu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ltLang="zh-CN" dirty="0">
                <a:ln w="0"/>
                <a:solidFill>
                  <a:schemeClr val="tx1"/>
                </a:solidFill>
                <a:effectLst>
                  <a:outerShdw blurRad="38100" dist="19050" dir="2700000" algn="tl" rotWithShape="0">
                    <a:schemeClr val="dk1">
                      <a:alpha val="40000"/>
                    </a:schemeClr>
                  </a:outerShdw>
                </a:effectLst>
              </a:rPr>
              <a:t>Marjolein Zee⁎, Debora L. Roorda</a:t>
            </a:r>
            <a:endParaRPr lang="zh-CN" altLang="en-US" dirty="0">
              <a:ln w="0"/>
              <a:solidFill>
                <a:schemeClr val="tx1"/>
              </a:solidFill>
              <a:effectLst>
                <a:outerShdw blurRad="38100" dist="19050" dir="2700000" algn="tl" rotWithShape="0">
                  <a:schemeClr val="dk1">
                    <a:alpha val="40000"/>
                  </a:schemeClr>
                </a:outerShdw>
              </a:effectLst>
            </a:endParaRPr>
          </a:p>
        </p:txBody>
      </p:sp>
      <p:pic>
        <p:nvPicPr>
          <p:cNvPr id="15" name="图片 14">
            <a:extLst>
              <a:ext uri="{FF2B5EF4-FFF2-40B4-BE49-F238E27FC236}">
                <a16:creationId xmlns="" xmlns:a16="http://schemas.microsoft.com/office/drawing/2014/main" id="{00F71DC3-2903-44D5-9EF4-5E30D9B86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725" y="1672761"/>
            <a:ext cx="7795468" cy="5497664"/>
          </a:xfrm>
          <a:prstGeom prst="rect">
            <a:avLst/>
          </a:prstGeom>
        </p:spPr>
      </p:pic>
      <p:cxnSp>
        <p:nvCxnSpPr>
          <p:cNvPr id="18" name="直接连接符 17">
            <a:extLst>
              <a:ext uri="{FF2B5EF4-FFF2-40B4-BE49-F238E27FC236}">
                <a16:creationId xmlns="" xmlns:a16="http://schemas.microsoft.com/office/drawing/2014/main" id="{8879DF10-6688-43F5-9885-6C67973599A1}"/>
              </a:ext>
            </a:extLst>
          </p:cNvPr>
          <p:cNvCxnSpPr/>
          <p:nvPr/>
        </p:nvCxnSpPr>
        <p:spPr>
          <a:xfrm>
            <a:off x="7573478" y="3728573"/>
            <a:ext cx="1827125"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 xmlns:a16="http://schemas.microsoft.com/office/drawing/2014/main" id="{88286A63-D97C-43DD-AB6E-4D39EA178775}"/>
              </a:ext>
            </a:extLst>
          </p:cNvPr>
          <p:cNvSpPr txBox="1"/>
          <p:nvPr/>
        </p:nvSpPr>
        <p:spPr>
          <a:xfrm>
            <a:off x="627654" y="899776"/>
            <a:ext cx="11211420" cy="1200329"/>
          </a:xfrm>
          <a:prstGeom prst="rect">
            <a:avLst/>
          </a:prstGeom>
          <a:noFill/>
        </p:spPr>
        <p:txBody>
          <a:bodyPr wrap="square" rtlCol="0">
            <a:spAutoFit/>
          </a:bodyPr>
          <a:lstStyle/>
          <a:p>
            <a:r>
              <a:rPr lang="en-US" altLang="zh-TW" sz="3600" dirty="0"/>
              <a:t>Student–teacher relationships in elementary school: The unique role </a:t>
            </a:r>
            <a:r>
              <a:rPr lang="en-US" altLang="zh-TW" sz="3600" dirty="0" smtClean="0"/>
              <a:t>of</a:t>
            </a:r>
            <a:r>
              <a:rPr lang="zh-TW" altLang="en-US" sz="3600" dirty="0" smtClean="0"/>
              <a:t> </a:t>
            </a:r>
            <a:r>
              <a:rPr lang="en-US" altLang="zh-TW" sz="3600" dirty="0" smtClean="0"/>
              <a:t>shyness</a:t>
            </a:r>
            <a:r>
              <a:rPr lang="en-US" altLang="zh-TW" sz="3600" dirty="0"/>
              <a:t>, anxiety, and emotional problems</a:t>
            </a:r>
            <a:endParaRPr lang="zh-CN" altLang="en-US" sz="3600" dirty="0">
              <a:solidFill>
                <a:srgbClr val="44485E"/>
              </a:solidFill>
              <a:latin typeface="標楷體" panose="03000509000000000000" pitchFamily="65" charset="-120"/>
              <a:ea typeface="標楷體" panose="03000509000000000000" pitchFamily="65" charset="-120"/>
            </a:endParaRPr>
          </a:p>
        </p:txBody>
      </p:sp>
      <p:sp>
        <p:nvSpPr>
          <p:cNvPr id="2" name="文字方塊 1"/>
          <p:cNvSpPr txBox="1"/>
          <p:nvPr/>
        </p:nvSpPr>
        <p:spPr>
          <a:xfrm>
            <a:off x="11433879" y="6460215"/>
            <a:ext cx="1032387" cy="369332"/>
          </a:xfrm>
          <a:prstGeom prst="rect">
            <a:avLst/>
          </a:prstGeom>
          <a:noFill/>
        </p:spPr>
        <p:txBody>
          <a:bodyPr wrap="square" rtlCol="0">
            <a:spAutoFit/>
          </a:bodyPr>
          <a:lstStyle/>
          <a:p>
            <a:r>
              <a:rPr lang="zh-TW" altLang="en-US" dirty="0" smtClean="0"/>
              <a:t>唐榮</a:t>
            </a:r>
            <a:endParaRPr lang="zh-TW" altLang="en-US" dirty="0"/>
          </a:p>
        </p:txBody>
      </p:sp>
    </p:spTree>
    <p:extLst>
      <p:ext uri="{BB962C8B-B14F-4D97-AF65-F5344CB8AC3E}">
        <p14:creationId xmlns:p14="http://schemas.microsoft.com/office/powerpoint/2010/main" val="18886507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178612"/>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163824" y="-332176"/>
            <a:ext cx="12149862" cy="2449024"/>
            <a:chOff x="1459886" y="342967"/>
            <a:chExt cx="3144037" cy="1505288"/>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endParaRPr lang="en-US" altLang="zh-CN" sz="5335" dirty="0">
                <a:solidFill>
                  <a:srgbClr val="EF8DAE"/>
                </a:solidFill>
                <a:latin typeface="思源黑体 CN Light" panose="02010600030101010101" charset="-122"/>
                <a:ea typeface="思源黑体 CN Light" panose="02010600030101010101" charset="-122"/>
              </a:endParaRP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459886" y="342967"/>
              <a:ext cx="3144037" cy="936912"/>
            </a:xfrm>
            <a:prstGeom prst="rect">
              <a:avLst/>
            </a:prstGeom>
            <a:noFill/>
          </p:spPr>
          <p:txBody>
            <a:bodyPr wrap="none" lIns="479939" tIns="0" rIns="0" bIns="0" anchor="b" anchorCtr="0"/>
            <a:lstStyle/>
            <a:p>
              <a:r>
                <a:rPr lang="en-US" altLang="zh-TW" sz="32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1.2. Present study</a:t>
              </a: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163824" y="5394374"/>
            <a:ext cx="8020085" cy="1226613"/>
          </a:xfrm>
          <a:prstGeom prst="rect">
            <a:avLst/>
          </a:prstGeom>
          <a:noFill/>
        </p:spPr>
        <p:txBody>
          <a:bodyPr wrap="none" lIns="479939" tIns="0" rIns="0" bIns="0" anchor="b" anchorCtr="0"/>
          <a:lstStyle/>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本研究探討了害羞，</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焦慮和情緒問題</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與高年級</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小學生與老師之間</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關係</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的親密，衝突和依賴的獨特關聯。</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為了使</a:t>
            </a:r>
            <a:r>
              <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rPr>
              <a:t>CMV</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共同方法變異最小化（</a:t>
            </a:r>
            <a:r>
              <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rPr>
              <a:t>Roorda,2011</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），本研究使用自陳來</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衡量</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學生的內在行為，並使用</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教師</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的陳述</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來衡</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量師生關係的質量</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u="sng" dirty="0" smtClean="0">
                <a:solidFill>
                  <a:schemeClr val="accent5">
                    <a:lumMod val="75000"/>
                  </a:schemeClr>
                </a:solidFill>
                <a:latin typeface="標楷體" panose="03000509000000000000" pitchFamily="65" charset="-120"/>
                <a:ea typeface="標楷體" panose="03000509000000000000" pitchFamily="65" charset="-120"/>
                <a:sym typeface="+mn-ea"/>
              </a:rPr>
              <a:t>本研究預期</a:t>
            </a:r>
            <a:r>
              <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rPr>
              <a:t>害羞</a:t>
            </a:r>
            <a:r>
              <a:rPr lang="zh-TW" altLang="en-US" sz="2800" b="1" dirty="0">
                <a:solidFill>
                  <a:schemeClr val="accent5">
                    <a:lumMod val="75000"/>
                  </a:schemeClr>
                </a:solidFill>
                <a:latin typeface="標楷體" panose="03000509000000000000" pitchFamily="65" charset="-120"/>
                <a:ea typeface="標楷體" panose="03000509000000000000" pitchFamily="65" charset="-120"/>
              </a:rPr>
              <a:t>與親密有</a:t>
            </a:r>
            <a:r>
              <a:rPr lang="zh-TW" altLang="en-US" sz="2800" b="1" dirty="0">
                <a:solidFill>
                  <a:schemeClr val="accent5">
                    <a:lumMod val="75000"/>
                  </a:schemeClr>
                </a:solidFill>
                <a:latin typeface="標楷體" panose="03000509000000000000" pitchFamily="65" charset="-120"/>
                <a:ea typeface="標楷體" panose="03000509000000000000" pitchFamily="65" charset="-120"/>
              </a:rPr>
              <a:t>負面關係，與依</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rPr>
              <a:t>賴有正</a:t>
            </a:r>
            <a:r>
              <a:rPr lang="zh-TW" altLang="en-US" sz="2800" b="1" dirty="0">
                <a:solidFill>
                  <a:schemeClr val="accent5">
                    <a:lumMod val="75000"/>
                  </a:schemeClr>
                </a:solidFill>
                <a:latin typeface="標楷體" panose="03000509000000000000" pitchFamily="65" charset="-120"/>
                <a:ea typeface="標楷體" panose="03000509000000000000" pitchFamily="65" charset="-120"/>
              </a:rPr>
              <a:t>向關係</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對於</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衝突，本研究沒有任何預期。</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此外，本研究假設</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，焦慮</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與依賴和衝突呈</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正相關，</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但親密關係則無。</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而情緒</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問題在師生關係</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品質</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中的作用</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沒有明確的期望。</a:t>
            </a:r>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endParaRPr lang="en-US" altLang="zh-TW" sz="2800" b="1" dirty="0">
              <a:solidFill>
                <a:srgbClr val="FF0000"/>
              </a:solidFill>
              <a:latin typeface="標楷體" panose="03000509000000000000" pitchFamily="65" charset="-120"/>
              <a:ea typeface="標楷體" panose="03000509000000000000" pitchFamily="65" charset="-120"/>
              <a:sym typeface="+mn-ea"/>
            </a:endParaRPr>
          </a:p>
        </p:txBody>
      </p:sp>
    </p:spTree>
    <p:extLst>
      <p:ext uri="{BB962C8B-B14F-4D97-AF65-F5344CB8AC3E}">
        <p14:creationId xmlns:p14="http://schemas.microsoft.com/office/powerpoint/2010/main" val="32773617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131251"/>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378480" y="178612"/>
            <a:ext cx="9398819" cy="1384153"/>
            <a:chOff x="1663565" y="778637"/>
            <a:chExt cx="3470162" cy="1069618"/>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r>
                <a:rPr lang="en-US" altLang="zh-CN" sz="5335" dirty="0" smtClean="0">
                  <a:solidFill>
                    <a:srgbClr val="EF8DAE"/>
                  </a:solidFill>
                  <a:latin typeface="思源黑体 CN Light" panose="02010600030101010101" charset="-122"/>
                  <a:ea typeface="思源黑体 CN Light" panose="02010600030101010101" charset="-122"/>
                </a:rPr>
                <a:t>02</a:t>
              </a:r>
              <a:endParaRPr lang="en-US" altLang="zh-CN" sz="5335" dirty="0">
                <a:solidFill>
                  <a:srgbClr val="EF8DAE"/>
                </a:solidFill>
                <a:latin typeface="思源黑体 CN Light" panose="02010600030101010101" charset="-122"/>
                <a:ea typeface="思源黑体 CN Light" panose="02010600030101010101" charset="-122"/>
              </a:endParaRP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989690" y="778637"/>
              <a:ext cx="3144037" cy="936912"/>
            </a:xfrm>
            <a:prstGeom prst="rect">
              <a:avLst/>
            </a:prstGeom>
            <a:noFill/>
          </p:spPr>
          <p:txBody>
            <a:bodyPr wrap="none" lIns="479939" tIns="0" rIns="0" bIns="0" anchor="b" anchorCtr="0"/>
            <a:lstStyle/>
            <a:p>
              <a:r>
                <a:rPr lang="en-US" altLang="zh-TW" sz="4000" dirty="0" smtClean="0">
                  <a:solidFill>
                    <a:srgbClr val="EF8DAE"/>
                  </a:solidFill>
                  <a:latin typeface="標楷體" panose="03000509000000000000" pitchFamily="65" charset="-120"/>
                  <a:ea typeface="標楷體" panose="03000509000000000000" pitchFamily="65" charset="-120"/>
                  <a:sym typeface="+mn-ea"/>
                </a:rPr>
                <a:t>Method</a:t>
              </a:r>
              <a:endParaRPr lang="zh-CN" altLang="en-US" sz="4000" dirty="0">
                <a:solidFill>
                  <a:srgbClr val="EF8DAE"/>
                </a:solidFill>
                <a:latin typeface="標楷體" panose="03000509000000000000" pitchFamily="65" charset="-120"/>
                <a:ea typeface="標楷體" panose="03000509000000000000" pitchFamily="65" charset="-120"/>
                <a:sym typeface="+mn-ea"/>
              </a:endParaRP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73583" y="7036612"/>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2.1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Participants</a:t>
            </a:r>
          </a:p>
          <a:p>
            <a:endParaRPr lang="en-US" altLang="zh-CN"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本研究調查</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涉及荷蘭</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蘭斯台德</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地區</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8</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所正規小學的</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35</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名教師和</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269</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名</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  三</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至六年級學生</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endPar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抽取樣本的學校是由碩士論文學生通過他們自己的網絡和包含</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隨機</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  選擇</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的學校（</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N = 200</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）的郵件列表招募的</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endPar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本項研究通過了倫理審查委員會的批准，透過電話和電子郵件聯繫</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 這些學校。</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endPar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114092235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131251"/>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0" y="5902942"/>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2.1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Participants</a:t>
            </a:r>
          </a:p>
          <a:p>
            <a:endParaRPr lang="en-US" altLang="zh-CN"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參與學校的小學教師收到了一封關於研究目的的信和一份知情的同意書</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  還</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向學生</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家長發送</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了關於</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研究計畫相關資訊的信。</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endPar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在徵得師生家長同意后</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，隨機</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從每個參與教師的課堂中挑選了</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4</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名男生</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和</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rPr>
              <a:t>4</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名女生</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。之所以隨機選擇</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rPr>
              <a:t>8</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名學生是因為根據</a:t>
            </a:r>
            <a:r>
              <a:rPr lang="en-US" altLang="zh-TW" sz="2800" dirty="0" err="1">
                <a:solidFill>
                  <a:srgbClr val="FF0000"/>
                </a:solidFill>
                <a:latin typeface="Times New Roman" panose="02020603050405020304" pitchFamily="18" charset="0"/>
                <a:cs typeface="Times New Roman" panose="02020603050405020304" pitchFamily="18" charset="0"/>
                <a:hlinkClick r:id="rId3" action="ppaction://hlinkfile"/>
              </a:rPr>
              <a:t>Snijders</a:t>
            </a:r>
            <a:r>
              <a:rPr lang="en-US" altLang="zh-TW" sz="2800" dirty="0">
                <a:solidFill>
                  <a:srgbClr val="FF0000"/>
                </a:solidFill>
                <a:latin typeface="Times New Roman" panose="02020603050405020304" pitchFamily="18" charset="0"/>
                <a:cs typeface="Times New Roman" panose="02020603050405020304" pitchFamily="18" charset="0"/>
                <a:hlinkClick r:id="rId3" action="ppaction://hlinkfile"/>
              </a:rPr>
              <a:t> and </a:t>
            </a:r>
            <a:r>
              <a:rPr lang="en-US" altLang="zh-TW" sz="2800" dirty="0" err="1">
                <a:solidFill>
                  <a:srgbClr val="FF0000"/>
                </a:solidFill>
                <a:latin typeface="Times New Roman" panose="02020603050405020304" pitchFamily="18" charset="0"/>
                <a:cs typeface="Times New Roman" panose="02020603050405020304" pitchFamily="18" charset="0"/>
                <a:hlinkClick r:id="rId3" action="ppaction://hlinkfile"/>
              </a:rPr>
              <a:t>Bosker</a:t>
            </a:r>
            <a:r>
              <a:rPr lang="en-US" altLang="zh-TW" sz="2800" dirty="0">
                <a:solidFill>
                  <a:srgbClr val="FF0000"/>
                </a:solidFill>
                <a:latin typeface="Times New Roman" panose="02020603050405020304" pitchFamily="18" charset="0"/>
                <a:cs typeface="Times New Roman" panose="02020603050405020304" pitchFamily="18" charset="0"/>
                <a:hlinkClick r:id="rId3" action="ppaction://hlinkfile"/>
              </a:rPr>
              <a:t> (1999</a:t>
            </a:r>
            <a:r>
              <a:rPr lang="en-US" altLang="zh-TW" sz="2800" dirty="0" smtClean="0">
                <a:solidFill>
                  <a:srgbClr val="FF0000"/>
                </a:solidFill>
                <a:latin typeface="Times New Roman" panose="02020603050405020304" pitchFamily="18" charset="0"/>
                <a:cs typeface="Times New Roman" panose="02020603050405020304" pitchFamily="18" charset="0"/>
                <a:hlinkClick r:id="rId3" action="ppaction://hlinkfile"/>
              </a:rPr>
              <a:t>)</a:t>
            </a:r>
            <a:endParaRPr lang="en-US" altLang="zh-TW" sz="2800" dirty="0" smtClean="0">
              <a:solidFill>
                <a:srgbClr val="FF0000"/>
              </a:solidFill>
              <a:latin typeface="Times New Roman" panose="02020603050405020304" pitchFamily="18" charset="0"/>
              <a:cs typeface="Times New Roman" panose="02020603050405020304" pitchFamily="18" charset="0"/>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 </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指出相對較高的班級內相關係數可能會減少將整個班級納入的好處，而且</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   如果納入更多學生可能會使數據蒐集更為</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繁重，會損害他們參與的意願。</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學生樣本總數包括</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132</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名男生（</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49.1%</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）和</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137</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個</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女生（</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50.9%</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這些</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兒童年齡從</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8</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歲到</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13</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歲不等（</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M =9.93</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SD=1.29</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12795634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131251"/>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0" y="4059369"/>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2.1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Participants</a:t>
            </a:r>
          </a:p>
          <a:p>
            <a:endParaRPr lang="en-US" altLang="zh-CN"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根據學生自陳，</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rPr>
              <a:t>74.7</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的</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人有</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荷蘭本土背景，</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24.9%</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的人有其他種族</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背景。</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只有</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一名學生未能提供有關其種族的資訊</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教師</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樣本有</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26</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名</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女性（</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75.1%</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）和</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9</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個男性</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(24.9</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教師</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的平均年齡為</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39.74</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歲（</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SD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11.27</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範圍</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=26-64</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歲</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其</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專業教學經驗從</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年到</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43</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年不等</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M=13.71</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年，</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SD=11.19</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年）</a:t>
            </a:r>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374083046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111954"/>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327170" y="6599228"/>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Instruments</a:t>
            </a:r>
          </a:p>
          <a:p>
            <a:r>
              <a:rPr lang="en-US" altLang="zh-CN"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2.2.1. Student–teacher relationship quality</a:t>
            </a: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教師對與</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8</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名入選學生的關係的看法，使用授權翻譯的荷蘭</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版本的</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rPr>
              <a:t>《</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學生與教師關係量表</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a:t>
            </a:r>
            <a:r>
              <a:rPr lang="en-US" altLang="zh-TW" sz="2800" b="1" dirty="0">
                <a:solidFill>
                  <a:srgbClr val="F18DA9">
                    <a:lumMod val="75000"/>
                  </a:srgbClr>
                </a:solidFill>
                <a:latin typeface="標楷體" panose="03000509000000000000" pitchFamily="65" charset="-120"/>
                <a:ea typeface="標楷體" panose="03000509000000000000" pitchFamily="65" charset="-120"/>
                <a:sym typeface="+mn-ea"/>
              </a:rPr>
              <a:t>STRS</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以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Likert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點量表計分（</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 = </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絕對不適用</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 = </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絕對適用） </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在親密、衝突和依賴三</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個維度上估計學生與教師的關係品質</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親密</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衝突</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依賴各</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道題</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en-US" altLang="zh-TW" sz="2800" b="1" dirty="0" err="1">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Koomen</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et al. (2012</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，驗證了此量表的建構效度</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在本研究的信</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度</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中，親密</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Cronbach's alphas</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為</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0.86</a:t>
            </a: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衝突</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Cronbach's alphas</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為</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0.89</a:t>
            </a: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依賴</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Cronbach's </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alphas</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為</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0.82</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48245832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131251"/>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327170" y="5998701"/>
            <a:ext cx="8884207" cy="677464"/>
          </a:xfrm>
          <a:prstGeom prst="rect">
            <a:avLst/>
          </a:prstGeom>
          <a:noFill/>
        </p:spPr>
        <p:txBody>
          <a:bodyPr wrap="none" lIns="479939" tIns="0" rIns="0" bIns="0" anchor="b" anchorCtr="0"/>
          <a:lstStyle/>
          <a:p>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2.2.2</a:t>
            </a:r>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Students' internalizing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symptoms</a:t>
            </a:r>
          </a:p>
          <a:p>
            <a:r>
              <a:rPr lang="en-US" altLang="zh-CN"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2.2.2.1  </a:t>
            </a:r>
            <a:r>
              <a:rPr lang="en-US" altLang="zh-CN"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Shyness</a:t>
            </a: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使用學校問卷</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rPr>
              <a:t>(SVL)</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 </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中的七</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個</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項目</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對</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學生</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的害羞進行</a:t>
            </a:r>
            <a:r>
              <a:rPr lang="zh-TW" altLang="en-US" sz="2800" b="1" dirty="0">
                <a:solidFill>
                  <a:srgbClr val="F18DA9">
                    <a:lumMod val="75000"/>
                  </a:srgbClr>
                </a:solidFill>
                <a:latin typeface="標楷體" panose="03000509000000000000" pitchFamily="65" charset="-120"/>
                <a:ea typeface="標楷體" panose="03000509000000000000" pitchFamily="65" charset="-120"/>
                <a:sym typeface="+mn-ea"/>
              </a:rPr>
              <a:t>了</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sym typeface="+mn-ea"/>
              </a:rPr>
              <a:t>評估。</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如</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當</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我的老師在教室里問我什麼時，我感到</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害羞</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所有項目都以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Likert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分計分，範圍從</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不正確</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到</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當然正確</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pPr marL="457200" indent="-457200">
              <a:buFont typeface="Arial" panose="020B0604020202020204" pitchFamily="34" charset="0"/>
              <a:buChar char="•"/>
            </a:pP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SVL</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有建構效度</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Evers </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et al</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2013)</a:t>
            </a:r>
          </a:p>
          <a:p>
            <a:pPr marL="457200" indent="-457200">
              <a:buFont typeface="Arial" panose="020B0604020202020204" pitchFamily="34" charset="0"/>
              <a:buChar char="•"/>
            </a:pP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信</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度</a:t>
            </a:r>
            <a:r>
              <a:rPr lang="el-GR" altLang="zh-TW"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α</a:t>
            </a:r>
            <a:r>
              <a:rPr lang="en-US" altLang="zh-TW"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=0.82</a:t>
            </a:r>
            <a:endPar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63169765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71919"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327170" y="5998701"/>
            <a:ext cx="8884207" cy="677464"/>
          </a:xfrm>
          <a:prstGeom prst="rect">
            <a:avLst/>
          </a:prstGeom>
          <a:noFill/>
        </p:spPr>
        <p:txBody>
          <a:bodyPr wrap="none" lIns="479939" tIns="0" rIns="0" bIns="0" anchor="b" anchorCtr="0"/>
          <a:lstStyle/>
          <a:p>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2.2.2</a:t>
            </a:r>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Students' internalizing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symptoms</a:t>
            </a:r>
          </a:p>
          <a:p>
            <a:r>
              <a:rPr lang="en-US" altLang="zh-CN"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2.2.2.2. </a:t>
            </a:r>
            <a:r>
              <a:rPr lang="en-US" altLang="zh-CN"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Anxiety</a:t>
            </a: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學生的自陳焦慮使用</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SCARED</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這份量表，包含</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9</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項</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題目。</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如</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我</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擔心將來會發生</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什麼</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所有項目都以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Likert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分計分，範圍從</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不正確</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到</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當然正確</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此研究有區辨效度</a:t>
            </a:r>
            <a:r>
              <a:rPr lang="da-DK" altLang="zh-TW" sz="2800" dirty="0">
                <a:solidFill>
                  <a:schemeClr val="accent1">
                    <a:lumMod val="75000"/>
                  </a:schemeClr>
                </a:solidFill>
              </a:rPr>
              <a:t>(Birmaher et al., 1997, 1999</a:t>
            </a:r>
            <a:r>
              <a:rPr lang="da-DK" altLang="zh-TW" sz="2800" dirty="0" smtClean="0">
                <a:solidFill>
                  <a:schemeClr val="accent1">
                    <a:lumMod val="75000"/>
                  </a:schemeClr>
                </a:solidFill>
              </a:rPr>
              <a:t>)</a:t>
            </a:r>
          </a:p>
          <a:p>
            <a:pPr marL="457200" indent="-457200">
              <a:buFont typeface="Arial" panose="020B0604020202020204" pitchFamily="34" charset="0"/>
              <a:buChar char="•"/>
            </a:pPr>
            <a:r>
              <a:rPr lang="el-GR" altLang="zh-TW" sz="2800" b="1" dirty="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α</a:t>
            </a:r>
            <a:r>
              <a:rPr lang="en-US" altLang="zh-TW"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=0.89</a:t>
            </a:r>
            <a:endPar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60830830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71919"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0" y="6079981"/>
            <a:ext cx="8884207" cy="677464"/>
          </a:xfrm>
          <a:prstGeom prst="rect">
            <a:avLst/>
          </a:prstGeom>
          <a:noFill/>
        </p:spPr>
        <p:txBody>
          <a:bodyPr wrap="none" lIns="479939" tIns="0" rIns="0" bIns="0" anchor="b" anchorCtr="0"/>
          <a:lstStyle/>
          <a:p>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2.2.2</a:t>
            </a:r>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Students' internalizing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symptoms</a:t>
            </a:r>
          </a:p>
          <a:p>
            <a:r>
              <a:rPr lang="en-US" altLang="zh-CN"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2.2.2.3. Emotional problems</a:t>
            </a:r>
            <a:r>
              <a:rPr lang="en-US" altLang="zh-CN"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a:t>
            </a: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學生完成</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了</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荷蘭自陳版</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強項和困難問卷</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SDQ)</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來測驗情緒問題，</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包含</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項</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題目。如</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我經常不快樂、沮喪、流淚</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所有項目都以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Likert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分計分，範圍從</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不正確</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到</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5(</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當然正確</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內部一致性和效度在以前的實徵研究中是可接受的，但在現今的研究</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中</a:t>
            </a:r>
            <a:r>
              <a:rPr lang="el-GR" altLang="zh-TW" sz="2800" b="1" dirty="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α</a:t>
            </a:r>
            <a:r>
              <a:rPr lang="en-US" altLang="zh-TW"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=0.67,</a:t>
            </a:r>
            <a:r>
              <a:rPr lang="zh-TW" altLang="en-US"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不過</a:t>
            </a:r>
            <a:r>
              <a:rPr lang="en-US" altLang="zh-TW" sz="2800" b="1" dirty="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alpha&lt;0.70</a:t>
            </a:r>
            <a:r>
              <a:rPr lang="zh-TW" altLang="en-US" sz="2800" b="1" dirty="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的量表仍然可以在</a:t>
            </a:r>
            <a:r>
              <a:rPr lang="zh-TW" altLang="en-US"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相對同質的樣本中</a:t>
            </a:r>
            <a:r>
              <a:rPr lang="zh-TW" altLang="en-US" sz="2800" b="1" dirty="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有效</a:t>
            </a:r>
            <a:r>
              <a:rPr lang="zh-TW" altLang="en-US"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使用。</a:t>
            </a:r>
            <a:endParaRPr lang="en-US" altLang="zh-TW"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endParaRPr>
          </a:p>
          <a:p>
            <a:r>
              <a:rPr lang="zh-TW" altLang="en-US" sz="2800" b="1" dirty="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 </a:t>
            </a:r>
            <a:r>
              <a:rPr lang="zh-TW" altLang="en-US"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     這</a:t>
            </a:r>
            <a:r>
              <a:rPr lang="zh-TW" altLang="en-US" sz="2800" b="1" dirty="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項研究包括一個相對同質的樣本，關於學生的年齡、種族和性別</a:t>
            </a:r>
            <a:r>
              <a:rPr lang="zh-TW" altLang="en-US"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a:t>
            </a:r>
            <a:endParaRPr lang="en-US" altLang="zh-TW"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endParaRPr>
          </a:p>
          <a:p>
            <a:r>
              <a:rPr lang="zh-TW" altLang="en-US" sz="2800" b="1" dirty="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 </a:t>
            </a:r>
            <a:r>
              <a:rPr lang="zh-TW" altLang="en-US" sz="2800" b="1" dirty="0" smtClean="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      以及</a:t>
            </a:r>
            <a:r>
              <a:rPr lang="zh-TW" altLang="en-US" sz="2800" b="1" dirty="0">
                <a:solidFill>
                  <a:srgbClr val="F18DA9">
                    <a:lumMod val="75000"/>
                  </a:srgbClr>
                </a:solidFill>
                <a:latin typeface="Calibri" panose="020F0502020204030204" pitchFamily="34" charset="0"/>
                <a:ea typeface="標楷體" panose="03000509000000000000" pitchFamily="65" charset="-120"/>
                <a:cs typeface="Calibri" panose="020F0502020204030204" pitchFamily="34" charset="0"/>
                <a:sym typeface="+mn-ea"/>
              </a:rPr>
              <a:t>教師的年齡和性別。</a:t>
            </a:r>
            <a:endPar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197102501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71919"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0" y="5521115"/>
            <a:ext cx="8884207" cy="677464"/>
          </a:xfrm>
          <a:prstGeom prst="rect">
            <a:avLst/>
          </a:prstGeom>
          <a:noFill/>
        </p:spPr>
        <p:txBody>
          <a:bodyPr wrap="none" lIns="479939" tIns="0" rIns="0" bIns="0" anchor="b" anchorCtr="0"/>
          <a:lstStyle/>
          <a:p>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2.2.2</a:t>
            </a:r>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Students' internalizing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symptoms</a:t>
            </a:r>
          </a:p>
          <a:p>
            <a:r>
              <a:rPr lang="en-US" altLang="zh-CN"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2.2.2.4. Validity of students' internalizing symptoms</a:t>
            </a:r>
            <a:r>
              <a:rPr lang="en-US" altLang="zh-CN"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a:t>
            </a: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為了評估</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這些</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分量表</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是否</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也代表了本研究中提議的三因數結構</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，本研究進行</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了驗證性因數</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分析 （</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CFA</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），使用最大概似估計與穩健的標準誤以及平均</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調整後的卡方檢定。</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CFI values ≥0.90 (Kline, 2011): </a:t>
            </a:r>
            <a:r>
              <a:rPr lang="el-GR"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χ2 (186) = 324.15, </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p &lt; .001</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RMSEA = 0.053 (90% CI [0.043, 0.062]), CFI = 0.911, SRMR = 0.062</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結果</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支持三個內化特徵的區辨效度</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173656765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71919"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0" y="6016816"/>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2.3. Procedure</a:t>
            </a:r>
          </a:p>
          <a:p>
            <a:endParaRPr lang="en-US" altLang="zh-CN"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該計劃</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於 </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2017 </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年 </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2 </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月至 </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3 </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月進行的學校訪問中，要求所有學生在教師</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課堂</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中（</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N = 789</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填寫有關其背景特徵及其焦慮</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程度（</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SCARED</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害羞</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SVL</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）和</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情緒</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問題（</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SDQ</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）的調查</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問卷</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整個</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調查花了大約</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30</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分鐘才完成，教師被要求離開教室，以</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便於</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自由</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和</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誠實的回答。</a:t>
            </a:r>
          </a:p>
          <a:p>
            <a:pPr marL="457200" indent="-457200">
              <a:buFont typeface="Arial" panose="020B0604020202020204" pitchFamily="34" charset="0"/>
              <a:buChar char="•"/>
            </a:pPr>
            <a:endPar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一</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位測驗領導</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在教室里解釋過程，回答學生的</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問題。</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99</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的樣本都提供了已完成的</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學生自陳問卷。</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非</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參與主要是由於數據收集時的缺勤或生病</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在</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這項研究中，只有被選中學生的答案被納入分析。</a:t>
            </a: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230691403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131251"/>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378480" y="178612"/>
            <a:ext cx="9398819" cy="1384153"/>
            <a:chOff x="1663565" y="778637"/>
            <a:chExt cx="3470162" cy="1069618"/>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r>
                <a:rPr lang="en-US" altLang="zh-CN" sz="5335" dirty="0">
                  <a:solidFill>
                    <a:srgbClr val="EF8DAE"/>
                  </a:solidFill>
                  <a:latin typeface="思源黑体 CN Light" panose="02010600030101010101" charset="-122"/>
                  <a:ea typeface="思源黑体 CN Light" panose="02010600030101010101" charset="-122"/>
                </a:rPr>
                <a:t>01</a:t>
              </a: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989690" y="778637"/>
              <a:ext cx="3144037" cy="936912"/>
            </a:xfrm>
            <a:prstGeom prst="rect">
              <a:avLst/>
            </a:prstGeom>
            <a:noFill/>
          </p:spPr>
          <p:txBody>
            <a:bodyPr wrap="none" lIns="479939" tIns="0" rIns="0" bIns="0" anchor="b" anchorCtr="0"/>
            <a:lstStyle/>
            <a:p>
              <a:r>
                <a:rPr lang="en-US" altLang="zh-TW" sz="4000" dirty="0" smtClean="0">
                  <a:solidFill>
                    <a:srgbClr val="EF8DAE"/>
                  </a:solidFill>
                  <a:latin typeface="標楷體" panose="03000509000000000000" pitchFamily="65" charset="-120"/>
                  <a:ea typeface="標楷體" panose="03000509000000000000" pitchFamily="65" charset="-120"/>
                  <a:sym typeface="+mn-ea"/>
                </a:rPr>
                <a:t>Introduction</a:t>
              </a:r>
              <a:endParaRPr lang="zh-CN" altLang="en-US" sz="4000" dirty="0">
                <a:solidFill>
                  <a:srgbClr val="EF8DAE"/>
                </a:solidFill>
                <a:latin typeface="標楷體" panose="03000509000000000000" pitchFamily="65" charset="-120"/>
                <a:ea typeface="標楷體" panose="03000509000000000000" pitchFamily="65" charset="-120"/>
                <a:sym typeface="+mn-ea"/>
              </a:endParaRP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327170" y="1859259"/>
            <a:ext cx="8884207" cy="3222570"/>
          </a:xfrm>
          <a:prstGeom prst="rect">
            <a:avLst/>
          </a:prstGeom>
          <a:noFill/>
        </p:spPr>
        <p:txBody>
          <a:bodyPr wrap="none" lIns="479939" tIns="0" rIns="0" bIns="0" anchor="b" anchorCtr="0"/>
          <a:lstStyle/>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以往的實</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徵</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研究</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表明</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，高度</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的熱情和</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親密的師生</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關係</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與學生</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的行為，情感和</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學業發展之間存在弱到中等</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的關聯。</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而</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充滿</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衝突或過度依賴</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的師生關係</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會給學生的適應帶來風險</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妨礙他們</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的幸福感和參與度，並影響他們在課堂上</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的未來成就</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dirty="0" smtClean="0">
              <a:solidFill>
                <a:srgbClr val="EF8DAE"/>
              </a:solidFill>
              <a:latin typeface="標楷體" panose="03000509000000000000" pitchFamily="65" charset="-120"/>
              <a:ea typeface="標楷體" panose="03000509000000000000" pitchFamily="65" charset="-120"/>
              <a:sym typeface="+mn-ea"/>
            </a:endParaRPr>
          </a:p>
        </p:txBody>
      </p:sp>
    </p:spTree>
    <p:extLst>
      <p:ext uri="{BB962C8B-B14F-4D97-AF65-F5344CB8AC3E}">
        <p14:creationId xmlns:p14="http://schemas.microsoft.com/office/powerpoint/2010/main" val="392008315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71919"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254799" y="4478154"/>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2.3. Procedure</a:t>
            </a:r>
          </a:p>
          <a:p>
            <a:endParaRPr lang="en-US" altLang="zh-CN"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為了</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避免共同方法變異，</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要求教師完成幾個項目，</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介紹</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他們與八</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名</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入選</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STRS</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）的關係，以及一些關於他們自身背景特徵的</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問題。</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這些</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問卷是</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通過電子調查</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連結收集的，該連結與學校訪問大約</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在</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同一</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時間通過電子郵件發送。教師被要求在兩周內</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完成電子問卷。</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整個</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調查花了大約</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40</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分鐘才完成。總回應率為</a:t>
            </a:r>
            <a:r>
              <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99%</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245923825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71919"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72460" y="5315552"/>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2.4. Data analysis</a:t>
            </a:r>
            <a:endParaRPr lang="en-US" altLang="zh-CN"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本研究使用</a:t>
            </a:r>
            <a:r>
              <a:rPr lang="en-US" altLang="zh-TW" sz="2800" b="1" dirty="0" err="1">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Mplus</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版本</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7.11</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進行分析</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，且用了</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一個多</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變數階層</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線性模型</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以</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評估學生內化癥狀</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對師生關係</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品質的獨特貢獻</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選擇</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具有穩健標準誤差的最大概似估計</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作為估計</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方法，</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並使用完全訊息</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最大</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概</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似估計</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量</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(FIML)</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來處理遺漏值。</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分析分為三個步驟</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r>
              <a:rPr lang="en-US" altLang="zh-CN"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使用無條件的均值模型</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在此模型下沒有任何預測變項進入</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2.</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把學生的性別年齡種族等共變量放進模式裡</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3.</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添加了教師性別和教學經驗作為老師層級的共變量，以解釋老師層級的</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變異</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222904562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71919"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91440" y="3155893"/>
            <a:ext cx="8884207" cy="677464"/>
          </a:xfrm>
          <a:prstGeom prst="rect">
            <a:avLst/>
          </a:prstGeom>
          <a:noFill/>
        </p:spPr>
        <p:txBody>
          <a:bodyPr wrap="none" lIns="479939" tIns="0" rIns="0" bIns="0" anchor="b" anchorCtr="0"/>
          <a:lstStyle/>
          <a:p>
            <a:pPr lvl="0"/>
            <a:r>
              <a:rPr lang="en-US" altLang="zh-CN" sz="5200" dirty="0" smtClean="0">
                <a:solidFill>
                  <a:srgbClr val="EF8DAE"/>
                </a:solidFill>
                <a:latin typeface="思源黑体 CN Light" panose="02010600030101010101" charset="-122"/>
                <a:ea typeface="思源黑体 CN Light" panose="02010600030101010101" charset="-122"/>
              </a:rPr>
              <a:t>0</a:t>
            </a:r>
            <a:r>
              <a:rPr lang="en-US" altLang="zh-TW" sz="5200" dirty="0" smtClean="0">
                <a:solidFill>
                  <a:srgbClr val="EF8DAE"/>
                </a:solidFill>
                <a:latin typeface="思源黑体 CN Light" panose="02010600030101010101" charset="-122"/>
                <a:ea typeface="思源黑体 CN Light" panose="02010600030101010101" charset="-122"/>
              </a:rPr>
              <a:t>3</a:t>
            </a:r>
            <a:r>
              <a:rPr lang="zh-TW" altLang="en-US" sz="5200" dirty="0" smtClean="0">
                <a:solidFill>
                  <a:srgbClr val="EF8DAE"/>
                </a:solidFill>
                <a:latin typeface="思源黑体 CN Light" panose="02010600030101010101" charset="-122"/>
                <a:ea typeface="思源黑体 CN Light" panose="02010600030101010101" charset="-122"/>
              </a:rPr>
              <a:t> </a:t>
            </a:r>
            <a:r>
              <a:rPr lang="en-US" altLang="zh-TW" sz="4000" dirty="0">
                <a:solidFill>
                  <a:srgbClr val="EF8DAE"/>
                </a:solidFill>
                <a:latin typeface="標楷體" panose="03000509000000000000" pitchFamily="65" charset="-120"/>
                <a:ea typeface="標楷體" panose="03000509000000000000" pitchFamily="65" charset="-120"/>
              </a:rPr>
              <a:t>Result</a:t>
            </a:r>
            <a:endParaRPr lang="en-US" altLang="zh-CN" sz="4000" dirty="0">
              <a:solidFill>
                <a:srgbClr val="EF8DAE"/>
              </a:solidFill>
              <a:latin typeface="標楷體" panose="03000509000000000000" pitchFamily="65" charset="-120"/>
              <a:ea typeface="標楷體" panose="03000509000000000000" pitchFamily="65" charset="-120"/>
            </a:endParaRPr>
          </a:p>
          <a:p>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3.1</a:t>
            </a:r>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Descriptive statistics</a:t>
            </a: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首先調查了變數的描述性統計，包含偏態與峰</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度，學生</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對害羞、</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焦慮和</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情緒</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問題</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的反應</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大致</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呈</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常態分佈。</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偏態介於</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峰度也適合</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p>
          <a:p>
            <a:endPar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其次，探討了有關變數的平均、標準差和相關</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412130900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71919"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121121" y="1561872"/>
            <a:ext cx="8884207" cy="677464"/>
          </a:xfrm>
          <a:prstGeom prst="rect">
            <a:avLst/>
          </a:prstGeom>
          <a:noFill/>
        </p:spPr>
        <p:txBody>
          <a:bodyPr wrap="none" lIns="479939" tIns="0" rIns="0" bIns="0" anchor="b" anchorCtr="0"/>
          <a:lstStyle/>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整體而言，害羞和情緒問題與師生的三種關係沒有顯著相關</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焦慮只有和依賴顯著相關</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女生與女老師體驗到更多的親密甚過</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男生與男老師</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女生與少數民族有更多的</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焦慮</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害羞焦慮情緒問題三者有正相關</a:t>
            </a:r>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pic>
        <p:nvPicPr>
          <p:cNvPr id="3" name="圖片 2"/>
          <p:cNvPicPr>
            <a:picLocks noChangeAspect="1"/>
          </p:cNvPicPr>
          <p:nvPr/>
        </p:nvPicPr>
        <p:blipFill>
          <a:blip r:embed="rId3"/>
          <a:stretch>
            <a:fillRect/>
          </a:stretch>
        </p:blipFill>
        <p:spPr>
          <a:xfrm>
            <a:off x="0" y="2379302"/>
            <a:ext cx="11775654" cy="4478698"/>
          </a:xfrm>
          <a:prstGeom prst="rect">
            <a:avLst/>
          </a:prstGeom>
        </p:spPr>
      </p:pic>
    </p:spTree>
    <p:extLst>
      <p:ext uri="{BB962C8B-B14F-4D97-AF65-F5344CB8AC3E}">
        <p14:creationId xmlns:p14="http://schemas.microsoft.com/office/powerpoint/2010/main" val="84336575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131251"/>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0" y="3268880"/>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3.2.1. Unconditional means model</a:t>
            </a: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使用無條件均值模型</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來評估</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學生層級和教師</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層級</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的變異量，</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ICC</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顯示</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親密</a:t>
            </a:r>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有</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24%</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的變異，衝突有</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16%</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，依賴有</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21%</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的變異量在教師之間。</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因此，必須考慮學生和教師兩個</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層級的集群效應</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116156832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7996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173254" y="3085999"/>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3.2.2. Random intercept model</a:t>
            </a: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描述了學生性別，年齡，種族和三個關係維度上的內在症狀的固定</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效果</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參數</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估計</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(model 1)</a:t>
            </a:r>
          </a:p>
          <a:p>
            <a:endParaRPr lang="en-US" altLang="zh-CN"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其後，將教師的性別和教學經驗添加到模型中，以解釋</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教師層級的變異</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(model</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2)</a:t>
            </a: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156737457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7996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105877" y="996042"/>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3.2.2. Random intercept model</a:t>
            </a: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endParaRPr lang="en-US" altLang="zh-CN"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p:txBody>
      </p:sp>
      <p:pic>
        <p:nvPicPr>
          <p:cNvPr id="2" name="圖片 1"/>
          <p:cNvPicPr>
            <a:picLocks noChangeAspect="1"/>
          </p:cNvPicPr>
          <p:nvPr/>
        </p:nvPicPr>
        <p:blipFill>
          <a:blip r:embed="rId3"/>
          <a:stretch>
            <a:fillRect/>
          </a:stretch>
        </p:blipFill>
        <p:spPr>
          <a:xfrm>
            <a:off x="327170" y="951009"/>
            <a:ext cx="11088392" cy="6163043"/>
          </a:xfrm>
          <a:prstGeom prst="rect">
            <a:avLst/>
          </a:prstGeom>
        </p:spPr>
      </p:pic>
    </p:spTree>
    <p:extLst>
      <p:ext uri="{BB962C8B-B14F-4D97-AF65-F5344CB8AC3E}">
        <p14:creationId xmlns:p14="http://schemas.microsoft.com/office/powerpoint/2010/main" val="139158299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96253" y="5933325"/>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3.2.2.1. Student–teacher Closeness</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a:t>
            </a:r>
          </a:p>
          <a:p>
            <a:endPar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老師與女孩的親密關係明顯高於男孩</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 0.31, </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p &lt; .001</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p>
          <a:p>
            <a:pPr marL="457200" indent="-457200">
              <a:buFont typeface="Arial" panose="020B0604020202020204" pitchFamily="34" charset="0"/>
              <a:buChar char="•"/>
            </a:pP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老師與荷蘭人</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種族</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較親密</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 </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1</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1</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p &lt;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05)</a:t>
            </a: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在考慮了老師的層級</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之後，害羞與親密有負項關聯</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12</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p &lt; .05</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p>
          <a:p>
            <a:pPr marL="457200" indent="-457200">
              <a:buFont typeface="Arial" panose="020B0604020202020204" pitchFamily="34" charset="0"/>
              <a:buChar char="•"/>
            </a:pP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女</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教師</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 </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0.3</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5)</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和</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教學經驗多年的</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教師</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 </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53)</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都</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有較高的</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親密關係</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預測變</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量在學生層級整體解釋了</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親密</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12.6%</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的變異，教師層級則是</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40.9%</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19899302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96253" y="5933325"/>
            <a:ext cx="8884207" cy="677464"/>
          </a:xfrm>
          <a:prstGeom prst="rect">
            <a:avLst/>
          </a:prstGeom>
          <a:noFill/>
        </p:spPr>
        <p:txBody>
          <a:bodyPr wrap="none" lIns="479939" tIns="0" rIns="0" bIns="0" anchor="b" anchorCtr="0"/>
          <a:lstStyle/>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pic>
        <p:nvPicPr>
          <p:cNvPr id="2" name="圖片 1"/>
          <p:cNvPicPr>
            <a:picLocks noChangeAspect="1"/>
          </p:cNvPicPr>
          <p:nvPr/>
        </p:nvPicPr>
        <p:blipFill>
          <a:blip r:embed="rId3"/>
          <a:stretch>
            <a:fillRect/>
          </a:stretch>
        </p:blipFill>
        <p:spPr>
          <a:xfrm>
            <a:off x="182880" y="142426"/>
            <a:ext cx="11906451" cy="6617729"/>
          </a:xfrm>
          <a:prstGeom prst="rect">
            <a:avLst/>
          </a:prstGeom>
        </p:spPr>
      </p:pic>
    </p:spTree>
    <p:extLst>
      <p:ext uri="{BB962C8B-B14F-4D97-AF65-F5344CB8AC3E}">
        <p14:creationId xmlns:p14="http://schemas.microsoft.com/office/powerpoint/2010/main" val="4251748106"/>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96253" y="5933325"/>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3.2.2.2. Student–teacher Conflict</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a:t>
            </a: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endPar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老師與女孩的衝突關係明顯低於男孩</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0.</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20</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p &lt;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.01)</a:t>
            </a:r>
          </a:p>
          <a:p>
            <a:pPr marL="457200" indent="-457200">
              <a:buFont typeface="Arial" panose="020B0604020202020204" pitchFamily="34" charset="0"/>
              <a:buChar char="•"/>
            </a:pP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在</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model</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1</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和</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2</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中，只有焦慮與衝突有正向關聯</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20</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p &lt;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05)</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在考慮了老師的層級</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之後，害羞與</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衝突</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有負項關聯</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17</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p &lt;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05)</a:t>
            </a:r>
          </a:p>
          <a:p>
            <a:pPr marL="457200" indent="-457200">
              <a:buFont typeface="Arial" panose="020B0604020202020204" pitchFamily="34" charset="0"/>
              <a:buChar char="•"/>
            </a:pP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教學</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經驗多年的</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教師</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0.</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44)</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有較</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少</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的衝突關係</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預測變</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量在學生層級整體解釋了衝突</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12.8%</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的變異，教師層級則是</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27.9%</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411052134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115503" y="178612"/>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378480" y="178612"/>
            <a:ext cx="9398819" cy="1384153"/>
            <a:chOff x="1663565" y="778637"/>
            <a:chExt cx="3470162" cy="1069618"/>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r>
                <a:rPr lang="en-US" altLang="zh-CN" sz="5335" dirty="0">
                  <a:solidFill>
                    <a:srgbClr val="EF8DAE"/>
                  </a:solidFill>
                  <a:latin typeface="思源黑体 CN Light" panose="02010600030101010101" charset="-122"/>
                  <a:ea typeface="思源黑体 CN Light" panose="02010600030101010101" charset="-122"/>
                </a:rPr>
                <a:t>01</a:t>
              </a: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989690" y="778637"/>
              <a:ext cx="3144037" cy="936912"/>
            </a:xfrm>
            <a:prstGeom prst="rect">
              <a:avLst/>
            </a:prstGeom>
            <a:noFill/>
          </p:spPr>
          <p:txBody>
            <a:bodyPr wrap="none" lIns="479939" tIns="0" rIns="0" bIns="0" anchor="b" anchorCtr="0"/>
            <a:lstStyle/>
            <a:p>
              <a:r>
                <a:rPr lang="en-US" altLang="zh-TW" sz="4000" dirty="0" smtClean="0">
                  <a:solidFill>
                    <a:srgbClr val="EF8DAE"/>
                  </a:solidFill>
                  <a:latin typeface="標楷體" panose="03000509000000000000" pitchFamily="65" charset="-120"/>
                  <a:ea typeface="標楷體" panose="03000509000000000000" pitchFamily="65" charset="-120"/>
                  <a:sym typeface="+mn-ea"/>
                </a:rPr>
                <a:t>Introduction</a:t>
              </a:r>
              <a:endParaRPr lang="zh-CN" altLang="en-US" sz="4000" dirty="0">
                <a:solidFill>
                  <a:srgbClr val="EF8DAE"/>
                </a:solidFill>
                <a:latin typeface="標楷體" panose="03000509000000000000" pitchFamily="65" charset="-120"/>
                <a:ea typeface="標楷體" panose="03000509000000000000" pitchFamily="65" charset="-120"/>
                <a:sym typeface="+mn-ea"/>
              </a:endParaRP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378480" y="2252083"/>
            <a:ext cx="8884207" cy="3222570"/>
          </a:xfrm>
          <a:prstGeom prst="rect">
            <a:avLst/>
          </a:prstGeom>
          <a:noFill/>
        </p:spPr>
        <p:txBody>
          <a:bodyPr wrap="none" lIns="479939" tIns="0" rIns="0" bIns="0" anchor="b" anchorCtr="0"/>
          <a:lstStyle/>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儘管大多數學生可能會與老師建立情感上緊密和無衝突的聯繫</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但</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對於其他人而言，這</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種關係</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可能​​並非自然而然</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在與</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老師建立關係</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方面會</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遇到困難的學生中</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可能</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有具有內化行為</a:t>
            </a:r>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的</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學生</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r>
              <a:rPr lang="zh-TW" altLang="en-US" sz="2800" b="1" dirty="0">
                <a:solidFill>
                  <a:schemeClr val="accent5">
                    <a:lumMod val="75000"/>
                  </a:schemeClr>
                </a:solidFill>
                <a:latin typeface="標楷體" panose="03000509000000000000" pitchFamily="65" charset="-120"/>
                <a:ea typeface="標楷體" panose="03000509000000000000" pitchFamily="65" charset="-120"/>
              </a:rPr>
              <a:t>內</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rPr>
              <a:t>化行為</a:t>
            </a:r>
            <a:r>
              <a:rPr lang="zh-TW" altLang="en-US" sz="2800" b="1" dirty="0">
                <a:solidFill>
                  <a:schemeClr val="accent5">
                    <a:lumMod val="75000"/>
                  </a:schemeClr>
                </a:solidFill>
                <a:latin typeface="標楷體" panose="03000509000000000000" pitchFamily="65" charset="-120"/>
                <a:ea typeface="標楷體" panose="03000509000000000000" pitchFamily="65" charset="-120"/>
              </a:rPr>
              <a:t>是</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rPr>
              <a:t>將有問題的能量引</a:t>
            </a:r>
            <a:r>
              <a:rPr lang="zh-TW" altLang="en-US" sz="2800" b="1" dirty="0">
                <a:solidFill>
                  <a:schemeClr val="accent5">
                    <a:lumMod val="75000"/>
                  </a:schemeClr>
                </a:solidFill>
                <a:latin typeface="標楷體" panose="03000509000000000000" pitchFamily="65" charset="-120"/>
                <a:ea typeface="標楷體" panose="03000509000000000000" pitchFamily="65" charset="-120"/>
              </a:rPr>
              <a:t>向自我的</a:t>
            </a:r>
            <a:r>
              <a:rPr lang="zh-TW" altLang="en-US" sz="2800" b="1" dirty="0">
                <a:solidFill>
                  <a:schemeClr val="accent5">
                    <a:lumMod val="75000"/>
                  </a:schemeClr>
                </a:solidFill>
                <a:latin typeface="標楷體" panose="03000509000000000000" pitchFamily="65" charset="-120"/>
                <a:ea typeface="標楷體" panose="03000509000000000000" pitchFamily="65" charset="-120"/>
              </a:rPr>
              <a:t>行為</a:t>
            </a:r>
            <a:r>
              <a:rPr lang="en-US" altLang="zh-TW" sz="2800" b="1" dirty="0">
                <a:solidFill>
                  <a:schemeClr val="accent5">
                    <a:lumMod val="75000"/>
                  </a:schemeClr>
                </a:solidFill>
                <a:latin typeface="標楷體" panose="03000509000000000000" pitchFamily="65" charset="-120"/>
                <a:ea typeface="標楷體" panose="03000509000000000000" pitchFamily="65" charset="-120"/>
              </a:rPr>
              <a:t>(</a:t>
            </a:r>
            <a:r>
              <a:rPr lang="zh-TW" altLang="en-US" sz="2800" b="1" dirty="0">
                <a:solidFill>
                  <a:schemeClr val="accent5">
                    <a:lumMod val="75000"/>
                  </a:schemeClr>
                </a:solidFill>
                <a:latin typeface="標楷體" panose="03000509000000000000" pitchFamily="65" charset="-120"/>
                <a:ea typeface="標楷體" panose="03000509000000000000" pitchFamily="65" charset="-120"/>
              </a:rPr>
              <a:t>自責</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rPr>
              <a:t>型情緒</a:t>
            </a:r>
            <a:r>
              <a:rPr lang="en-US" altLang="zh-TW" sz="2800" b="1" dirty="0" smtClean="0">
                <a:solidFill>
                  <a:schemeClr val="accent5">
                    <a:lumMod val="75000"/>
                  </a:schemeClr>
                </a:solidFill>
                <a:latin typeface="標楷體" panose="03000509000000000000" pitchFamily="65" charset="-120"/>
                <a:ea typeface="標楷體" panose="03000509000000000000" pitchFamily="65" charset="-120"/>
              </a:rPr>
              <a:t>)</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內化行為包含</a:t>
            </a:r>
            <a:r>
              <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害羞，</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社交退縮，焦慮和沮喪</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這些都</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與教師</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和學生</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之間的關係</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有關。</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dirty="0" smtClean="0">
              <a:solidFill>
                <a:srgbClr val="EF8DAE"/>
              </a:solidFill>
              <a:latin typeface="標楷體" panose="03000509000000000000" pitchFamily="65" charset="-120"/>
              <a:ea typeface="標楷體" panose="03000509000000000000" pitchFamily="65" charset="-120"/>
              <a:sym typeface="+mn-ea"/>
            </a:endParaRPr>
          </a:p>
        </p:txBody>
      </p:sp>
    </p:spTree>
    <p:extLst>
      <p:ext uri="{BB962C8B-B14F-4D97-AF65-F5344CB8AC3E}">
        <p14:creationId xmlns:p14="http://schemas.microsoft.com/office/powerpoint/2010/main" val="204688960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96253" y="5933325"/>
            <a:ext cx="8884207" cy="677464"/>
          </a:xfrm>
          <a:prstGeom prst="rect">
            <a:avLst/>
          </a:prstGeom>
          <a:noFill/>
        </p:spPr>
        <p:txBody>
          <a:bodyPr wrap="none" lIns="479939" tIns="0" rIns="0" bIns="0" anchor="b" anchorCtr="0"/>
          <a:lstStyle/>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pic>
        <p:nvPicPr>
          <p:cNvPr id="3" name="圖片 2"/>
          <p:cNvPicPr>
            <a:picLocks noChangeAspect="1"/>
          </p:cNvPicPr>
          <p:nvPr/>
        </p:nvPicPr>
        <p:blipFill>
          <a:blip r:embed="rId3"/>
          <a:stretch>
            <a:fillRect/>
          </a:stretch>
        </p:blipFill>
        <p:spPr>
          <a:xfrm>
            <a:off x="0" y="40780"/>
            <a:ext cx="12265371" cy="6817220"/>
          </a:xfrm>
          <a:prstGeom prst="rect">
            <a:avLst/>
          </a:prstGeom>
        </p:spPr>
      </p:pic>
    </p:spTree>
    <p:extLst>
      <p:ext uri="{BB962C8B-B14F-4D97-AF65-F5344CB8AC3E}">
        <p14:creationId xmlns:p14="http://schemas.microsoft.com/office/powerpoint/2010/main" val="300554426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125129" y="4807169"/>
            <a:ext cx="8884207" cy="677464"/>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3.2.2.3. Student–teacher Dependency. </a:t>
            </a:r>
            <a:endPar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endPar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endPar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學生的背景</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特徵與師生依賴關係沒有任何關聯</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在</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model</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1</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和</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2</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中，只有焦慮與依賴有正向關聯</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28</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p &lt;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001)</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教學</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經驗多年的</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教師</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(β </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el-GR"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0.</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39</a:t>
            </a:r>
            <a:r>
              <a:rPr lang="el-GR"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 </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p &lt; .05</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有較</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少</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依賴</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關係</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預測變</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量在學生層級整體解釋了依賴</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9.4%</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的變異，教師層級則是</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16.3%</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530293005"/>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96253" y="5933325"/>
            <a:ext cx="8884207" cy="677464"/>
          </a:xfrm>
          <a:prstGeom prst="rect">
            <a:avLst/>
          </a:prstGeom>
          <a:noFill/>
        </p:spPr>
        <p:txBody>
          <a:bodyPr wrap="none" lIns="479939" tIns="0" rIns="0" bIns="0" anchor="b" anchorCtr="0"/>
          <a:lstStyle/>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pic>
        <p:nvPicPr>
          <p:cNvPr id="2" name="圖片 1"/>
          <p:cNvPicPr>
            <a:picLocks noChangeAspect="1"/>
          </p:cNvPicPr>
          <p:nvPr/>
        </p:nvPicPr>
        <p:blipFill>
          <a:blip r:embed="rId3"/>
          <a:stretch>
            <a:fillRect/>
          </a:stretch>
        </p:blipFill>
        <p:spPr>
          <a:xfrm>
            <a:off x="67378" y="78229"/>
            <a:ext cx="12220876" cy="6792489"/>
          </a:xfrm>
          <a:prstGeom prst="rect">
            <a:avLst/>
          </a:prstGeom>
        </p:spPr>
      </p:pic>
    </p:spTree>
    <p:extLst>
      <p:ext uri="{BB962C8B-B14F-4D97-AF65-F5344CB8AC3E}">
        <p14:creationId xmlns:p14="http://schemas.microsoft.com/office/powerpoint/2010/main" val="272498084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0" y="6858000"/>
            <a:ext cx="8884207" cy="699273"/>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4.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Discussion</a:t>
            </a:r>
          </a:p>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4.1. Teachers' relationships with students who display shy behavior</a:t>
            </a:r>
          </a:p>
          <a:p>
            <a:endPar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研究</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結果表明</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學生自陳的</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害羞程度可能在師生關係質量中起著</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獨特</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的</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作用。在很大程度</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上和</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先前的研究相</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吻合。</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害羞程度較高的學生比害羞程度較低的學生與老師的</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親密關係較少。</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害羞</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vs</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親密</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p>
          <a:p>
            <a:pPr marL="457200" indent="-457200">
              <a:buFont typeface="Arial" panose="020B0604020202020204" pitchFamily="34" charset="0"/>
              <a:buChar char="•"/>
            </a:pP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害羞的學生與老師</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衝突層度較低。</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害羞</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vs</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衝突</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在本研究中，教師沒有體驗到</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與</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害羞學生依賴關係的差別</a:t>
            </a:r>
            <a:r>
              <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害羞</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vs</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依賴</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與先前的研究不太一致，作者解釋是因為樣本使用小學高年級的學生，</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與先前研究使用低年級的學生有落差，高年級學生害羞程度可能相對穩定，</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對老師的依賴程度也較少。</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1634256495"/>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0" y="5285191"/>
            <a:ext cx="8884207" cy="709433"/>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4.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Discussion</a:t>
            </a:r>
          </a:p>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4.2. Teachers' relationships with students who display anxious symptoms</a:t>
            </a:r>
          </a:p>
          <a:p>
            <a:endPar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本研究沒有</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發現學生的焦慮</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和師生關係的親密程度</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之間</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的連結。</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而</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學生的</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焦慮與</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衝突</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和</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依賴的師生關係有關。</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而這可能有多種原因，焦慮的學生可能喚起老師的負面情緒，例如</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兒童在學校表現、面對未來的擔憂可能伴隨著情緒波動，持續的自</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我懷疑及批評，這些想法及行為可能會導致它們過度依賴老師，</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此外，焦慮可能會影響學生的課堂活動表現，而課堂活動表現較低的</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學生可能受到老師的批評與指責，進而產生衝突。</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4181341692"/>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221470" y="3283671"/>
            <a:ext cx="8884207" cy="709433"/>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4.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Discussion</a:t>
            </a:r>
          </a:p>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4.3. Teachers' relationships with students with emotional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problems</a:t>
            </a:r>
          </a:p>
          <a:p>
            <a:endPar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學生的情緒問題</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與師生關係</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的任何層面無關。</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研究者認為情緒</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不穩定的學生在教室中的思想，感覺，行為</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和他們</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與</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老師</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的</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關係</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的品質的</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危害要比</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焦慮和害羞少，是合理的。 然而需要更</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多的</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研究</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來</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進一步探索這個假設。</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1878255656"/>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223520" y="0"/>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111760" y="4922520"/>
            <a:ext cx="8884207" cy="709433"/>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4.4.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Limitations</a:t>
            </a:r>
          </a:p>
          <a:p>
            <a:endPar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本研究僅為橫斷面研究，排除了變項任何間影響方向的推測。</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本研究僅使用學生與老師的自陳，來了解老師與學生</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內化</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之間的關係</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建議未來可以考慮多個訊息來源，包含家長。</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衡量</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情緒問題</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的信度僅</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為</a:t>
            </a:r>
            <a:r>
              <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0.67</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，這也可能是本研究情緒問題與師生關係</a:t>
            </a:r>
            <a:endParaRPr lang="en-US" altLang="zh-TW"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有關聯的原因。建議未來使用更有信度的量表。</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建議可以做縱貫研究</a:t>
            </a:r>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4216079974"/>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111760" y="141285"/>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365760" y="5574186"/>
            <a:ext cx="8884207" cy="709433"/>
          </a:xfrm>
          <a:prstGeom prst="rect">
            <a:avLst/>
          </a:prstGeom>
          <a:noFill/>
        </p:spPr>
        <p:txBody>
          <a:bodyPr wrap="none" lIns="479939" tIns="0" rIns="0" bIns="0" anchor="b" anchorCtr="0"/>
          <a:lstStyle/>
          <a:p>
            <a:r>
              <a:rPr lang="en-US" altLang="zh-TW" sz="28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5. Practical implications and </a:t>
            </a:r>
            <a:r>
              <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conclusion</a:t>
            </a:r>
          </a:p>
          <a:p>
            <a:endParaRPr lang="en-US" altLang="zh-TW" sz="28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本研究</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結果表明</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，不同類型的內化行為可能</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在師生關係</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的品質中起</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到</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  不同</a:t>
            </a:r>
            <a:r>
              <a:rPr lang="zh-TW" altLang="en-US" sz="2800" b="1" dirty="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的作用。</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老師應該要了解，</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社交環境中焦慮學生的生理</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過度反應可能</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喚起他們</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消極</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情緒和情感，因此</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，也使他們沒有意識地喚起老師負面思想</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和</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情緒。</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這可能會</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導致負面的</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人際關係模式，隨著時間的流逝，這些模式也</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可能</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會</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對這些學生的學業適應產生負面</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影響</a:t>
            </a:r>
            <a:r>
              <a:rPr lang="zh-TW" altLang="en-US"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標楷體" panose="03000509000000000000" pitchFamily="65" charset="-12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此外，教學經驗似乎是幫助教師</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對</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學生</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內化行為的變得更敏感</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的因素之</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一。</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藉由培訓</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老師來增強孩子在課堂上的積極應對，社交和學術技能，</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從而</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減少</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了孩子的</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內化問題。</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pPr marL="457200" indent="-457200">
              <a:buFont typeface="Arial" panose="020B0604020202020204" pitchFamily="34" charset="0"/>
              <a:buChar char="•"/>
            </a:pP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本研究初步</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調查</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結果指出了各種</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內化癥狀可能與師生之間</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關係品質的</a:t>
            </a:r>
            <a:r>
              <a:rPr lang="zh-TW" altLang="en-US"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重要性</a:t>
            </a:r>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a:t>
            </a:r>
            <a:endParaRPr lang="en-US" altLang="zh-TW"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a:p>
            <a:r>
              <a:rPr lang="zh-TW" altLang="en-US" sz="2800" b="1" dirty="0" smtClean="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rPr>
              <a:t>     是未來縱貫研究設計可能邁出的第一步。</a:t>
            </a:r>
            <a:endParaRPr lang="en-US" altLang="zh-CN" sz="2800" b="1" dirty="0">
              <a:solidFill>
                <a:srgbClr val="F18DA9">
                  <a:lumMod val="75000"/>
                </a:srgbClr>
              </a:solidFill>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spTree>
    <p:extLst>
      <p:ext uri="{BB962C8B-B14F-4D97-AF65-F5344CB8AC3E}">
        <p14:creationId xmlns:p14="http://schemas.microsoft.com/office/powerpoint/2010/main" val="322704814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115503" y="178612"/>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378480" y="178612"/>
            <a:ext cx="9398819" cy="1384153"/>
            <a:chOff x="1663565" y="778637"/>
            <a:chExt cx="3470162" cy="1069618"/>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r>
                <a:rPr lang="en-US" altLang="zh-CN" sz="5335" dirty="0">
                  <a:solidFill>
                    <a:srgbClr val="EF8DAE"/>
                  </a:solidFill>
                  <a:latin typeface="思源黑体 CN Light" panose="02010600030101010101" charset="-122"/>
                  <a:ea typeface="思源黑体 CN Light" panose="02010600030101010101" charset="-122"/>
                </a:rPr>
                <a:t>01</a:t>
              </a: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989690" y="778637"/>
              <a:ext cx="3144037" cy="936912"/>
            </a:xfrm>
            <a:prstGeom prst="rect">
              <a:avLst/>
            </a:prstGeom>
            <a:noFill/>
          </p:spPr>
          <p:txBody>
            <a:bodyPr wrap="none" lIns="479939" tIns="0" rIns="0" bIns="0" anchor="b" anchorCtr="0"/>
            <a:lstStyle/>
            <a:p>
              <a:r>
                <a:rPr lang="en-US" altLang="zh-TW" sz="4000" dirty="0" smtClean="0">
                  <a:solidFill>
                    <a:srgbClr val="EF8DAE"/>
                  </a:solidFill>
                  <a:latin typeface="標楷體" panose="03000509000000000000" pitchFamily="65" charset="-120"/>
                  <a:ea typeface="標楷體" panose="03000509000000000000" pitchFamily="65" charset="-120"/>
                  <a:sym typeface="+mn-ea"/>
                </a:rPr>
                <a:t>Introduction</a:t>
              </a:r>
              <a:endParaRPr lang="zh-CN" altLang="en-US" sz="4000" dirty="0">
                <a:solidFill>
                  <a:srgbClr val="EF8DAE"/>
                </a:solidFill>
                <a:latin typeface="標楷體" panose="03000509000000000000" pitchFamily="65" charset="-120"/>
                <a:ea typeface="標楷體" panose="03000509000000000000" pitchFamily="65" charset="-120"/>
                <a:sym typeface="+mn-ea"/>
              </a:endParaRP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115503" y="4499408"/>
            <a:ext cx="8020085" cy="1226613"/>
          </a:xfrm>
          <a:prstGeom prst="rect">
            <a:avLst/>
          </a:prstGeom>
          <a:noFill/>
        </p:spPr>
        <p:txBody>
          <a:bodyPr wrap="none" lIns="479939" tIns="0" rIns="0" bIns="0" anchor="b" anchorCtr="0"/>
          <a:lstStyle/>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大多數關於師生關係品質的研究中，這些內化行為的類型通常是</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被各自探索的，或者</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被合併</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成整個內</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化行為</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的因素。</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因此，人們對各種內化行為的類型在師生關係之間可能引起的獨特</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作用知之甚</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少</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dirty="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在本研究中</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，試圖探索學生</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內化</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行為的</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不同</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形式</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（即害羞，</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焦慮</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和情緒問題</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對師生關係</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（即親密，衝突和</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依賴）</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方面的獨特</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貢獻</a:t>
            </a:r>
            <a:r>
              <a:rPr lang="zh-TW" altLang="en-US" sz="2800"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zh-TW" altLang="en-US" sz="2800" dirty="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dirty="0" smtClean="0">
              <a:solidFill>
                <a:schemeClr val="accent5">
                  <a:lumMod val="75000"/>
                </a:schemeClr>
              </a:solidFill>
              <a:latin typeface="標楷體" panose="03000509000000000000" pitchFamily="65" charset="-120"/>
              <a:ea typeface="標楷體" panose="03000509000000000000" pitchFamily="65" charset="-120"/>
              <a:sym typeface="+mn-ea"/>
            </a:endParaRPr>
          </a:p>
        </p:txBody>
      </p:sp>
    </p:spTree>
    <p:extLst>
      <p:ext uri="{BB962C8B-B14F-4D97-AF65-F5344CB8AC3E}">
        <p14:creationId xmlns:p14="http://schemas.microsoft.com/office/powerpoint/2010/main" val="17902494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147263" y="173127"/>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252388" y="89237"/>
            <a:ext cx="12149862" cy="1852579"/>
            <a:chOff x="1430641" y="709571"/>
            <a:chExt cx="3144037" cy="1138684"/>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endParaRPr lang="en-US" altLang="zh-CN" sz="5335" dirty="0">
                <a:solidFill>
                  <a:srgbClr val="EF8DAE"/>
                </a:solidFill>
                <a:latin typeface="思源黑体 CN Light" panose="02010600030101010101" charset="-122"/>
                <a:ea typeface="思源黑体 CN Light" panose="02010600030101010101" charset="-122"/>
              </a:endParaRP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430641" y="709571"/>
              <a:ext cx="3144037" cy="936912"/>
            </a:xfrm>
            <a:prstGeom prst="rect">
              <a:avLst/>
            </a:prstGeom>
            <a:noFill/>
          </p:spPr>
          <p:txBody>
            <a:bodyPr wrap="none" lIns="479939" tIns="0" rIns="0" bIns="0" anchor="b" anchorCtr="0"/>
            <a:lstStyle/>
            <a:p>
              <a:r>
                <a:rPr lang="en-US" altLang="zh-TW" sz="32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1.1. Teachers' relationships with students </a:t>
              </a:r>
              <a:r>
                <a:rPr lang="en-US" altLang="zh-TW" sz="32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who display</a:t>
              </a:r>
            </a:p>
            <a:p>
              <a:r>
                <a:rPr lang="zh-TW" altLang="en-US" sz="3200" b="1" dirty="0">
                  <a:solidFill>
                    <a:schemeClr val="accent3">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ea"/>
                </a:rPr>
                <a:t> </a:t>
              </a:r>
              <a:r>
                <a:rPr lang="zh-TW" altLang="en-US" sz="3200" b="1" dirty="0" smtClean="0">
                  <a:solidFill>
                    <a:schemeClr val="accent3">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ea"/>
                </a:rPr>
                <a:t>   </a:t>
              </a:r>
              <a:r>
                <a:rPr lang="en-US" altLang="zh-TW" sz="32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a:t>
              </a:r>
              <a:r>
                <a:rPr lang="en-US" altLang="zh-TW" sz="32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internalizing behavior</a:t>
              </a:r>
              <a:endParaRPr lang="zh-CN" altLang="en-US" sz="3200" b="1" dirty="0">
                <a:solidFill>
                  <a:schemeClr val="accent3">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ea"/>
              </a:endParaRP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147263" y="5057006"/>
            <a:ext cx="8020085" cy="1226613"/>
          </a:xfrm>
          <a:prstGeom prst="rect">
            <a:avLst/>
          </a:prstGeom>
          <a:noFill/>
        </p:spPr>
        <p:txBody>
          <a:bodyPr wrap="none" lIns="479939" tIns="0" rIns="0" bIns="0" anchor="b" anchorCtr="0"/>
          <a:lstStyle/>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基於依附理論，兒童與教師之間的</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親密關係</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可能會促進兒童的情感</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安全。</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教師為兒童提供情感安全的程度可能取決於親密程度，衝突程度</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和關係</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的</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依賴程度</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。通常</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，以熱情，信任和開放式交流為特徵的</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親密關係為學生</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提供</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一個安全的支持系統</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，使</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他們能夠探索課堂環境並在需要時尋求幫助。 </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相反</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，在相互衝突或相互依存的關係中，學生在壓力或需求時可能會</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感到</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情緒</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上的安全感降低，並且對老師</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的回應力</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不太有信心。</a:t>
            </a:r>
            <a:endParaRPr lang="en-US" altLang="zh-TW" sz="2800"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dirty="0" smtClean="0">
              <a:solidFill>
                <a:schemeClr val="accent5">
                  <a:lumMod val="75000"/>
                </a:schemeClr>
              </a:solidFill>
              <a:latin typeface="標楷體" panose="03000509000000000000" pitchFamily="65" charset="-120"/>
              <a:ea typeface="標楷體" panose="03000509000000000000" pitchFamily="65" charset="-120"/>
              <a:sym typeface="+mn-ea"/>
            </a:endParaRPr>
          </a:p>
        </p:txBody>
      </p:sp>
    </p:spTree>
    <p:extLst>
      <p:ext uri="{BB962C8B-B14F-4D97-AF65-F5344CB8AC3E}">
        <p14:creationId xmlns:p14="http://schemas.microsoft.com/office/powerpoint/2010/main" val="18609282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332176"/>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61645" y="70135"/>
            <a:ext cx="12149862" cy="2046715"/>
            <a:chOff x="1401541" y="590246"/>
            <a:chExt cx="3144037" cy="1258009"/>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endParaRPr lang="en-US" altLang="zh-CN" sz="5335" dirty="0">
                <a:solidFill>
                  <a:srgbClr val="EF8DAE"/>
                </a:solidFill>
                <a:latin typeface="思源黑体 CN Light" panose="02010600030101010101" charset="-122"/>
                <a:ea typeface="思源黑体 CN Light" panose="02010600030101010101" charset="-122"/>
              </a:endParaRP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401541" y="590246"/>
              <a:ext cx="3144037" cy="936912"/>
            </a:xfrm>
            <a:prstGeom prst="rect">
              <a:avLst/>
            </a:prstGeom>
            <a:noFill/>
          </p:spPr>
          <p:txBody>
            <a:bodyPr wrap="none" lIns="479939" tIns="0" rIns="0" bIns="0" anchor="b" anchorCtr="0"/>
            <a:lstStyle/>
            <a:p>
              <a:r>
                <a:rPr lang="en-US" altLang="zh-TW" sz="32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1.1. Teachers' relationships with students </a:t>
              </a:r>
              <a:r>
                <a:rPr lang="en-US" altLang="zh-TW" sz="32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who display</a:t>
              </a:r>
            </a:p>
            <a:p>
              <a:r>
                <a:rPr lang="zh-TW" altLang="en-US" sz="3200" b="1" dirty="0">
                  <a:solidFill>
                    <a:schemeClr val="accent3">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ea"/>
                </a:rPr>
                <a:t> </a:t>
              </a:r>
              <a:r>
                <a:rPr lang="zh-TW" altLang="en-US" sz="3200" b="1" dirty="0" smtClean="0">
                  <a:solidFill>
                    <a:schemeClr val="accent3">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ea"/>
                </a:rPr>
                <a:t>   </a:t>
              </a:r>
              <a:r>
                <a:rPr lang="en-US" altLang="zh-TW" sz="32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a:t>
              </a:r>
              <a:r>
                <a:rPr lang="en-US" altLang="zh-TW" sz="32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internalizing behavior</a:t>
              </a:r>
              <a:endParaRPr lang="zh-CN" altLang="en-US" sz="3200" b="1" dirty="0">
                <a:solidFill>
                  <a:schemeClr val="accent3">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ea"/>
              </a:endParaRP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252388" y="4923987"/>
            <a:ext cx="8020085" cy="1226613"/>
          </a:xfrm>
          <a:prstGeom prst="rect">
            <a:avLst/>
          </a:prstGeom>
          <a:noFill/>
        </p:spPr>
        <p:txBody>
          <a:bodyPr wrap="none" lIns="479939" tIns="0" rIns="0" bIns="0" anchor="b" anchorCtr="0"/>
          <a:lstStyle/>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以內化行為進入課堂環境的學生通常被認為與老師發展關係的風險</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增加，</a:t>
            </a:r>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這些</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關係的</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特徵是</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親密程度低，衝突和依賴程度高</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然而</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，關於</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這些內化行為的實徵研究在師生</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關係</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中的方向</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和幅度上都</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是</a:t>
            </a:r>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不</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一致的</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endPar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而且，內部</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化行為與負面關係維度之間的關聯似乎存在很大的異質性。</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endParaRPr lang="en-US" altLang="zh-TW" sz="2800"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dirty="0">
                <a:solidFill>
                  <a:schemeClr val="accent5">
                    <a:lumMod val="75000"/>
                  </a:schemeClr>
                </a:solidFill>
                <a:latin typeface="標楷體" panose="03000509000000000000" pitchFamily="65" charset="-120"/>
                <a:ea typeface="標楷體" panose="03000509000000000000" pitchFamily="65" charset="-120"/>
                <a:sym typeface="+mn-ea"/>
              </a:rPr>
              <a:t>基於</a:t>
            </a:r>
            <a:r>
              <a:rPr lang="zh-TW" altLang="en-US" sz="2800" dirty="0" smtClean="0">
                <a:solidFill>
                  <a:schemeClr val="accent5">
                    <a:lumMod val="75000"/>
                  </a:schemeClr>
                </a:solidFill>
                <a:latin typeface="標楷體" panose="03000509000000000000" pitchFamily="65" charset="-120"/>
                <a:ea typeface="標楷體" panose="03000509000000000000" pitchFamily="65" charset="-120"/>
                <a:sym typeface="+mn-ea"/>
              </a:rPr>
              <a:t>上述，</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在本</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研究</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重申</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了試圖</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探索學生內化行為的不同形式（即害羞</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焦慮和</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情緒問題）對師生關係（即親密，衝突和依賴）方面的獨特</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貢獻</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dirty="0" smtClean="0">
              <a:solidFill>
                <a:schemeClr val="accent5">
                  <a:lumMod val="75000"/>
                </a:schemeClr>
              </a:solidFill>
              <a:latin typeface="標楷體" panose="03000509000000000000" pitchFamily="65" charset="-120"/>
              <a:ea typeface="標楷體" panose="03000509000000000000" pitchFamily="65" charset="-120"/>
              <a:sym typeface="+mn-ea"/>
            </a:endParaRPr>
          </a:p>
        </p:txBody>
      </p:sp>
    </p:spTree>
    <p:extLst>
      <p:ext uri="{BB962C8B-B14F-4D97-AF65-F5344CB8AC3E}">
        <p14:creationId xmlns:p14="http://schemas.microsoft.com/office/powerpoint/2010/main" val="376060110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0" y="178612"/>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163824" y="-332176"/>
            <a:ext cx="12149862" cy="2449024"/>
            <a:chOff x="1459886" y="342967"/>
            <a:chExt cx="3144037" cy="1505288"/>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endParaRPr lang="en-US" altLang="zh-CN" sz="5335" dirty="0">
                <a:solidFill>
                  <a:srgbClr val="EF8DAE"/>
                </a:solidFill>
                <a:latin typeface="思源黑体 CN Light" panose="02010600030101010101" charset="-122"/>
                <a:ea typeface="思源黑体 CN Light" panose="02010600030101010101" charset="-122"/>
              </a:endParaRP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459886" y="342967"/>
              <a:ext cx="3144037" cy="936912"/>
            </a:xfrm>
            <a:prstGeom prst="rect">
              <a:avLst/>
            </a:prstGeom>
            <a:noFill/>
          </p:spPr>
          <p:txBody>
            <a:bodyPr wrap="none" lIns="479939" tIns="0" rIns="0" bIns="0" anchor="b" anchorCtr="0"/>
            <a:lstStyle/>
            <a:p>
              <a:r>
                <a:rPr lang="en-US" altLang="zh-TW" sz="3200" b="1" dirty="0" smtClean="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1.1.1</a:t>
              </a:r>
              <a:r>
                <a:rPr lang="en-US" altLang="zh-TW" sz="32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 Shyness</a:t>
              </a:r>
              <a:endParaRPr lang="zh-CN" altLang="en-US" sz="3200" b="1" dirty="0">
                <a:solidFill>
                  <a:schemeClr val="accent3">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ea"/>
              </a:endParaRP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0" y="4931773"/>
            <a:ext cx="8020085" cy="1226613"/>
          </a:xfrm>
          <a:prstGeom prst="rect">
            <a:avLst/>
          </a:prstGeom>
          <a:noFill/>
        </p:spPr>
        <p:txBody>
          <a:bodyPr wrap="none" lIns="479939" tIns="0" rIns="0" bIns="0" anchor="b" anchorCtr="0"/>
          <a:lstStyle/>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害羞一般</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是指學生面對新情況時</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的驚恐和</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警惕</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害羞</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的學生可能會對不熟悉的人、事件和情況猶豫不決，當他們</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覺得</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自己</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正在接受社會評估時，可能會感到</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自我</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覺察</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甚至</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尷尬</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害羞的學生往往與老師的互動較少，從而增加</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了師生關係品質較差的</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風險。</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害羞的</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孩子，由於</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他們謹慎和憂慮的行為，很</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可能與他人有</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低親密</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和</a:t>
            </a:r>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高依賴的</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關係。</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p:txBody>
      </p:sp>
    </p:spTree>
    <p:extLst>
      <p:ext uri="{BB962C8B-B14F-4D97-AF65-F5344CB8AC3E}">
        <p14:creationId xmlns:p14="http://schemas.microsoft.com/office/powerpoint/2010/main" val="20527104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68826" y="178612"/>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163824" y="-332176"/>
            <a:ext cx="12149862" cy="2449024"/>
            <a:chOff x="1459886" y="342967"/>
            <a:chExt cx="3144037" cy="1505288"/>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endParaRPr lang="en-US" altLang="zh-CN" sz="5335" dirty="0">
                <a:solidFill>
                  <a:srgbClr val="EF8DAE"/>
                </a:solidFill>
                <a:latin typeface="思源黑体 CN Light" panose="02010600030101010101" charset="-122"/>
                <a:ea typeface="思源黑体 CN Light" panose="02010600030101010101" charset="-122"/>
              </a:endParaRP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459886" y="342967"/>
              <a:ext cx="3144037" cy="936912"/>
            </a:xfrm>
            <a:prstGeom prst="rect">
              <a:avLst/>
            </a:prstGeom>
            <a:noFill/>
          </p:spPr>
          <p:txBody>
            <a:bodyPr wrap="none" lIns="479939" tIns="0" rIns="0" bIns="0" anchor="b" anchorCtr="0"/>
            <a:lstStyle/>
            <a:p>
              <a:r>
                <a:rPr lang="en-US" altLang="zh-TW" sz="32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1.1.2. Anxiety</a:t>
              </a:r>
              <a:endParaRPr lang="zh-CN" altLang="en-US" sz="3200" b="1" dirty="0">
                <a:solidFill>
                  <a:schemeClr val="accent3">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ea"/>
              </a:endParaRP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308124" y="2887757"/>
            <a:ext cx="8020085" cy="1226613"/>
          </a:xfrm>
          <a:prstGeom prst="rect">
            <a:avLst/>
          </a:prstGeom>
          <a:noFill/>
        </p:spPr>
        <p:txBody>
          <a:bodyPr wrap="none" lIns="479939" tIns="0" rIns="0" bIns="0" anchor="b" anchorCtr="0"/>
          <a:lstStyle/>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焦慮行為妨礙</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了師生關係</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的</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品質</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高水平的焦慮，與愈強的依賴性，較少的親密關係有關。</a:t>
            </a:r>
            <a:r>
              <a:rPr lang="en-US" altLang="zh-TW" sz="2800" dirty="0" smtClean="0"/>
              <a:t>  </a:t>
            </a:r>
            <a:r>
              <a:rPr lang="en-US" altLang="zh-TW" sz="2800" dirty="0">
                <a:solidFill>
                  <a:srgbClr val="FF0000"/>
                </a:solidFill>
              </a:rPr>
              <a:t>(</a:t>
            </a:r>
            <a:r>
              <a:rPr lang="en-US" altLang="zh-TW" sz="2800" dirty="0" err="1" smtClean="0">
                <a:solidFill>
                  <a:srgbClr val="FF0000"/>
                </a:solidFill>
              </a:rPr>
              <a:t>Sette</a:t>
            </a:r>
            <a:r>
              <a:rPr lang="zh-TW" altLang="en-US" sz="2800" dirty="0" smtClean="0">
                <a:solidFill>
                  <a:srgbClr val="FF0000"/>
                </a:solidFill>
              </a:rPr>
              <a:t> </a:t>
            </a:r>
            <a:r>
              <a:rPr lang="en-US" altLang="zh-TW" sz="2800" dirty="0" smtClean="0">
                <a:solidFill>
                  <a:srgbClr val="FF0000"/>
                </a:solidFill>
              </a:rPr>
              <a:t>et al., 2013)</a:t>
            </a:r>
          </a:p>
          <a:p>
            <a:pPr marL="457200" indent="-457200">
              <a:buFont typeface="Arial" panose="020B0604020202020204" pitchFamily="34" charset="0"/>
              <a:buChar char="•"/>
            </a:pPr>
            <a:endParaRPr lang="en-US" altLang="zh-TW" sz="2800" b="1" dirty="0" smtClean="0">
              <a:solidFill>
                <a:srgbClr val="FF0000"/>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而在另一些研究中，教師與</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焦慮學生的關係</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可能</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會遇到更</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多的依賴和衝突</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但卻</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不會</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減少親密關係。</a:t>
            </a:r>
            <a:r>
              <a:rPr lang="en-US" altLang="zh-TW" sz="2800" dirty="0" smtClean="0"/>
              <a:t> </a:t>
            </a:r>
            <a:r>
              <a:rPr lang="en-US" altLang="zh-TW" sz="2800" dirty="0">
                <a:solidFill>
                  <a:srgbClr val="FF0000"/>
                </a:solidFill>
              </a:rPr>
              <a:t> (Mejia &amp; </a:t>
            </a:r>
            <a:r>
              <a:rPr lang="en-US" altLang="zh-TW" sz="2800" dirty="0" smtClean="0">
                <a:solidFill>
                  <a:srgbClr val="FF0000"/>
                </a:solidFill>
              </a:rPr>
              <a:t>Hoglund,2016)</a:t>
            </a:r>
            <a:endParaRPr lang="en-US" altLang="zh-TW" sz="2800" b="1" dirty="0">
              <a:solidFill>
                <a:srgbClr val="FF0000"/>
              </a:solidFill>
              <a:latin typeface="標楷體" panose="03000509000000000000" pitchFamily="65" charset="-120"/>
              <a:ea typeface="標楷體" panose="03000509000000000000" pitchFamily="65" charset="-120"/>
              <a:sym typeface="+mn-ea"/>
            </a:endParaRPr>
          </a:p>
        </p:txBody>
      </p:sp>
    </p:spTree>
    <p:extLst>
      <p:ext uri="{BB962C8B-B14F-4D97-AF65-F5344CB8AC3E}">
        <p14:creationId xmlns:p14="http://schemas.microsoft.com/office/powerpoint/2010/main" val="423396693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76A32F8-3FD5-4DA5-9B40-8F410E6F7484}"/>
              </a:ext>
            </a:extLst>
          </p:cNvPr>
          <p:cNvSpPr/>
          <p:nvPr/>
        </p:nvSpPr>
        <p:spPr>
          <a:xfrm>
            <a:off x="68826" y="178612"/>
            <a:ext cx="12192000" cy="6858000"/>
          </a:xfrm>
          <a:prstGeom prst="rect">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 xmlns:a16="http://schemas.microsoft.com/office/drawing/2014/main" id="{228B63EA-D201-47B2-9A03-E0BC82181B23}"/>
              </a:ext>
            </a:extLst>
          </p:cNvPr>
          <p:cNvGrpSpPr/>
          <p:nvPr/>
        </p:nvGrpSpPr>
        <p:grpSpPr>
          <a:xfrm>
            <a:off x="163824" y="-332176"/>
            <a:ext cx="12149862" cy="2449024"/>
            <a:chOff x="1459886" y="342967"/>
            <a:chExt cx="3144037" cy="1505288"/>
          </a:xfrm>
        </p:grpSpPr>
        <p:sp>
          <p:nvSpPr>
            <p:cNvPr id="4" name="TextBox 6">
              <a:extLst>
                <a:ext uri="{FF2B5EF4-FFF2-40B4-BE49-F238E27FC236}">
                  <a16:creationId xmlns="" xmlns:a16="http://schemas.microsoft.com/office/drawing/2014/main" id="{08C12F5D-85FA-4091-8D87-3593B400C997}"/>
                </a:ext>
              </a:extLst>
            </p:cNvPr>
            <p:cNvSpPr txBox="1"/>
            <p:nvPr/>
          </p:nvSpPr>
          <p:spPr>
            <a:xfrm>
              <a:off x="1663565" y="1140462"/>
              <a:ext cx="655864" cy="707793"/>
            </a:xfrm>
            <a:prstGeom prst="rect">
              <a:avLst/>
            </a:prstGeom>
            <a:noFill/>
          </p:spPr>
          <p:txBody>
            <a:bodyPr wrap="none" anchor="ctr">
              <a:normAutofit fontScale="97500"/>
            </a:bodyPr>
            <a:lstStyle/>
            <a:p>
              <a:endParaRPr lang="en-US" altLang="zh-CN" sz="5335" dirty="0">
                <a:solidFill>
                  <a:srgbClr val="EF8DAE"/>
                </a:solidFill>
                <a:latin typeface="思源黑体 CN Light" panose="02010600030101010101" charset="-122"/>
                <a:ea typeface="思源黑体 CN Light" panose="02010600030101010101" charset="-122"/>
              </a:endParaRPr>
            </a:p>
          </p:txBody>
        </p:sp>
        <p:sp>
          <p:nvSpPr>
            <p:cNvPr id="5" name="TextBox 8">
              <a:extLst>
                <a:ext uri="{FF2B5EF4-FFF2-40B4-BE49-F238E27FC236}">
                  <a16:creationId xmlns="" xmlns:a16="http://schemas.microsoft.com/office/drawing/2014/main" id="{9B1C3DE7-72F9-47C3-8AFA-5F14C4895582}"/>
                </a:ext>
              </a:extLst>
            </p:cNvPr>
            <p:cNvSpPr txBox="1"/>
            <p:nvPr/>
          </p:nvSpPr>
          <p:spPr>
            <a:xfrm>
              <a:off x="1459886" y="342967"/>
              <a:ext cx="3144037" cy="936912"/>
            </a:xfrm>
            <a:prstGeom prst="rect">
              <a:avLst/>
            </a:prstGeom>
            <a:noFill/>
          </p:spPr>
          <p:txBody>
            <a:bodyPr wrap="none" lIns="479939" tIns="0" rIns="0" bIns="0" anchor="b" anchorCtr="0"/>
            <a:lstStyle/>
            <a:p>
              <a:r>
                <a:rPr lang="en-US" altLang="zh-TW" sz="3200" b="1" dirty="0">
                  <a:solidFill>
                    <a:schemeClr val="accent3">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ea"/>
                </a:rPr>
                <a:t>1.1.3. Emotional problems</a:t>
              </a:r>
              <a:endParaRPr lang="zh-CN" altLang="en-US" sz="3200" b="1" dirty="0">
                <a:solidFill>
                  <a:schemeClr val="accent3">
                    <a:lumMod val="50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ea"/>
              </a:endParaRPr>
            </a:p>
          </p:txBody>
        </p:sp>
      </p:grpSp>
      <p:sp>
        <p:nvSpPr>
          <p:cNvPr id="26" name="L 形 25">
            <a:extLst>
              <a:ext uri="{FF2B5EF4-FFF2-40B4-BE49-F238E27FC236}">
                <a16:creationId xmlns="" xmlns:a16="http://schemas.microsoft.com/office/drawing/2014/main" id="{350F002A-7AE1-49DB-A2E1-4F472F56183D}"/>
              </a:ext>
            </a:extLst>
          </p:cNvPr>
          <p:cNvSpPr/>
          <p:nvPr/>
        </p:nvSpPr>
        <p:spPr>
          <a:xfrm>
            <a:off x="0" y="6283619"/>
            <a:ext cx="654341" cy="654341"/>
          </a:xfrm>
          <a:prstGeom prst="corner">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7" name="矩形 26">
            <a:extLst>
              <a:ext uri="{FF2B5EF4-FFF2-40B4-BE49-F238E27FC236}">
                <a16:creationId xmlns="" xmlns:a16="http://schemas.microsoft.com/office/drawing/2014/main" id="{8078AA43-4BD4-46ED-BAA5-507ED2B623D4}"/>
              </a:ext>
            </a:extLst>
          </p:cNvPr>
          <p:cNvSpPr/>
          <p:nvPr/>
        </p:nvSpPr>
        <p:spPr>
          <a:xfrm>
            <a:off x="0" y="47361"/>
            <a:ext cx="12192000" cy="83890"/>
          </a:xfrm>
          <a:prstGeom prst="rect">
            <a:avLst/>
          </a:prstGeom>
          <a:solidFill>
            <a:srgbClr val="F7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28" name="乘号 27">
            <a:extLst>
              <a:ext uri="{FF2B5EF4-FFF2-40B4-BE49-F238E27FC236}">
                <a16:creationId xmlns="" xmlns:a16="http://schemas.microsoft.com/office/drawing/2014/main" id="{C79B094D-6A86-4296-BFDA-0E3E2FE99E9F}"/>
              </a:ext>
            </a:extLst>
          </p:cNvPr>
          <p:cNvSpPr/>
          <p:nvPr/>
        </p:nvSpPr>
        <p:spPr>
          <a:xfrm>
            <a:off x="11195958" y="0"/>
            <a:ext cx="996042" cy="996042"/>
          </a:xfrm>
          <a:prstGeom prst="mathMultiply">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7" name="TextBox 8">
            <a:extLst>
              <a:ext uri="{FF2B5EF4-FFF2-40B4-BE49-F238E27FC236}">
                <a16:creationId xmlns="" xmlns:a16="http://schemas.microsoft.com/office/drawing/2014/main" id="{9B1C3DE7-72F9-47C3-8AFA-5F14C4895582}"/>
              </a:ext>
            </a:extLst>
          </p:cNvPr>
          <p:cNvSpPr txBox="1"/>
          <p:nvPr/>
        </p:nvSpPr>
        <p:spPr>
          <a:xfrm>
            <a:off x="68826" y="4950333"/>
            <a:ext cx="8020085" cy="1226613"/>
          </a:xfrm>
          <a:prstGeom prst="rect">
            <a:avLst/>
          </a:prstGeom>
          <a:noFill/>
        </p:spPr>
        <p:txBody>
          <a:bodyPr wrap="none" lIns="479939" tIns="0" rIns="0" bIns="0" anchor="b" anchorCtr="0"/>
          <a:lstStyle/>
          <a:p>
            <a:pPr marL="457200" indent="-457200">
              <a:buFont typeface="Arial" panose="020B0604020202020204" pitchFamily="34" charset="0"/>
              <a:buChar char="•"/>
            </a:pP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有情緒問題的學生是那些進入教室時情緒受到干擾的學生，主要</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涉及</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u="sng" dirty="0" smtClean="0">
                <a:solidFill>
                  <a:schemeClr val="accent5">
                    <a:lumMod val="75000"/>
                  </a:schemeClr>
                </a:solidFill>
                <a:latin typeface="標楷體" panose="03000509000000000000" pitchFamily="65" charset="-120"/>
                <a:ea typeface="標楷體" panose="03000509000000000000" pitchFamily="65" charset="-120"/>
                <a:sym typeface="+mn-ea"/>
              </a:rPr>
              <a:t>抑鬱</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、悲傷或恐懼的感覺、對學校活動失去興趣或身體不適，如</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頭痛</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或胃痛。</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學生在負面心情狀態</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和情緒表達低下可能會使他們面臨與老師發展</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負面</a:t>
            </a:r>
            <a:endParaRPr lang="en-US" altLang="zh-TW" sz="2800" b="1" dirty="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關係</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的風險，而這種</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關係是不</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那麼親密，也</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更衝突。</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endParaRPr lang="en-US" altLang="zh-TW" sz="2800" b="1" dirty="0" smtClean="0">
              <a:solidFill>
                <a:srgbClr val="FF0000"/>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衝突的師生關係可能會中介了學生的情緒反應與抑鬱之間的</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關聯</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a:t>
            </a: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 </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 因此不能</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對情感</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問題與師生關係</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的</a:t>
            </a:r>
            <a:r>
              <a:rPr lang="zh-TW" altLang="en-US" sz="2800" b="1" dirty="0" smtClean="0">
                <a:solidFill>
                  <a:schemeClr val="accent5">
                    <a:lumMod val="75000"/>
                  </a:schemeClr>
                </a:solidFill>
                <a:latin typeface="標楷體" panose="03000509000000000000" pitchFamily="65" charset="-120"/>
                <a:ea typeface="標楷體" panose="03000509000000000000" pitchFamily="65" charset="-120"/>
                <a:sym typeface="+mn-ea"/>
              </a:rPr>
              <a:t>品質做出</a:t>
            </a:r>
            <a:r>
              <a:rPr lang="zh-TW" altLang="en-US" sz="2800" b="1" dirty="0">
                <a:solidFill>
                  <a:schemeClr val="accent5">
                    <a:lumMod val="75000"/>
                  </a:schemeClr>
                </a:solidFill>
                <a:latin typeface="標楷體" panose="03000509000000000000" pitchFamily="65" charset="-120"/>
                <a:ea typeface="標楷體" panose="03000509000000000000" pitchFamily="65" charset="-120"/>
                <a:sym typeface="+mn-ea"/>
              </a:rPr>
              <a:t>堅定的假設。</a:t>
            </a:r>
          </a:p>
          <a:p>
            <a:pPr marL="457200" indent="-457200">
              <a:buFont typeface="Arial" panose="020B0604020202020204" pitchFamily="34" charset="0"/>
              <a:buChar char="•"/>
            </a:pPr>
            <a:endParaRPr lang="en-US" altLang="zh-TW" sz="2800" b="1" dirty="0" smtClean="0">
              <a:solidFill>
                <a:schemeClr val="accent5">
                  <a:lumMod val="75000"/>
                </a:schemeClr>
              </a:solidFill>
              <a:latin typeface="標楷體" panose="03000509000000000000" pitchFamily="65" charset="-120"/>
              <a:ea typeface="標楷體" panose="03000509000000000000" pitchFamily="65" charset="-120"/>
              <a:sym typeface="+mn-ea"/>
            </a:endParaRPr>
          </a:p>
          <a:p>
            <a:pPr marL="457200" indent="-457200">
              <a:buFont typeface="Arial" panose="020B0604020202020204" pitchFamily="34" charset="0"/>
              <a:buChar char="•"/>
            </a:pPr>
            <a:endParaRPr lang="en-US" altLang="zh-TW" sz="2800" b="1" dirty="0">
              <a:solidFill>
                <a:srgbClr val="FF0000"/>
              </a:solidFill>
              <a:latin typeface="標楷體" panose="03000509000000000000" pitchFamily="65" charset="-120"/>
              <a:ea typeface="標楷體" panose="03000509000000000000" pitchFamily="65" charset="-120"/>
              <a:sym typeface="+mn-ea"/>
            </a:endParaRPr>
          </a:p>
        </p:txBody>
      </p:sp>
    </p:spTree>
    <p:extLst>
      <p:ext uri="{BB962C8B-B14F-4D97-AF65-F5344CB8AC3E}">
        <p14:creationId xmlns:p14="http://schemas.microsoft.com/office/powerpoint/2010/main" val="758954994"/>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918">
      <a:dk1>
        <a:sysClr val="windowText" lastClr="000000"/>
      </a:dk1>
      <a:lt1>
        <a:sysClr val="window" lastClr="FFFFFF"/>
      </a:lt1>
      <a:dk2>
        <a:srgbClr val="44546A"/>
      </a:dk2>
      <a:lt2>
        <a:srgbClr val="E7E6E6"/>
      </a:lt2>
      <a:accent1>
        <a:srgbClr val="F18DA9"/>
      </a:accent1>
      <a:accent2>
        <a:srgbClr val="F8E07E"/>
      </a:accent2>
      <a:accent3>
        <a:srgbClr val="F18DA9"/>
      </a:accent3>
      <a:accent4>
        <a:srgbClr val="F8E07E"/>
      </a:accent4>
      <a:accent5>
        <a:srgbClr val="F18DA9"/>
      </a:accent5>
      <a:accent6>
        <a:srgbClr val="F8E07E"/>
      </a:accent6>
      <a:hlink>
        <a:srgbClr val="F18DA9"/>
      </a:hlink>
      <a:folHlink>
        <a:srgbClr val="F8E07E"/>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1690</TotalTime>
  <Words>3472</Words>
  <Application>Microsoft Office PowerPoint</Application>
  <PresentationFormat>寬螢幕</PresentationFormat>
  <Paragraphs>383</Paragraphs>
  <Slides>37</Slides>
  <Notes>37</Notes>
  <HiddenSlides>0</HiddenSlides>
  <MMClips>0</MMClips>
  <ScaleCrop>false</ScaleCrop>
  <HeadingPairs>
    <vt:vector size="6" baseType="variant">
      <vt:variant>
        <vt:lpstr>使用字型</vt:lpstr>
      </vt:variant>
      <vt:variant>
        <vt:i4>13</vt:i4>
      </vt:variant>
      <vt:variant>
        <vt:lpstr>佈景主題</vt:lpstr>
      </vt:variant>
      <vt:variant>
        <vt:i4>2</vt:i4>
      </vt:variant>
      <vt:variant>
        <vt:lpstr>投影片標題</vt:lpstr>
      </vt:variant>
      <vt:variant>
        <vt:i4>37</vt:i4>
      </vt:variant>
    </vt:vector>
  </HeadingPairs>
  <TitlesOfParts>
    <vt:vector size="52" baseType="lpstr">
      <vt:lpstr>等线</vt:lpstr>
      <vt:lpstr>Montserrat Semi</vt:lpstr>
      <vt:lpstr>宋体</vt:lpstr>
      <vt:lpstr>思源黑体 CN Light</vt:lpstr>
      <vt:lpstr>思源黑体 CN Regular</vt:lpstr>
      <vt:lpstr>微軟正黑體</vt:lpstr>
      <vt:lpstr>新細明體</vt:lpstr>
      <vt:lpstr>標楷體</vt:lpstr>
      <vt:lpstr>Arial</vt:lpstr>
      <vt:lpstr>Calibri</vt:lpstr>
      <vt:lpstr>Calibri Light</vt:lpstr>
      <vt:lpstr>Tahoma</vt:lpstr>
      <vt:lpstr>Times New Roman</vt:lpstr>
      <vt:lpstr>Office 主题​​</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Tjlee</cp:lastModifiedBy>
  <cp:revision>258</cp:revision>
  <dcterms:created xsi:type="dcterms:W3CDTF">2019-08-01T05:55:51Z</dcterms:created>
  <dcterms:modified xsi:type="dcterms:W3CDTF">2021-04-27T05:41:17Z</dcterms:modified>
</cp:coreProperties>
</file>