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7"/>
  </p:notesMasterIdLst>
  <p:handoutMasterIdLst>
    <p:handoutMasterId r:id="rId38"/>
  </p:handoutMasterIdLst>
  <p:sldIdLst>
    <p:sldId id="553" r:id="rId2"/>
    <p:sldId id="572" r:id="rId3"/>
    <p:sldId id="571" r:id="rId4"/>
    <p:sldId id="432" r:id="rId5"/>
    <p:sldId id="579" r:id="rId6"/>
    <p:sldId id="532" r:id="rId7"/>
    <p:sldId id="578" r:id="rId8"/>
    <p:sldId id="580" r:id="rId9"/>
    <p:sldId id="584" r:id="rId10"/>
    <p:sldId id="574" r:id="rId11"/>
    <p:sldId id="570" r:id="rId12"/>
    <p:sldId id="586" r:id="rId13"/>
    <p:sldId id="585" r:id="rId14"/>
    <p:sldId id="582" r:id="rId15"/>
    <p:sldId id="576" r:id="rId16"/>
    <p:sldId id="575" r:id="rId17"/>
    <p:sldId id="577" r:id="rId18"/>
    <p:sldId id="581" r:id="rId19"/>
    <p:sldId id="573" r:id="rId20"/>
    <p:sldId id="583" r:id="rId21"/>
    <p:sldId id="503" r:id="rId22"/>
    <p:sldId id="533" r:id="rId23"/>
    <p:sldId id="456" r:id="rId24"/>
    <p:sldId id="534" r:id="rId25"/>
    <p:sldId id="433" r:id="rId26"/>
    <p:sldId id="535" r:id="rId27"/>
    <p:sldId id="435" r:id="rId28"/>
    <p:sldId id="562" r:id="rId29"/>
    <p:sldId id="563" r:id="rId30"/>
    <p:sldId id="564" r:id="rId31"/>
    <p:sldId id="565" r:id="rId32"/>
    <p:sldId id="451" r:id="rId33"/>
    <p:sldId id="441" r:id="rId34"/>
    <p:sldId id="455" r:id="rId35"/>
    <p:sldId id="566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344" y="-46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4.1752061138167824E-2"/>
                  <c:y val="0.166354842301286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HP blue</c:v>
                </c:pt>
                <c:pt idx="1">
                  <c:v>Value of black</c:v>
                </c:pt>
                <c:pt idx="2">
                  <c:v>Value of black</c:v>
                </c:pt>
                <c:pt idx="3">
                  <c:v>Value of black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457517734620021"/>
          <c:y val="8.1967029056583637E-2"/>
          <c:w val="0.2817898111382231"/>
          <c:h val="0.3402920222966641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HP blue (14 pt. HP Simplified)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Another 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34461952"/>
        <c:axId val="34463744"/>
      </c:barChart>
      <c:catAx>
        <c:axId val="344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463744"/>
        <c:crosses val="autoZero"/>
        <c:auto val="1"/>
        <c:lblAlgn val="ctr"/>
        <c:lblOffset val="0"/>
        <c:noMultiLvlLbl val="0"/>
      </c:catAx>
      <c:valAx>
        <c:axId val="3446374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461952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7666795803563532"/>
          <c:h val="0.10625361215905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11/16/2013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11/16/2013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preservation.org/projects/c_plus_plus/MeetTheAuthor-1985.jp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http://isocpp.org/std/the-committee</a:t>
            </a:r>
          </a:p>
          <a:p>
            <a:r>
              <a:rPr lang="en-US" altLang="zh-CN" dirty="0" smtClean="0"/>
              <a:t>Hans Boehm</a:t>
            </a:r>
            <a:r>
              <a:rPr lang="en-US" altLang="zh-CN" baseline="0" dirty="0" smtClean="0"/>
              <a:t> from HP leads SG1 Concurrency Study Group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6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 is 27 years old, if you count it as the day that </a:t>
            </a:r>
            <a:r>
              <a:rPr lang="en-US" altLang="zh-CN" dirty="0" err="1" smtClean="0"/>
              <a:t>Stroustrup’s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original C++ book</a:t>
            </a:r>
            <a:r>
              <a:rPr lang="en-US" altLang="zh-CN" dirty="0" smtClean="0"/>
              <a:t> was published on Oct 14, 1985 based on this picture.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2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0" r:id="rId9"/>
    <p:sldLayoutId id="2147483823" r:id="rId10"/>
    <p:sldLayoutId id="2147483821" r:id="rId11"/>
    <p:sldLayoutId id="2147483824" r:id="rId12"/>
    <p:sldLayoutId id="2147483822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and ……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670" y="3664971"/>
            <a:ext cx="6858000" cy="399029"/>
          </a:xfrm>
        </p:spPr>
        <p:txBody>
          <a:bodyPr/>
          <a:lstStyle/>
          <a:p>
            <a:r>
              <a:rPr lang="en-US" dirty="0" smtClean="0"/>
              <a:t>Liu </a:t>
            </a:r>
            <a:r>
              <a:rPr lang="en-US" dirty="0" err="1" smtClean="0"/>
              <a:t>Peng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2058" y="1904207"/>
            <a:ext cx="5849256" cy="708363"/>
          </a:xfrm>
        </p:spPr>
        <p:txBody>
          <a:bodyPr/>
          <a:lstStyle/>
          <a:p>
            <a:r>
              <a:rPr lang="en-GB" sz="3600" dirty="0" smtClean="0"/>
              <a:t>C++ </a:t>
            </a:r>
            <a:r>
              <a:rPr lang="en-GB" sz="3600" dirty="0"/>
              <a:t>c</a:t>
            </a:r>
            <a:r>
              <a:rPr lang="en-GB" sz="3600" dirty="0" smtClean="0"/>
              <a:t>ore language runtime performance enhancement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Reference and move constructor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Rvalue</a:t>
            </a:r>
            <a:r>
              <a:rPr lang="en-US" dirty="0" smtClean="0"/>
              <a:t> in C++03 is undistinguished from </a:t>
            </a:r>
            <a:r>
              <a:rPr lang="en-US" dirty="0" err="1" smtClean="0">
                <a:latin typeface="High Tower Text" panose="02040502050506030303" pitchFamily="18" charset="0"/>
              </a:rPr>
              <a:t>const</a:t>
            </a:r>
            <a:r>
              <a:rPr lang="en-US" dirty="0" smtClean="0">
                <a:latin typeface="High Tower Text" panose="02040502050506030303" pitchFamily="18" charset="0"/>
              </a:rPr>
              <a:t> T&amp;</a:t>
            </a:r>
          </a:p>
          <a:p>
            <a:r>
              <a:rPr lang="en-US" dirty="0" err="1" smtClean="0"/>
              <a:t>Rvalue</a:t>
            </a:r>
            <a:r>
              <a:rPr lang="en-US" dirty="0" smtClean="0"/>
              <a:t> in C++11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rvalue</a:t>
            </a:r>
            <a:r>
              <a:rPr lang="en-US" dirty="0" smtClean="0"/>
              <a:t> (pure </a:t>
            </a:r>
            <a:r>
              <a:rPr lang="en-US" dirty="0" err="1" smtClean="0"/>
              <a:t>rvalue</a:t>
            </a:r>
            <a:r>
              <a:rPr lang="en-US" dirty="0" smtClean="0"/>
              <a:t>): same as </a:t>
            </a:r>
            <a:r>
              <a:rPr lang="en-US" dirty="0" err="1" smtClean="0"/>
              <a:t>rvalue</a:t>
            </a:r>
            <a:r>
              <a:rPr lang="en-US" dirty="0" smtClean="0"/>
              <a:t> in C++03</a:t>
            </a:r>
            <a:endParaRPr lang="en-US" dirty="0"/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value</a:t>
            </a:r>
            <a:r>
              <a:rPr lang="en-US" dirty="0" smtClean="0"/>
              <a:t> (</a:t>
            </a:r>
            <a:r>
              <a:rPr lang="en-US" dirty="0" err="1" smtClean="0"/>
              <a:t>eXpiring</a:t>
            </a:r>
            <a:r>
              <a:rPr lang="en-US" dirty="0" smtClean="0"/>
              <a:t> value): to be moved</a:t>
            </a:r>
          </a:p>
          <a:p>
            <a:pPr lvl="2"/>
            <a:r>
              <a:rPr lang="en-US" dirty="0" err="1" smtClean="0"/>
              <a:t>Rvalue</a:t>
            </a:r>
            <a:r>
              <a:rPr lang="en-US" dirty="0" smtClean="0"/>
              <a:t> reference: </a:t>
            </a:r>
            <a:r>
              <a:rPr lang="en-US" dirty="0" smtClean="0">
                <a:latin typeface="High Tower Text" panose="02040502050506030303" pitchFamily="18" charset="0"/>
              </a:rPr>
              <a:t>T&amp;&amp;</a:t>
            </a:r>
          </a:p>
          <a:p>
            <a:pPr lvl="3"/>
            <a:r>
              <a:rPr lang="en-US" dirty="0" smtClean="0"/>
              <a:t>“Extend” the life cycle of </a:t>
            </a:r>
            <a:r>
              <a:rPr lang="en-US" dirty="0" err="1" smtClean="0"/>
              <a:t>rvalue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::move(): </a:t>
            </a:r>
            <a:r>
              <a:rPr lang="en-US" dirty="0" err="1" smtClean="0"/>
              <a:t>lvalue</a:t>
            </a:r>
            <a:r>
              <a:rPr lang="en-US" dirty="0" smtClean="0"/>
              <a:t> -&gt; </a:t>
            </a:r>
            <a:r>
              <a:rPr lang="en-US" dirty="0" err="1" smtClean="0"/>
              <a:t>rvalue</a:t>
            </a:r>
            <a:r>
              <a:rPr lang="en-US" dirty="0" smtClean="0"/>
              <a:t> reference</a:t>
            </a:r>
          </a:p>
          <a:p>
            <a:r>
              <a:rPr lang="en-US" dirty="0" smtClean="0"/>
              <a:t>Helper templates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is_rvalue_reference</a:t>
            </a:r>
            <a:r>
              <a:rPr lang="en-US" dirty="0" smtClean="0"/>
              <a:t>&lt;&gt;::value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is_lvalue_reference</a:t>
            </a:r>
            <a:r>
              <a:rPr lang="en-US" dirty="0" smtClean="0"/>
              <a:t>&lt;&gt;::value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is_reference</a:t>
            </a:r>
            <a:r>
              <a:rPr lang="en-US" dirty="0" smtClean="0"/>
              <a:t>&lt;&gt;::value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6228" y="1625600"/>
            <a:ext cx="3236686" cy="1683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 a = </a:t>
            </a:r>
            <a:r>
              <a:rPr lang="en-US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ReturnRvalue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T&amp;&amp; a = </a:t>
            </a:r>
            <a:r>
              <a:rPr lang="en-US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ReturnRvalue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();</a:t>
            </a:r>
            <a:endParaRPr lang="en-US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garbage collection </a:t>
            </a:r>
            <a:r>
              <a:rPr lang="en-US" dirty="0" smtClean="0"/>
              <a:t>needed – B.J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753293"/>
            <a:ext cx="8119872" cy="3731622"/>
          </a:xfrm>
        </p:spPr>
        <p:txBody>
          <a:bodyPr/>
          <a:lstStyle/>
          <a:p>
            <a:r>
              <a:rPr lang="en-US" dirty="0"/>
              <a:t>For general, simple, implicit, and efficient resource management </a:t>
            </a:r>
            <a:endParaRPr lang="en-US" dirty="0" smtClean="0"/>
          </a:p>
          <a:p>
            <a:r>
              <a:rPr lang="en-US" dirty="0"/>
              <a:t>Apply these techniques in order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/>
              <a:t>Store data in containers</a:t>
            </a:r>
          </a:p>
          <a:p>
            <a:pPr lvl="3"/>
            <a:r>
              <a:rPr lang="en-US" dirty="0"/>
              <a:t>The semantics of the fundamental abstraction is reflected in the interface</a:t>
            </a:r>
          </a:p>
          <a:p>
            <a:pPr lvl="3"/>
            <a:r>
              <a:rPr lang="en-US" dirty="0"/>
              <a:t>Including </a:t>
            </a:r>
            <a:r>
              <a:rPr lang="en-US" dirty="0" smtClean="0"/>
              <a:t>lifetime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/>
              <a:t>Manage </a:t>
            </a:r>
            <a:r>
              <a:rPr lang="en-US" b="1" i="1" dirty="0"/>
              <a:t>all</a:t>
            </a:r>
            <a:r>
              <a:rPr lang="en-US" dirty="0"/>
              <a:t> resources with resource handles </a:t>
            </a:r>
            <a:endParaRPr lang="en-US" dirty="0" smtClean="0"/>
          </a:p>
          <a:p>
            <a:pPr lvl="3"/>
            <a:r>
              <a:rPr lang="en-US" dirty="0" smtClean="0"/>
              <a:t>RAII</a:t>
            </a:r>
          </a:p>
          <a:p>
            <a:pPr lvl="3"/>
            <a:r>
              <a:rPr lang="en-US" dirty="0"/>
              <a:t>Not just memory: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/>
              <a:t>Use “smart pointers</a:t>
            </a:r>
            <a:r>
              <a:rPr lang="en-US" dirty="0" smtClean="0"/>
              <a:t>”</a:t>
            </a:r>
          </a:p>
          <a:p>
            <a:pPr lvl="3"/>
            <a:r>
              <a:rPr lang="en-US" dirty="0"/>
              <a:t>They are still pointers</a:t>
            </a:r>
          </a:p>
          <a:p>
            <a:pPr lvl="2"/>
            <a:r>
              <a:rPr lang="en-US" dirty="0"/>
              <a:t>Plug in a garbage </a:t>
            </a:r>
            <a:r>
              <a:rPr lang="en-US" dirty="0" smtClean="0"/>
              <a:t>collector</a:t>
            </a:r>
          </a:p>
          <a:p>
            <a:pPr lvl="3"/>
            <a:r>
              <a:rPr lang="en-US" dirty="0"/>
              <a:t>For “litter collection”</a:t>
            </a:r>
          </a:p>
          <a:p>
            <a:pPr lvl="3"/>
            <a:r>
              <a:rPr lang="en-US" dirty="0"/>
              <a:t>C++11 specifies an interface</a:t>
            </a:r>
          </a:p>
          <a:p>
            <a:pPr lvl="3"/>
            <a:r>
              <a:rPr lang="en-US" dirty="0"/>
              <a:t>Can still leak non-memory resources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3976913" cy="708363"/>
          </a:xfrm>
        </p:spPr>
        <p:txBody>
          <a:bodyPr/>
          <a:lstStyle/>
          <a:p>
            <a:r>
              <a:rPr lang="en-GB" sz="3600" dirty="0" smtClean="0"/>
              <a:t>After C++11……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39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Feb 2012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/>
              <a:t>first meeting since the ratification of C++11</a:t>
            </a:r>
          </a:p>
          <a:p>
            <a:pPr lvl="2"/>
            <a:r>
              <a:rPr lang="en-US" altLang="zh-CN" sz="1600" dirty="0" smtClean="0"/>
              <a:t>No </a:t>
            </a:r>
            <a:r>
              <a:rPr lang="en-US" altLang="zh-CN" sz="1600" dirty="0"/>
              <a:t>new Standard before 2017, with a 2022 follow-on standard, every five years</a:t>
            </a:r>
          </a:p>
          <a:p>
            <a:pPr lvl="2"/>
            <a:r>
              <a:rPr lang="en-US" sz="1600" dirty="0" smtClean="0"/>
              <a:t>Discuss public Open Source Library – Portable C++ Library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45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</a:t>
            </a:r>
            <a:r>
              <a:rPr lang="en-US" altLang="zh-CN" dirty="0" smtClean="0"/>
              <a:t>Oct 2012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/>
              <a:t>C++ is technically 27 years old 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C++</a:t>
            </a:r>
            <a:r>
              <a:rPr lang="en-US" altLang="zh-CN" sz="1600" dirty="0" smtClean="0"/>
              <a:t>14 is proposed </a:t>
            </a:r>
            <a:r>
              <a:rPr lang="en-US" altLang="zh-CN" sz="1600" dirty="0"/>
              <a:t>to address C++11 annoyances and a bug fix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  <a:p>
            <a:pPr lvl="2"/>
            <a:r>
              <a:rPr lang="en-US" sz="1600" dirty="0" smtClean="0"/>
              <a:t>Pick up some drafts dropped in C++11 due to time constraint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4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r>
              <a:rPr lang="en-US" dirty="0" smtClean="0"/>
              <a:t>C++14 Committee Draft (CD) published at isocpp.org in May, 2013</a:t>
            </a:r>
          </a:p>
          <a:p>
            <a:endParaRPr lang="en-GB" dirty="0"/>
          </a:p>
          <a:p>
            <a:pPr lvl="2"/>
            <a:r>
              <a:rPr lang="en-US" sz="1600" dirty="0" smtClean="0"/>
              <a:t>National Body (NB) Balloting at SC22 level: 3 months</a:t>
            </a:r>
          </a:p>
          <a:p>
            <a:pPr lvl="2"/>
            <a:r>
              <a:rPr lang="en-US" sz="1600" dirty="0" smtClean="0"/>
              <a:t>Many issues are solved at C++ Standard Meeting, </a:t>
            </a:r>
            <a:r>
              <a:rPr lang="en-US" sz="1600" dirty="0" err="1" smtClean="0"/>
              <a:t>Chigago</a:t>
            </a:r>
            <a:r>
              <a:rPr lang="en-US" sz="1600" dirty="0" smtClean="0"/>
              <a:t> in </a:t>
            </a:r>
            <a:r>
              <a:rPr lang="en-US" altLang="zh-CN" sz="1600" dirty="0" smtClean="0"/>
              <a:t>Sept. 2013</a:t>
            </a:r>
            <a:endParaRPr lang="en-US" sz="1600" dirty="0" smtClean="0"/>
          </a:p>
          <a:p>
            <a:pPr lvl="2"/>
            <a:r>
              <a:rPr lang="en-US" altLang="zh-CN" sz="1600" dirty="0" smtClean="0"/>
              <a:t>Draft International Standard (DIS) balloting at the JTC level: 5 months</a:t>
            </a:r>
          </a:p>
          <a:p>
            <a:pPr lvl="2"/>
            <a:r>
              <a:rPr lang="en-US" altLang="zh-CN" sz="1600" dirty="0" smtClean="0"/>
              <a:t>Valid International Standard (IS) balloting at the JTC level: 2 months</a:t>
            </a:r>
          </a:p>
          <a:p>
            <a:pPr lvl="2"/>
            <a:r>
              <a:rPr lang="en-US" altLang="zh-CN" sz="1600" dirty="0" smtClean="0"/>
              <a:t>A ratified C++14 will be released summer 2014, likely at the </a:t>
            </a:r>
            <a:r>
              <a:rPr lang="en-US" altLang="zh-CN" sz="1600" dirty="0" err="1" smtClean="0"/>
              <a:t>Rapperswill</a:t>
            </a:r>
            <a:r>
              <a:rPr lang="en-US" altLang="zh-CN" sz="1600" dirty="0" smtClean="0"/>
              <a:t>, Switzerland meeting</a:t>
            </a:r>
            <a:endParaRPr lang="en-US" sz="1600" dirty="0" smtClean="0"/>
          </a:p>
          <a:p>
            <a:pPr lvl="3"/>
            <a:r>
              <a:rPr lang="en-US" altLang="zh-CN" sz="1600" dirty="0" smtClean="0"/>
              <a:t>If any of the step fails because some NB comment could not be addressed, then a second CD may need to be issued, which would push the process back, likely until end of 2014, or even past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69" y="235064"/>
            <a:ext cx="5212988" cy="430887"/>
          </a:xfrm>
        </p:spPr>
        <p:txBody>
          <a:bodyPr/>
          <a:lstStyle/>
          <a:p>
            <a:r>
              <a:rPr lang="en-GB" dirty="0" smtClean="0"/>
              <a:t>What will C++14 look like?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9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91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286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 C++11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7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(28 pt. HP Simplified bold)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Put your first-level bullet here. Try to keep bullet lists simple. (14 pt. HP Simplified)</a:t>
            </a:r>
          </a:p>
          <a:p>
            <a:pPr lvl="1"/>
            <a:r>
              <a:rPr lang="en-US" dirty="0" smtClean="0"/>
              <a:t>Put your second-level bullet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2"/>
            <a:r>
              <a:rPr lang="en-US" dirty="0" smtClean="0"/>
              <a:t>Put your third-level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 </a:t>
            </a:r>
          </a:p>
          <a:p>
            <a:pPr lvl="3"/>
            <a:r>
              <a:rPr lang="en-US" dirty="0" smtClean="0"/>
              <a:t>Put your fourth-level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4"/>
            <a:r>
              <a:rPr lang="en-US" dirty="0" smtClean="0"/>
              <a:t>Put your fifth-level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16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307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466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</a:t>
            </a:r>
            <a:r>
              <a:rPr lang="en-US"/>
              <a:t>copy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blue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</p:spTree>
    <p:extLst>
      <p:ext uri="{BB962C8B-B14F-4D97-AF65-F5344CB8AC3E}">
        <p14:creationId xmlns:p14="http://schemas.microsoft.com/office/powerpoint/2010/main" val="2193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7485"/>
              </p:ext>
            </p:extLst>
          </p:nvPr>
        </p:nvGraphicFramePr>
        <p:xfrm>
          <a:off x="315514" y="1608138"/>
          <a:ext cx="8133162" cy="266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2126"/>
                <a:gridCol w="1090259"/>
                <a:gridCol w="1090259"/>
                <a:gridCol w="1090259"/>
                <a:gridCol w="1090259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 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12 pt. HP Simplified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12 pt. HP Simplified bold HP blue</a:t>
                      </a:r>
                      <a:endParaRPr lang="en-US" sz="1200" b="1" i="0" u="none" strike="noStrike" kern="1200" baseline="0" dirty="0" smtClean="0">
                        <a:solidFill>
                          <a:schemeClr val="accent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</a:tbl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Columns and rows may be added, but colors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(condensed)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73311" y="1924128"/>
            <a:ext cx="6926348" cy="446965"/>
            <a:chOff x="873311" y="1924128"/>
            <a:chExt cx="7046356" cy="44696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91564" y="1924128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7331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9868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7009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01127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90843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77541" y="2147610"/>
              <a:ext cx="704212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b="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b="0" i="0" kern="1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4024" y="2307629"/>
            <a:ext cx="1371600" cy="1853840"/>
            <a:chOff x="324025" y="2307629"/>
            <a:chExt cx="1098573" cy="1853840"/>
          </a:xfrm>
        </p:grpSpPr>
        <p:sp>
          <p:nvSpPr>
            <p:cNvPr id="73" name="Freeform 72"/>
            <p:cNvSpPr/>
            <p:nvPr/>
          </p:nvSpPr>
          <p:spPr>
            <a:xfrm>
              <a:off x="433882" y="2659699"/>
              <a:ext cx="206700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206700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433882" y="2659699"/>
              <a:ext cx="206700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206700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433882" y="2659699"/>
              <a:ext cx="206700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206700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324025" y="2307629"/>
              <a:ext cx="1098573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b="0" i="0" kern="12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77" name="Freeform 76"/>
          <p:cNvSpPr/>
          <p:nvPr/>
        </p:nvSpPr>
        <p:spPr>
          <a:xfrm>
            <a:off x="640583" y="2742211"/>
            <a:ext cx="914180" cy="424927"/>
          </a:xfrm>
          <a:custGeom>
            <a:avLst/>
            <a:gdLst>
              <a:gd name="connsiteX0" fmla="*/ 0 w 914180"/>
              <a:gd name="connsiteY0" fmla="*/ 0 h 424927"/>
              <a:gd name="connsiteX1" fmla="*/ 914180 w 914180"/>
              <a:gd name="connsiteY1" fmla="*/ 0 h 424927"/>
              <a:gd name="connsiteX2" fmla="*/ 914180 w 914180"/>
              <a:gd name="connsiteY2" fmla="*/ 424927 h 424927"/>
              <a:gd name="connsiteX3" fmla="*/ 0 w 914180"/>
              <a:gd name="connsiteY3" fmla="*/ 424927 h 424927"/>
              <a:gd name="connsiteX4" fmla="*/ 0 w 914180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80" h="424927">
                <a:moveTo>
                  <a:pt x="0" y="0"/>
                </a:moveTo>
                <a:lnTo>
                  <a:pt x="914180" y="0"/>
                </a:lnTo>
                <a:lnTo>
                  <a:pt x="914180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3" y="3345608"/>
            <a:ext cx="891736" cy="424927"/>
          </a:xfrm>
          <a:custGeom>
            <a:avLst/>
            <a:gdLst>
              <a:gd name="connsiteX0" fmla="*/ 0 w 891736"/>
              <a:gd name="connsiteY0" fmla="*/ 0 h 424927"/>
              <a:gd name="connsiteX1" fmla="*/ 891736 w 891736"/>
              <a:gd name="connsiteY1" fmla="*/ 0 h 424927"/>
              <a:gd name="connsiteX2" fmla="*/ 891736 w 891736"/>
              <a:gd name="connsiteY2" fmla="*/ 424927 h 424927"/>
              <a:gd name="connsiteX3" fmla="*/ 0 w 891736"/>
              <a:gd name="connsiteY3" fmla="*/ 424927 h 424927"/>
              <a:gd name="connsiteX4" fmla="*/ 0 w 891736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736" h="424927">
                <a:moveTo>
                  <a:pt x="0" y="0"/>
                </a:moveTo>
                <a:lnTo>
                  <a:pt x="891736" y="0"/>
                </a:lnTo>
                <a:lnTo>
                  <a:pt x="891736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40583" y="3949006"/>
            <a:ext cx="925407" cy="424927"/>
          </a:xfrm>
          <a:custGeom>
            <a:avLst/>
            <a:gdLst>
              <a:gd name="connsiteX0" fmla="*/ 0 w 925407"/>
              <a:gd name="connsiteY0" fmla="*/ 0 h 424927"/>
              <a:gd name="connsiteX1" fmla="*/ 925407 w 925407"/>
              <a:gd name="connsiteY1" fmla="*/ 0 h 424927"/>
              <a:gd name="connsiteX2" fmla="*/ 925407 w 925407"/>
              <a:gd name="connsiteY2" fmla="*/ 424927 h 424927"/>
              <a:gd name="connsiteX3" fmla="*/ 0 w 925407"/>
              <a:gd name="connsiteY3" fmla="*/ 424927 h 424927"/>
              <a:gd name="connsiteX4" fmla="*/ 0 w 925407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7" h="424927">
                <a:moveTo>
                  <a:pt x="0" y="0"/>
                </a:moveTo>
                <a:lnTo>
                  <a:pt x="925407" y="0"/>
                </a:lnTo>
                <a:lnTo>
                  <a:pt x="925407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2287" y="2307629"/>
            <a:ext cx="1371600" cy="2066304"/>
            <a:chOff x="1650401" y="2307629"/>
            <a:chExt cx="1371600" cy="2066304"/>
          </a:xfrm>
        </p:grpSpPr>
        <p:sp>
          <p:nvSpPr>
            <p:cNvPr id="81" name="Freeform 80"/>
            <p:cNvSpPr/>
            <p:nvPr/>
          </p:nvSpPr>
          <p:spPr>
            <a:xfrm>
              <a:off x="1760260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1760260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1760260" y="2659699"/>
              <a:ext cx="194913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4913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16504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955173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9505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505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00550" y="2307629"/>
            <a:ext cx="1371600" cy="2066304"/>
            <a:chOff x="2927445" y="2307629"/>
            <a:chExt cx="1371600" cy="2066304"/>
          </a:xfrm>
        </p:grpSpPr>
        <p:sp>
          <p:nvSpPr>
            <p:cNvPr id="89" name="Freeform 88"/>
            <p:cNvSpPr/>
            <p:nvPr/>
          </p:nvSpPr>
          <p:spPr>
            <a:xfrm>
              <a:off x="3037303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3037303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 90"/>
            <p:cNvSpPr/>
            <p:nvPr/>
          </p:nvSpPr>
          <p:spPr>
            <a:xfrm>
              <a:off x="3037303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927445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227560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227560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27560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88813" y="2307629"/>
            <a:ext cx="1371600" cy="2066304"/>
            <a:chOff x="5651499" y="2307629"/>
            <a:chExt cx="1371600" cy="2066304"/>
          </a:xfrm>
        </p:grpSpPr>
        <p:sp>
          <p:nvSpPr>
            <p:cNvPr id="97" name="Freeform 96"/>
            <p:cNvSpPr/>
            <p:nvPr/>
          </p:nvSpPr>
          <p:spPr>
            <a:xfrm>
              <a:off x="5761358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5761358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5761358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565149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51614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951614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951614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077075" y="2307629"/>
            <a:ext cx="1371600" cy="2066304"/>
            <a:chOff x="7350101" y="2307629"/>
            <a:chExt cx="1371600" cy="2066304"/>
          </a:xfrm>
        </p:grpSpPr>
        <p:sp>
          <p:nvSpPr>
            <p:cNvPr id="105" name="Freeform 104"/>
            <p:cNvSpPr/>
            <p:nvPr/>
          </p:nvSpPr>
          <p:spPr>
            <a:xfrm>
              <a:off x="7459959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7459959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Freeform 106"/>
            <p:cNvSpPr/>
            <p:nvPr/>
          </p:nvSpPr>
          <p:spPr>
            <a:xfrm>
              <a:off x="7459959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73501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50216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502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6502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(expanded)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91564" y="1924128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11" y="2142160"/>
            <a:ext cx="0" cy="2863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4923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88802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08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7541" y="2147610"/>
            <a:ext cx="704212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i="0" kern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05003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3765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24024" y="2307629"/>
            <a:ext cx="1280160" cy="2332545"/>
            <a:chOff x="324024" y="2307629"/>
            <a:chExt cx="1371600" cy="2332545"/>
          </a:xfrm>
        </p:grpSpPr>
        <p:sp>
          <p:nvSpPr>
            <p:cNvPr id="75" name="Freeform 74"/>
            <p:cNvSpPr/>
            <p:nvPr/>
          </p:nvSpPr>
          <p:spPr>
            <a:xfrm>
              <a:off x="324024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i="0" kern="12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24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4024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024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4024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4024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2922" y="2307629"/>
            <a:ext cx="1280160" cy="2332545"/>
            <a:chOff x="1495202" y="2307629"/>
            <a:chExt cx="1380924" cy="2332545"/>
          </a:xfrm>
        </p:grpSpPr>
        <p:sp>
          <p:nvSpPr>
            <p:cNvPr id="83" name="Freeform 82"/>
            <p:cNvSpPr/>
            <p:nvPr/>
          </p:nvSpPr>
          <p:spPr>
            <a:xfrm>
              <a:off x="149520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04526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04526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504526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504526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504526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61820" y="2307629"/>
            <a:ext cx="1280160" cy="2332545"/>
            <a:chOff x="2666380" y="2307629"/>
            <a:chExt cx="1371600" cy="2332545"/>
          </a:xfrm>
        </p:grpSpPr>
        <p:sp>
          <p:nvSpPr>
            <p:cNvPr id="137" name="Freeform 136"/>
            <p:cNvSpPr/>
            <p:nvPr/>
          </p:nvSpPr>
          <p:spPr>
            <a:xfrm>
              <a:off x="2666380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66380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666380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666380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666380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66380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718" y="2307629"/>
            <a:ext cx="1280160" cy="2332545"/>
            <a:chOff x="4091361" y="2307629"/>
            <a:chExt cx="1371600" cy="2332545"/>
          </a:xfrm>
        </p:grpSpPr>
        <p:sp>
          <p:nvSpPr>
            <p:cNvPr id="144" name="Freeform 143"/>
            <p:cNvSpPr/>
            <p:nvPr/>
          </p:nvSpPr>
          <p:spPr>
            <a:xfrm>
              <a:off x="409136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091361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091361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091361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091361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91361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99616" y="2307629"/>
            <a:ext cx="1280160" cy="2332545"/>
            <a:chOff x="5262539" y="2307629"/>
            <a:chExt cx="1371600" cy="2332545"/>
          </a:xfrm>
        </p:grpSpPr>
        <p:sp>
          <p:nvSpPr>
            <p:cNvPr id="151" name="Freeform 150"/>
            <p:cNvSpPr/>
            <p:nvPr/>
          </p:nvSpPr>
          <p:spPr>
            <a:xfrm>
              <a:off x="526253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62539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262539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262539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62539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262539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68515" y="2307629"/>
            <a:ext cx="1280160" cy="2332545"/>
            <a:chOff x="6979382" y="2307629"/>
            <a:chExt cx="1371600" cy="2332545"/>
          </a:xfrm>
        </p:grpSpPr>
        <p:sp>
          <p:nvSpPr>
            <p:cNvPr id="158" name="Freeform 157"/>
            <p:cNvSpPr/>
            <p:nvPr/>
          </p:nvSpPr>
          <p:spPr>
            <a:xfrm>
              <a:off x="697938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79382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979382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979382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979382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79382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6670" y="678817"/>
            <a:ext cx="3819616" cy="40975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ISO/IEC/JTC1/SC22/WG21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227585" y="1447802"/>
            <a:ext cx="2486587" cy="567507"/>
          </a:xfrm>
          <a:ln w="0">
            <a:noFill/>
          </a:ln>
        </p:spPr>
        <p:txBody>
          <a:bodyPr/>
          <a:lstStyle/>
          <a:p>
            <a:pPr algn="ctr"/>
            <a:r>
              <a:rPr lang="en-US" altLang="zh-CN" sz="1600" dirty="0"/>
              <a:t>International Organization 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 </a:t>
            </a:r>
            <a:r>
              <a:rPr lang="en-US" altLang="zh-CN" sz="1600" dirty="0" smtClean="0"/>
              <a:t>for Standardization</a:t>
            </a:r>
            <a:endParaRPr lang="en-GB" sz="16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black">
          <a:xfrm>
            <a:off x="1468555" y="2354946"/>
            <a:ext cx="2486587" cy="567507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 International </a:t>
            </a:r>
            <a:r>
              <a:rPr lang="en-US" altLang="zh-CN" sz="1600" dirty="0" err="1"/>
              <a:t>Electrotechnical</a:t>
            </a:r>
            <a:r>
              <a:rPr lang="en-US" altLang="zh-CN" sz="1600" dirty="0"/>
              <a:t> Commission</a:t>
            </a:r>
            <a:endParaRPr lang="en-GB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black">
          <a:xfrm>
            <a:off x="2711849" y="3271523"/>
            <a:ext cx="2685141" cy="49928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Joint Technical Committee</a:t>
            </a:r>
            <a:endParaRPr lang="en-US" altLang="zh-CN" sz="16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black">
          <a:xfrm>
            <a:off x="5660571" y="2783119"/>
            <a:ext cx="3091543" cy="103123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 smtClean="0"/>
              <a:t>International </a:t>
            </a:r>
            <a:r>
              <a:rPr lang="en-US" altLang="zh-CN" sz="1500" dirty="0"/>
              <a:t>standardization subcommittee for programming languages, their environments and system software </a:t>
            </a:r>
            <a:r>
              <a:rPr lang="en-US" altLang="zh-CN" sz="1500" dirty="0" smtClean="0"/>
              <a:t>interfaces</a:t>
            </a:r>
          </a:p>
          <a:p>
            <a:pPr algn="ctr"/>
            <a:r>
              <a:rPr lang="en-US" sz="1500" dirty="0" smtClean="0"/>
              <a:t>SubCommittee22</a:t>
            </a:r>
            <a:endParaRPr lang="en-GB" sz="15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black">
          <a:xfrm>
            <a:off x="6350001" y="1378678"/>
            <a:ext cx="2677886" cy="642618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The C++ Standards </a:t>
            </a:r>
            <a:r>
              <a:rPr lang="en-US" altLang="zh-CN" sz="1600" dirty="0" smtClean="0"/>
              <a:t>Committee</a:t>
            </a:r>
          </a:p>
          <a:p>
            <a:pPr algn="ctr"/>
            <a:r>
              <a:rPr lang="en-US" altLang="zh-CN" sz="1600" dirty="0" smtClean="0"/>
              <a:t>Working Group 21</a:t>
            </a:r>
            <a:endParaRPr lang="en-US" altLang="zh-CN" sz="1600" dirty="0"/>
          </a:p>
        </p:txBody>
      </p:sp>
      <p:cxnSp>
        <p:nvCxnSpPr>
          <p:cNvPr id="11" name="Straight Arrow Connector 10"/>
          <p:cNvCxnSpPr>
            <a:stCxn id="7" idx="0"/>
            <a:endCxn id="2" idx="1"/>
          </p:cNvCxnSpPr>
          <p:nvPr/>
        </p:nvCxnSpPr>
        <p:spPr>
          <a:xfrm flipV="1">
            <a:off x="1470879" y="883694"/>
            <a:ext cx="1095791" cy="5641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2711849" y="1045029"/>
            <a:ext cx="510322" cy="13099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054419" y="1045028"/>
            <a:ext cx="1" cy="2226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4644571" y="1045028"/>
            <a:ext cx="2561772" cy="173809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5776686" y="883694"/>
            <a:ext cx="1912258" cy="49498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style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</a:t>
            </a:r>
            <a:r>
              <a:rPr lang="en-US" dirty="0" smtClean="0"/>
              <a:t>size and quantity may 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777" y="1668093"/>
            <a:ext cx="8115898" cy="1969239"/>
            <a:chOff x="332777" y="1934793"/>
            <a:chExt cx="8115898" cy="1969239"/>
          </a:xfrm>
        </p:grpSpPr>
        <p:sp>
          <p:nvSpPr>
            <p:cNvPr id="16" name="Freeform 15"/>
            <p:cNvSpPr/>
            <p:nvPr/>
          </p:nvSpPr>
          <p:spPr>
            <a:xfrm>
              <a:off x="7077075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74068" y="2498592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634" y="2498592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02647" y="2498592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22104" y="2498592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1692" y="2498592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</a:t>
              </a:r>
              <a:r>
                <a:rPr lang="en-US" sz="1100" dirty="0" smtClean="0">
                  <a:cs typeface="Arial"/>
                </a:rPr>
                <a:t>percentage </a:t>
              </a:r>
              <a:r>
                <a:rPr lang="en-US" sz="1100" dirty="0">
                  <a:cs typeface="Arial"/>
                </a:rPr>
                <a:t>of or solid black may be used</a:t>
              </a:r>
            </a:p>
            <a:p>
              <a:pPr marL="173736" lvl="2" indent="-173736" algn="l" defTabSz="62230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kern="1200" dirty="0" smtClean="0">
                  <a:cs typeface="Arial"/>
                </a:rPr>
                <a:t>11 pt. HP Simplified</a:t>
              </a:r>
              <a:endParaRPr lang="en-US" sz="1100" kern="12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 style with bulleted copy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size and quantity may </a:t>
            </a:r>
            <a:r>
              <a:rPr lang="en-US" dirty="0" smtClean="0"/>
              <a:t>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8823" y="1657350"/>
            <a:ext cx="2560320" cy="1161783"/>
            <a:chOff x="328823" y="1608139"/>
            <a:chExt cx="2560320" cy="1161783"/>
          </a:xfrm>
        </p:grpSpPr>
        <p:sp>
          <p:nvSpPr>
            <p:cNvPr id="26" name="Pentagon 25"/>
            <p:cNvSpPr/>
            <p:nvPr/>
          </p:nvSpPr>
          <p:spPr>
            <a:xfrm>
              <a:off x="328823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Attend these sessions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328823" y="2108202"/>
              <a:ext cx="1874838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11 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9900" y="1657350"/>
            <a:ext cx="2560320" cy="1161783"/>
            <a:chOff x="3010819" y="1608139"/>
            <a:chExt cx="2560320" cy="1161783"/>
          </a:xfrm>
        </p:grpSpPr>
        <p:sp>
          <p:nvSpPr>
            <p:cNvPr id="29" name="Pentagon 28"/>
            <p:cNvSpPr/>
            <p:nvPr/>
          </p:nvSpPr>
          <p:spPr>
            <a:xfrm>
              <a:off x="3010819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 smtClean="0">
                  <a:cs typeface="Arial"/>
                </a:rPr>
                <a:t>12 pt. HP Simplified bold</a:t>
              </a:r>
              <a:endParaRPr lang="en-US" sz="1200" b="1" dirty="0">
                <a:cs typeface="Arial"/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010819" y="2108202"/>
              <a:ext cx="1874837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 smtClean="0">
                  <a:latin typeface="+mn-lt"/>
                  <a:cs typeface="Arial"/>
                </a:rPr>
                <a:t>11 </a:t>
              </a:r>
              <a:r>
                <a:rPr lang="en-GB" sz="1100" dirty="0">
                  <a:latin typeface="+mn-lt"/>
                  <a:cs typeface="Arial"/>
                </a:rPr>
                <a:t>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976" y="1657350"/>
            <a:ext cx="2560320" cy="1500337"/>
            <a:chOff x="5761956" y="1608139"/>
            <a:chExt cx="2560320" cy="1500337"/>
          </a:xfrm>
        </p:grpSpPr>
        <p:sp>
          <p:nvSpPr>
            <p:cNvPr id="32" name="Pentagon 31"/>
            <p:cNvSpPr/>
            <p:nvPr/>
          </p:nvSpPr>
          <p:spPr>
            <a:xfrm>
              <a:off x="5761956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After the event</a:t>
              </a:r>
            </a:p>
          </p:txBody>
        </p:sp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5761956" y="2108202"/>
              <a:ext cx="255117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173038" indent="-173038">
                <a:spcBef>
                  <a:spcPts val="1200"/>
                </a:spcBef>
                <a:spcAft>
                  <a:spcPts val="400"/>
                </a:spcAft>
                <a:buFont typeface="Arial" pitchFamily="34" charset="0"/>
                <a:buChar char="•"/>
                <a:defRPr sz="1600">
                  <a:latin typeface="HP Simplified"/>
                  <a:cs typeface="HP Simplified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Contact your sales rep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Visit the website / Facebook /Twitter at: &lt;insert URL here&gt;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Download the whitepaper at: </a:t>
              </a:r>
              <a:r>
                <a:rPr lang="en-US" sz="1100" dirty="0" smtClean="0">
                  <a:latin typeface="+mn-lt"/>
                  <a:cs typeface="Arial"/>
                </a:rPr>
                <a:t/>
              </a:r>
              <a:br>
                <a:rPr lang="en-US" sz="1100" dirty="0" smtClean="0">
                  <a:latin typeface="+mn-lt"/>
                  <a:cs typeface="Arial"/>
                </a:rPr>
              </a:br>
              <a:r>
                <a:rPr lang="en-US" sz="1100" dirty="0" smtClean="0">
                  <a:latin typeface="+mn-lt"/>
                  <a:cs typeface="Arial"/>
                </a:rPr>
                <a:t>&lt;</a:t>
              </a:r>
              <a:r>
                <a:rPr lang="en-US" sz="1100" dirty="0">
                  <a:latin typeface="+mn-lt"/>
                  <a:cs typeface="Arial"/>
                </a:rPr>
                <a:t>insert URL here&gt;</a:t>
              </a:r>
            </a:p>
          </p:txBody>
        </p:sp>
      </p:grpSp>
      <p:sp>
        <p:nvSpPr>
          <p:cNvPr id="35" name="Pentagon 34"/>
          <p:cNvSpPr/>
          <p:nvPr/>
        </p:nvSpPr>
        <p:spPr>
          <a:xfrm>
            <a:off x="328825" y="3749636"/>
            <a:ext cx="8151813" cy="377825"/>
          </a:xfrm>
          <a:prstGeom prst="homePlate">
            <a:avLst>
              <a:gd name="adj" fmla="val 330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cs typeface="Arial"/>
              </a:rPr>
              <a:t>Your feedback is important to us. Please take a few minutes to complete the session survey.</a:t>
            </a:r>
          </a:p>
        </p:txBody>
      </p:sp>
    </p:spTree>
    <p:extLst>
      <p:ext uri="{BB962C8B-B14F-4D97-AF65-F5344CB8AC3E}">
        <p14:creationId xmlns:p14="http://schemas.microsoft.com/office/powerpoint/2010/main" val="13340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50964202"/>
              </p:ext>
            </p:extLst>
          </p:nvPr>
        </p:nvGraphicFramePr>
        <p:xfrm>
          <a:off x="4537510" y="1297291"/>
          <a:ext cx="4562649" cy="32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Pie chart sample</a:t>
            </a:r>
            <a:endParaRPr lang="en-GB" sz="1600" b="0" dirty="0">
              <a:solidFill>
                <a:srgbClr val="F6988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Segments may vary, but the only color can be HP blue and the permitted values of black.</a:t>
            </a:r>
          </a:p>
          <a:p>
            <a:pPr lvl="2"/>
            <a:r>
              <a:rPr lang="en-US" dirty="0" smtClean="0"/>
              <a:t>Accent color is limited to HP blue.</a:t>
            </a:r>
          </a:p>
          <a:p>
            <a:pPr lvl="2"/>
            <a:r>
              <a:rPr lang="en-US" dirty="0" smtClean="0"/>
              <a:t>Black and percentages of black may be used.</a:t>
            </a:r>
          </a:p>
          <a:p>
            <a:pPr lvl="2"/>
            <a:r>
              <a:rPr lang="en-US" dirty="0" smtClean="0"/>
              <a:t>All other copy is black.</a:t>
            </a:r>
          </a:p>
          <a:p>
            <a:pPr lvl="2"/>
            <a:r>
              <a:rPr lang="en-US" dirty="0" smtClean="0"/>
              <a:t>Bullets are 14 pt. HP Simplified.</a:t>
            </a:r>
          </a:p>
          <a:p>
            <a:pPr lvl="2"/>
            <a:r>
              <a:rPr lang="en-US" dirty="0" smtClean="0"/>
              <a:t>Pie segment percentages are 14 pt. HP Simplified.</a:t>
            </a:r>
          </a:p>
          <a:p>
            <a:pPr lvl="2"/>
            <a:r>
              <a:rPr lang="en-US" dirty="0" smtClean="0"/>
              <a:t>Pie legend is 14 pt. HP Simplified.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20525535"/>
              </p:ext>
            </p:extLst>
          </p:nvPr>
        </p:nvGraphicFramePr>
        <p:xfrm>
          <a:off x="103581" y="1377267"/>
          <a:ext cx="8257387" cy="313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 sample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Entries may vary, </a:t>
            </a:r>
            <a:r>
              <a:rPr lang="en-US" dirty="0"/>
              <a:t>but the only color </a:t>
            </a:r>
            <a:r>
              <a:rPr lang="en-US" dirty="0" smtClean="0"/>
              <a:t>can be HP blue and the permitted values of black.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Edition of Classic C++ Books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1800" dirty="0" smtClean="0"/>
              <a:t>The C++ Programming Language,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 err="1"/>
              <a:t>Bjarne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Stroustrup</a:t>
            </a:r>
            <a:endParaRPr lang="en-US" altLang="zh-CN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C++ Primer,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/>
              <a:t>Stanley B. </a:t>
            </a:r>
            <a:r>
              <a:rPr lang="en-US" altLang="zh-CN" sz="1800" dirty="0" err="1" smtClean="0"/>
              <a:t>Lippman</a:t>
            </a:r>
            <a:r>
              <a:rPr lang="fr-FR" altLang="zh-CN" sz="1800" dirty="0"/>
              <a:t>, Josée Lajoie, Barbara E. </a:t>
            </a:r>
            <a:r>
              <a:rPr lang="fr-FR" altLang="zh-CN" sz="1800" dirty="0" err="1" smtClean="0"/>
              <a:t>Moo</a:t>
            </a:r>
            <a:endParaRPr lang="fr-FR" altLang="zh-CN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C++ Standard Library - A Tutorial and Reference, </a:t>
            </a:r>
            <a:r>
              <a:rPr lang="en-US" sz="1800" dirty="0" smtClean="0"/>
              <a:t>2nd </a:t>
            </a:r>
            <a:r>
              <a:rPr lang="en-US" sz="1800" dirty="0"/>
              <a:t>Edition, Nicolai M. </a:t>
            </a:r>
            <a:r>
              <a:rPr lang="en-US" sz="1800" dirty="0" err="1"/>
              <a:t>Josuttis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socpp.org/files/img/wg21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" y="333828"/>
            <a:ext cx="8828049" cy="42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7429" y="2209007"/>
            <a:ext cx="4194627" cy="708363"/>
          </a:xfrm>
        </p:spPr>
        <p:txBody>
          <a:bodyPr/>
          <a:lstStyle/>
          <a:p>
            <a:r>
              <a:rPr lang="en-GB" sz="3600" dirty="0" smtClean="0"/>
              <a:t>…… Before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46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6591844" cy="430887"/>
          </a:xfrm>
        </p:spPr>
        <p:txBody>
          <a:bodyPr/>
          <a:lstStyle/>
          <a:p>
            <a:r>
              <a:rPr lang="en-US" altLang="zh-CN" dirty="0"/>
              <a:t>C++ </a:t>
            </a:r>
            <a:r>
              <a:rPr lang="en-US" altLang="zh-CN" dirty="0" smtClean="0"/>
              <a:t>Standard Progress before C++11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00155" y="856343"/>
            <a:ext cx="8117904" cy="2293257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800" dirty="0" smtClean="0"/>
              <a:t>1998 ISO/IEC 14882:1998 C++98</a:t>
            </a:r>
            <a:endParaRPr lang="en-US" altLang="zh-CN" sz="1800" dirty="0"/>
          </a:p>
          <a:p>
            <a:pPr lvl="2"/>
            <a:r>
              <a:rPr lang="en-US" altLang="zh-CN" sz="1800" dirty="0" smtClean="0"/>
              <a:t>2003 </a:t>
            </a:r>
            <a:r>
              <a:rPr lang="en-US" altLang="zh-CN" sz="1800" dirty="0"/>
              <a:t>ISO/IEC </a:t>
            </a:r>
            <a:r>
              <a:rPr lang="en-US" altLang="zh-CN" sz="1800" dirty="0" smtClean="0"/>
              <a:t>14882:2003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++03, only bug fix for C++98</a:t>
            </a:r>
            <a:endParaRPr lang="en-US" altLang="zh-CN" sz="1800" dirty="0"/>
          </a:p>
          <a:p>
            <a:pPr lvl="2"/>
            <a:r>
              <a:rPr lang="en-US" sz="1800" dirty="0" smtClean="0"/>
              <a:t>2007 ISO/IEC TR 19768:2007, TR1, C++ Library Extension</a:t>
            </a:r>
          </a:p>
          <a:p>
            <a:pPr lvl="2"/>
            <a:r>
              <a:rPr lang="en-US" sz="1800" dirty="0" smtClean="0"/>
              <a:t>2008 C++0x Committee Draft SC22 Balloting</a:t>
            </a:r>
          </a:p>
          <a:p>
            <a:pPr lvl="2"/>
            <a:r>
              <a:rPr lang="en-US" altLang="zh-CN" sz="1800" dirty="0"/>
              <a:t>2010 C++0x </a:t>
            </a:r>
            <a:r>
              <a:rPr lang="en-US" altLang="zh-CN" sz="1800" dirty="0" smtClean="0"/>
              <a:t>Final </a:t>
            </a:r>
            <a:r>
              <a:rPr lang="en-US" altLang="zh-CN" sz="1800" dirty="0"/>
              <a:t>Committee Draft SC22 </a:t>
            </a:r>
            <a:r>
              <a:rPr lang="en-US" altLang="zh-CN" sz="1800" dirty="0" smtClean="0"/>
              <a:t>Balloting</a:t>
            </a:r>
          </a:p>
          <a:p>
            <a:pPr lvl="2"/>
            <a:r>
              <a:rPr lang="en-US" altLang="zh-CN" sz="1800" dirty="0"/>
              <a:t>2011 ISO/IEC </a:t>
            </a:r>
            <a:r>
              <a:rPr lang="en-US" altLang="zh-CN" sz="1800" dirty="0" smtClean="0"/>
              <a:t>14882:2011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++11</a:t>
            </a:r>
            <a:endParaRPr lang="en-US" sz="18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6720114" y="1741714"/>
            <a:ext cx="362857" cy="1291772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82971" y="222872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C++0x</a:t>
            </a:r>
            <a:endParaRPr lang="zh-CN" altLang="en-US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7" y="2194493"/>
            <a:ext cx="3164114" cy="708363"/>
          </a:xfrm>
        </p:spPr>
        <p:txBody>
          <a:bodyPr/>
          <a:lstStyle/>
          <a:p>
            <a:r>
              <a:rPr lang="en-GB" sz="3600" dirty="0" smtClean="0"/>
              <a:t>Current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62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6185444" cy="430887"/>
          </a:xfrm>
        </p:spPr>
        <p:txBody>
          <a:bodyPr/>
          <a:lstStyle/>
          <a:p>
            <a:r>
              <a:rPr lang="en-US" altLang="zh-CN" dirty="0" smtClean="0"/>
              <a:t>Development Directives for C++11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sz="1600" dirty="0"/>
              <a:t>Maintain stability and compatibility </a:t>
            </a:r>
            <a:r>
              <a:rPr lang="en-US" sz="1600" dirty="0"/>
              <a:t>with C</a:t>
            </a:r>
            <a:r>
              <a:rPr lang="en-US" sz="1600" dirty="0" smtClean="0"/>
              <a:t>++98  </a:t>
            </a:r>
            <a:r>
              <a:rPr lang="en-US" sz="1600" dirty="0"/>
              <a:t>and possibly with </a:t>
            </a:r>
            <a:r>
              <a:rPr lang="en-US" sz="1600" dirty="0" smtClean="0"/>
              <a:t>C</a:t>
            </a:r>
          </a:p>
          <a:p>
            <a:pPr lvl="2"/>
            <a:r>
              <a:rPr lang="en-US" sz="1600" dirty="0"/>
              <a:t>Prefer introduction of new features through the standard library, rather than extending the core </a:t>
            </a:r>
            <a:r>
              <a:rPr lang="en-US" sz="1600" dirty="0" smtClean="0"/>
              <a:t>language</a:t>
            </a:r>
          </a:p>
          <a:p>
            <a:pPr lvl="2"/>
            <a:r>
              <a:rPr lang="en-US" sz="1600" dirty="0"/>
              <a:t>Prefer changes that can evolve programming technique</a:t>
            </a:r>
            <a:endParaRPr lang="en-US" sz="1600" dirty="0" smtClean="0"/>
          </a:p>
          <a:p>
            <a:pPr lvl="2"/>
            <a:r>
              <a:rPr lang="en-US" sz="1600" dirty="0"/>
              <a:t>Improve C++ to facilitate systems and library design, rather than to introduce new features useful only to specific applications</a:t>
            </a:r>
            <a:endParaRPr lang="en-US" altLang="zh-CN" sz="1600" dirty="0" smtClean="0"/>
          </a:p>
          <a:p>
            <a:pPr lvl="2"/>
            <a:r>
              <a:rPr lang="en-US" sz="1600" dirty="0"/>
              <a:t>Increase type safety by providing safer alternatives to earlier unsafe techniques</a:t>
            </a:r>
            <a:endParaRPr lang="en-US" altLang="zh-CN" sz="1600" dirty="0" smtClean="0"/>
          </a:p>
          <a:p>
            <a:pPr lvl="2"/>
            <a:r>
              <a:rPr lang="en-US" sz="1600" dirty="0"/>
              <a:t>Increase performance and the ability to work directly with </a:t>
            </a:r>
            <a:r>
              <a:rPr lang="en-US" sz="1600" dirty="0" smtClean="0"/>
              <a:t>hardware</a:t>
            </a:r>
          </a:p>
          <a:p>
            <a:pPr lvl="2"/>
            <a:r>
              <a:rPr lang="en-US" sz="1600" dirty="0"/>
              <a:t>Provide proper solutions for real-world </a:t>
            </a:r>
            <a:r>
              <a:rPr lang="en-US" sz="1600" dirty="0" smtClean="0"/>
              <a:t>problems</a:t>
            </a:r>
          </a:p>
          <a:p>
            <a:pPr lvl="2"/>
            <a:r>
              <a:rPr lang="en-US" sz="1600" dirty="0"/>
              <a:t>Implement “zero-overhead” principle (additional support required by some utilities must be used only if the utility is used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/>
              <a:t>Make C++ easy to teach and to learn without removing any utility needed by expert programmers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1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C++ core language extension</a:t>
            </a:r>
          </a:p>
          <a:p>
            <a:pPr lvl="1"/>
            <a:r>
              <a:rPr lang="en-US" sz="1800" dirty="0" smtClean="0"/>
              <a:t>Runtime performance enhancement</a:t>
            </a:r>
          </a:p>
          <a:p>
            <a:pPr lvl="1"/>
            <a:r>
              <a:rPr lang="en-US" sz="1800" dirty="0" smtClean="0"/>
              <a:t>Build time performance enhancement</a:t>
            </a:r>
          </a:p>
          <a:p>
            <a:pPr lvl="1"/>
            <a:r>
              <a:rPr lang="en-US" sz="1800" b="1" dirty="0" smtClean="0"/>
              <a:t>Usability enhancement</a:t>
            </a:r>
          </a:p>
          <a:p>
            <a:pPr lvl="1"/>
            <a:r>
              <a:rPr lang="en-US" sz="1800" dirty="0" smtClean="0"/>
              <a:t>Functionality enhancement</a:t>
            </a:r>
          </a:p>
          <a:p>
            <a:r>
              <a:rPr lang="en-US" sz="1800" dirty="0" smtClean="0"/>
              <a:t>C++ Standard Library changes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6772"/>
      </p:ext>
    </p:extLst>
  </p:cSld>
  <p:clrMapOvr>
    <a:masterClrMapping/>
  </p:clrMapOvr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1906</TotalTime>
  <Words>1767</Words>
  <Application>Microsoft Office PowerPoint</Application>
  <PresentationFormat>On-screen Show (16:9)</PresentationFormat>
  <Paragraphs>379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HP_PPT_Standard_template_16x9</vt:lpstr>
      <vt:lpstr>C++11 and …… </vt:lpstr>
      <vt:lpstr>Agenda</vt:lpstr>
      <vt:lpstr>PowerPoint Presentation</vt:lpstr>
      <vt:lpstr>PowerPoint Presentation</vt:lpstr>
      <vt:lpstr>…… Before C++11</vt:lpstr>
      <vt:lpstr>C++ Standard Progress before C++11</vt:lpstr>
      <vt:lpstr>Current C++11</vt:lpstr>
      <vt:lpstr>Development Directives for C++11</vt:lpstr>
      <vt:lpstr>C++11 Changes</vt:lpstr>
      <vt:lpstr>C++ core language runtime performance enhancement</vt:lpstr>
      <vt:lpstr>Rvalue Reference and move constructor</vt:lpstr>
      <vt:lpstr>No garbage collection needed – B.J</vt:lpstr>
      <vt:lpstr>After C++11……</vt:lpstr>
      <vt:lpstr>C++ Standard meeting Feb 2012</vt:lpstr>
      <vt:lpstr>C++ Standard meeting Oct 2012</vt:lpstr>
      <vt:lpstr>C++14</vt:lpstr>
      <vt:lpstr>C++14</vt:lpstr>
      <vt:lpstr>What will C++14 look like?</vt:lpstr>
      <vt:lpstr>PowerPoint Presentation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Table style</vt:lpstr>
      <vt:lpstr>Organization chart style (condensed)</vt:lpstr>
      <vt:lpstr>Organization chart style (expanded)</vt:lpstr>
      <vt:lpstr>Flow chart style</vt:lpstr>
      <vt:lpstr>Chart style with bulleted copy</vt:lpstr>
      <vt:lpstr>Pie chart sample</vt:lpstr>
      <vt:lpstr>Bar chart sample</vt:lpstr>
      <vt:lpstr>New Edition of Classic C++ Books 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Peng Liu</cp:lastModifiedBy>
  <cp:revision>29</cp:revision>
  <cp:lastPrinted>2012-04-13T15:38:33Z</cp:lastPrinted>
  <dcterms:created xsi:type="dcterms:W3CDTF">2013-11-12T00:53:35Z</dcterms:created>
  <dcterms:modified xsi:type="dcterms:W3CDTF">2013-11-17T15:49:36Z</dcterms:modified>
</cp:coreProperties>
</file>