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553" r:id="rId2"/>
    <p:sldId id="572" r:id="rId3"/>
    <p:sldId id="571" r:id="rId4"/>
    <p:sldId id="432" r:id="rId5"/>
    <p:sldId id="532" r:id="rId6"/>
    <p:sldId id="576" r:id="rId7"/>
    <p:sldId id="575" r:id="rId8"/>
    <p:sldId id="577" r:id="rId9"/>
    <p:sldId id="573" r:id="rId10"/>
    <p:sldId id="574" r:id="rId11"/>
    <p:sldId id="570" r:id="rId12"/>
    <p:sldId id="503" r:id="rId13"/>
    <p:sldId id="533" r:id="rId14"/>
    <p:sldId id="456" r:id="rId15"/>
    <p:sldId id="534" r:id="rId16"/>
    <p:sldId id="433" r:id="rId17"/>
    <p:sldId id="535" r:id="rId18"/>
    <p:sldId id="435" r:id="rId19"/>
    <p:sldId id="562" r:id="rId20"/>
    <p:sldId id="563" r:id="rId21"/>
    <p:sldId id="564" r:id="rId22"/>
    <p:sldId id="565" r:id="rId23"/>
    <p:sldId id="451" r:id="rId24"/>
    <p:sldId id="441" r:id="rId25"/>
    <p:sldId id="455" r:id="rId26"/>
    <p:sldId id="566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88727" autoAdjust="0"/>
  </p:normalViewPr>
  <p:slideViewPr>
    <p:cSldViewPr snapToGrid="0">
      <p:cViewPr>
        <p:scale>
          <a:sx n="66" d="100"/>
          <a:sy n="66" d="100"/>
        </p:scale>
        <p:origin x="-1140" y="-522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Lbls>
            <c:dLbl>
              <c:idx val="1"/>
              <c:layout>
                <c:manualLayout>
                  <c:x val="4.1752061138167824E-2"/>
                  <c:y val="0.1663548423012860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HP blue</c:v>
                </c:pt>
                <c:pt idx="1">
                  <c:v>Value of black</c:v>
                </c:pt>
                <c:pt idx="2">
                  <c:v>Value of black</c:v>
                </c:pt>
                <c:pt idx="3">
                  <c:v>Value of black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68457517734620021"/>
          <c:y val="8.1967029056583637E-2"/>
          <c:w val="0.2817898111382231"/>
          <c:h val="0.34029202229666411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867755501831198E-2"/>
          <c:y val="8.9577398122762025E-2"/>
          <c:w val="0.91934179662404425"/>
          <c:h val="0.64546013005686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HP blue (14 pt. HP Simplified)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  <c:pt idx="4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of black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  <c:pt idx="4">
                  <c:v>4.2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Another % of black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  <c:pt idx="4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5"/>
        <c:axId val="63696256"/>
        <c:axId val="63698048"/>
      </c:barChart>
      <c:catAx>
        <c:axId val="6369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63698048"/>
        <c:crosses val="autoZero"/>
        <c:auto val="1"/>
        <c:lblAlgn val="ctr"/>
        <c:lblOffset val="0"/>
        <c:noMultiLvlLbl val="0"/>
      </c:catAx>
      <c:valAx>
        <c:axId val="63698048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63696256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4.0209330142816413E-2"/>
          <c:y val="0.87070767059916543"/>
          <c:w val="0.7666795803563532"/>
          <c:h val="0.106253612159054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867755501831198E-2"/>
          <c:y val="8.9577398122762025E-2"/>
          <c:w val="0.91934179662404425"/>
          <c:h val="0.645460130056862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black</c:v>
                </c:pt>
              </c:strCache>
            </c:strRef>
          </c:tx>
          <c:spPr>
            <a:ln w="38100">
              <a:solidFill>
                <a:srgbClr val="87898B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  <c:pt idx="4">
                  <c:v>2.8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Another % of black</c:v>
                </c:pt>
              </c:strCache>
            </c:strRef>
          </c:tx>
          <c:spPr>
            <a:ln w="38100">
              <a:solidFill>
                <a:srgbClr val="B9B8BB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  <c:pt idx="4">
                  <c:v>4.2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HP blue / 14 pt. HP Simplified</c:v>
                </c:pt>
              </c:strCache>
            </c:strRef>
          </c:tx>
          <c:spPr>
            <a:ln w="38100">
              <a:solidFill>
                <a:srgbClr val="0096D6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  <c:pt idx="4">
                  <c:v>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446400"/>
        <c:axId val="63456384"/>
      </c:lineChart>
      <c:catAx>
        <c:axId val="634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3456384"/>
        <c:crosses val="autoZero"/>
        <c:auto val="1"/>
        <c:lblAlgn val="ctr"/>
        <c:lblOffset val="0"/>
        <c:noMultiLvlLbl val="0"/>
      </c:catAx>
      <c:valAx>
        <c:axId val="63456384"/>
        <c:scaling>
          <c:orientation val="minMax"/>
          <c:max val="5"/>
        </c:scaling>
        <c:delete val="0"/>
        <c:axPos val="l"/>
        <c:majorGridlines>
          <c:spPr>
            <a:ln w="6350">
              <a:solidFill>
                <a:srgbClr val="191919">
                  <a:alpha val="2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63446400"/>
        <c:crosses val="autoZero"/>
        <c:crossBetween val="between"/>
        <c:majorUnit val="1"/>
      </c:valAx>
      <c:spPr>
        <a:noFill/>
      </c:spPr>
    </c:plotArea>
    <c:legend>
      <c:legendPos val="b"/>
      <c:layout>
        <c:manualLayout>
          <c:xMode val="edge"/>
          <c:yMode val="edge"/>
          <c:x val="4.0209330142816413E-2"/>
          <c:y val="0.87070767059916543"/>
          <c:w val="0.82950175400523196"/>
          <c:h val="9.5105197554002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 b="0" i="0">
          <a:latin typeface="HP Simplified"/>
          <a:cs typeface="HP Simplified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11/12/2013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11/12/2013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preservation.org/projects/c_plus_plus/MeetTheAuthor-1985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 is 27 years old, if you count it as the day that </a:t>
            </a:r>
            <a:r>
              <a:rPr lang="en-US" altLang="zh-CN" dirty="0" err="1" smtClean="0"/>
              <a:t>Stroustrup’s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original C++ book</a:t>
            </a:r>
            <a:r>
              <a:rPr lang="en-US" altLang="zh-CN" dirty="0" smtClean="0"/>
              <a:t> was published on Oct 14, 1985 based on this picture.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82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72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18" r:id="rId6"/>
    <p:sldLayoutId id="2147483809" r:id="rId7"/>
    <p:sldLayoutId id="2147483839" r:id="rId8"/>
    <p:sldLayoutId id="2147483820" r:id="rId9"/>
    <p:sldLayoutId id="2147483823" r:id="rId10"/>
    <p:sldLayoutId id="2147483821" r:id="rId11"/>
    <p:sldLayoutId id="2147483824" r:id="rId12"/>
    <p:sldLayoutId id="2147483822" r:id="rId13"/>
    <p:sldLayoutId id="21474838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C++11 and ……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4670" y="3664971"/>
            <a:ext cx="6858000" cy="399029"/>
          </a:xfrm>
        </p:spPr>
        <p:txBody>
          <a:bodyPr/>
          <a:lstStyle/>
          <a:p>
            <a:r>
              <a:rPr lang="en-US" dirty="0" smtClean="0"/>
              <a:t>Liu </a:t>
            </a:r>
            <a:r>
              <a:rPr lang="en-US" dirty="0" err="1" smtClean="0"/>
              <a:t>Peng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6" y="2194493"/>
            <a:ext cx="3976913" cy="708363"/>
          </a:xfrm>
        </p:spPr>
        <p:txBody>
          <a:bodyPr/>
          <a:lstStyle/>
          <a:p>
            <a:r>
              <a:rPr lang="en-GB" sz="3600" dirty="0" smtClean="0"/>
              <a:t>After C++11……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950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(18 pt. HP Simplified)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(28 pt. HP Simplified bold)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Put your first-level bullet here. Try to keep bullet lists simple. (14 pt. HP Simplified)</a:t>
            </a:r>
          </a:p>
          <a:p>
            <a:pPr lvl="1"/>
            <a:r>
              <a:rPr lang="en-US" dirty="0" smtClean="0"/>
              <a:t>Put your second-level bullet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pPr lvl="2"/>
            <a:r>
              <a:rPr lang="en-US" dirty="0" smtClean="0"/>
              <a:t>Put your third-level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 </a:t>
            </a:r>
          </a:p>
          <a:p>
            <a:pPr lvl="3"/>
            <a:r>
              <a:rPr lang="en-US" dirty="0" smtClean="0"/>
              <a:t>Put your fourth-level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pPr lvl="4"/>
            <a:r>
              <a:rPr lang="en-US" dirty="0" smtClean="0"/>
              <a:t>Put your fifth-level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17749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37161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P1K4056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23070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P1K4056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24661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</a:t>
            </a:r>
            <a:r>
              <a:rPr lang="en-US"/>
              <a:t>copy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blue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</p:spTree>
    <p:extLst>
      <p:ext uri="{BB962C8B-B14F-4D97-AF65-F5344CB8AC3E}">
        <p14:creationId xmlns:p14="http://schemas.microsoft.com/office/powerpoint/2010/main" val="21939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27485"/>
              </p:ext>
            </p:extLst>
          </p:nvPr>
        </p:nvGraphicFramePr>
        <p:xfrm>
          <a:off x="315514" y="1608138"/>
          <a:ext cx="8133162" cy="266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2126"/>
                <a:gridCol w="1090259"/>
                <a:gridCol w="1090259"/>
                <a:gridCol w="1090259"/>
                <a:gridCol w="1090259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 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12 pt. HP Simplified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12 pt. HP Simplified bold HP blue</a:t>
                      </a:r>
                      <a:endParaRPr lang="en-US" sz="1200" b="1" i="0" u="none" strike="noStrike" kern="1200" baseline="0" dirty="0" smtClean="0">
                        <a:solidFill>
                          <a:schemeClr val="accent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</a:tbl>
          </a:graphicData>
        </a:graphic>
      </p:graphicFrame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style</a:t>
            </a:r>
            <a:endParaRPr lang="en-US" dirty="0"/>
          </a:p>
        </p:txBody>
      </p:sp>
      <p:sp>
        <p:nvSpPr>
          <p:cNvPr id="10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Columns and rows may be added, but colors must be 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rganization chart style (condensed)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Boxes size and quantity may vary, but </a:t>
            </a:r>
            <a:r>
              <a:rPr lang="en-US" dirty="0"/>
              <a:t>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873311" y="1924128"/>
            <a:ext cx="6926348" cy="446965"/>
            <a:chOff x="873311" y="1924128"/>
            <a:chExt cx="7046356" cy="44696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591564" y="1924128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73311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98681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70093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101127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908433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77541" y="2147610"/>
              <a:ext cx="704212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238924" y="1608139"/>
            <a:ext cx="6552484" cy="2765931"/>
          </a:xfrm>
          <a:prstGeom prst="rect">
            <a:avLst/>
          </a:prstGeom>
          <a:ln>
            <a:noFill/>
          </a:ln>
        </p:spPr>
      </p:sp>
      <p:sp>
        <p:nvSpPr>
          <p:cNvPr id="71" name="Freeform 70"/>
          <p:cNvSpPr/>
          <p:nvPr/>
        </p:nvSpPr>
        <p:spPr>
          <a:xfrm>
            <a:off x="332341" y="1608139"/>
            <a:ext cx="2788920" cy="424927"/>
          </a:xfrm>
          <a:custGeom>
            <a:avLst/>
            <a:gdLst>
              <a:gd name="connsiteX0" fmla="*/ 0 w 2604984"/>
              <a:gd name="connsiteY0" fmla="*/ 0 h 424927"/>
              <a:gd name="connsiteX1" fmla="*/ 2604984 w 2604984"/>
              <a:gd name="connsiteY1" fmla="*/ 0 h 424927"/>
              <a:gd name="connsiteX2" fmla="*/ 2604984 w 2604984"/>
              <a:gd name="connsiteY2" fmla="*/ 424927 h 424927"/>
              <a:gd name="connsiteX3" fmla="*/ 0 w 2604984"/>
              <a:gd name="connsiteY3" fmla="*/ 424927 h 424927"/>
              <a:gd name="connsiteX4" fmla="*/ 0 w 2604984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4984" h="424927">
                <a:moveTo>
                  <a:pt x="0" y="0"/>
                </a:moveTo>
                <a:lnTo>
                  <a:pt x="2604984" y="0"/>
                </a:lnTo>
                <a:lnTo>
                  <a:pt x="2604984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7620" rIns="91440" bIns="7620" numCol="1" spcCol="1270" anchor="ctr" anchorCtr="0">
            <a:noAutofit/>
          </a:bodyPr>
          <a:lstStyle/>
          <a:p>
            <a:pPr marL="53975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0" i="0" kern="1200" dirty="0" smtClean="0">
                <a:solidFill>
                  <a:srgbClr val="FFFFFF"/>
                </a:solidFill>
                <a:cs typeface="Arial"/>
              </a:rPr>
              <a:t>Insert Name</a:t>
            </a:r>
            <a:br>
              <a:rPr lang="en-US" sz="1200" b="0" i="0" kern="1200" dirty="0" smtClean="0">
                <a:solidFill>
                  <a:srgbClr val="FFFFFF"/>
                </a:solidFill>
                <a:cs typeface="Arial"/>
              </a:rPr>
            </a:br>
            <a:r>
              <a:rPr lang="en-US" sz="1200" b="0" i="0" kern="1200" dirty="0" smtClean="0">
                <a:solidFill>
                  <a:srgbClr val="FFFFFF"/>
                </a:solidFill>
                <a:cs typeface="Arial"/>
              </a:rPr>
              <a:t>Title goes here (12 pt. HP Simplified)</a:t>
            </a:r>
            <a:endParaRPr lang="en-US" sz="1600" b="0" i="0" kern="120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24024" y="2307629"/>
            <a:ext cx="1371600" cy="1853840"/>
            <a:chOff x="324025" y="2307629"/>
            <a:chExt cx="1098573" cy="1853840"/>
          </a:xfrm>
        </p:grpSpPr>
        <p:sp>
          <p:nvSpPr>
            <p:cNvPr id="73" name="Freeform 72"/>
            <p:cNvSpPr/>
            <p:nvPr/>
          </p:nvSpPr>
          <p:spPr>
            <a:xfrm>
              <a:off x="433882" y="2659699"/>
              <a:ext cx="206700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206700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 73"/>
            <p:cNvSpPr/>
            <p:nvPr/>
          </p:nvSpPr>
          <p:spPr>
            <a:xfrm>
              <a:off x="433882" y="2659699"/>
              <a:ext cx="206700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206700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433882" y="2659699"/>
              <a:ext cx="206700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206700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 75"/>
            <p:cNvSpPr/>
            <p:nvPr/>
          </p:nvSpPr>
          <p:spPr>
            <a:xfrm>
              <a:off x="324025" y="2307629"/>
              <a:ext cx="1098573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This level is all the same color</a:t>
              </a:r>
              <a:endParaRPr lang="en-US" sz="1100" b="0" i="0" kern="1200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77" name="Freeform 76"/>
          <p:cNvSpPr/>
          <p:nvPr/>
        </p:nvSpPr>
        <p:spPr>
          <a:xfrm>
            <a:off x="640583" y="2742211"/>
            <a:ext cx="914180" cy="424927"/>
          </a:xfrm>
          <a:custGeom>
            <a:avLst/>
            <a:gdLst>
              <a:gd name="connsiteX0" fmla="*/ 0 w 914180"/>
              <a:gd name="connsiteY0" fmla="*/ 0 h 424927"/>
              <a:gd name="connsiteX1" fmla="*/ 914180 w 914180"/>
              <a:gd name="connsiteY1" fmla="*/ 0 h 424927"/>
              <a:gd name="connsiteX2" fmla="*/ 914180 w 914180"/>
              <a:gd name="connsiteY2" fmla="*/ 424927 h 424927"/>
              <a:gd name="connsiteX3" fmla="*/ 0 w 914180"/>
              <a:gd name="connsiteY3" fmla="*/ 424927 h 424927"/>
              <a:gd name="connsiteX4" fmla="*/ 0 w 914180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80" h="424927">
                <a:moveTo>
                  <a:pt x="0" y="0"/>
                </a:moveTo>
                <a:lnTo>
                  <a:pt x="914180" y="0"/>
                </a:lnTo>
                <a:lnTo>
                  <a:pt x="914180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640583" y="3345608"/>
            <a:ext cx="891736" cy="424927"/>
          </a:xfrm>
          <a:custGeom>
            <a:avLst/>
            <a:gdLst>
              <a:gd name="connsiteX0" fmla="*/ 0 w 891736"/>
              <a:gd name="connsiteY0" fmla="*/ 0 h 424927"/>
              <a:gd name="connsiteX1" fmla="*/ 891736 w 891736"/>
              <a:gd name="connsiteY1" fmla="*/ 0 h 424927"/>
              <a:gd name="connsiteX2" fmla="*/ 891736 w 891736"/>
              <a:gd name="connsiteY2" fmla="*/ 424927 h 424927"/>
              <a:gd name="connsiteX3" fmla="*/ 0 w 891736"/>
              <a:gd name="connsiteY3" fmla="*/ 424927 h 424927"/>
              <a:gd name="connsiteX4" fmla="*/ 0 w 891736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736" h="424927">
                <a:moveTo>
                  <a:pt x="0" y="0"/>
                </a:moveTo>
                <a:lnTo>
                  <a:pt x="891736" y="0"/>
                </a:lnTo>
                <a:lnTo>
                  <a:pt x="891736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640583" y="3949006"/>
            <a:ext cx="925407" cy="424927"/>
          </a:xfrm>
          <a:custGeom>
            <a:avLst/>
            <a:gdLst>
              <a:gd name="connsiteX0" fmla="*/ 0 w 925407"/>
              <a:gd name="connsiteY0" fmla="*/ 0 h 424927"/>
              <a:gd name="connsiteX1" fmla="*/ 925407 w 925407"/>
              <a:gd name="connsiteY1" fmla="*/ 0 h 424927"/>
              <a:gd name="connsiteX2" fmla="*/ 925407 w 925407"/>
              <a:gd name="connsiteY2" fmla="*/ 424927 h 424927"/>
              <a:gd name="connsiteX3" fmla="*/ 0 w 925407"/>
              <a:gd name="connsiteY3" fmla="*/ 424927 h 424927"/>
              <a:gd name="connsiteX4" fmla="*/ 0 w 925407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7" h="424927">
                <a:moveTo>
                  <a:pt x="0" y="0"/>
                </a:moveTo>
                <a:lnTo>
                  <a:pt x="925407" y="0"/>
                </a:lnTo>
                <a:lnTo>
                  <a:pt x="925407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012287" y="2307629"/>
            <a:ext cx="1371600" cy="2066304"/>
            <a:chOff x="1650401" y="2307629"/>
            <a:chExt cx="1371600" cy="2066304"/>
          </a:xfrm>
        </p:grpSpPr>
        <p:sp>
          <p:nvSpPr>
            <p:cNvPr id="81" name="Freeform 80"/>
            <p:cNvSpPr/>
            <p:nvPr/>
          </p:nvSpPr>
          <p:spPr>
            <a:xfrm>
              <a:off x="1760260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 81"/>
            <p:cNvSpPr/>
            <p:nvPr/>
          </p:nvSpPr>
          <p:spPr>
            <a:xfrm>
              <a:off x="1760260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Freeform 82"/>
            <p:cNvSpPr/>
            <p:nvPr/>
          </p:nvSpPr>
          <p:spPr>
            <a:xfrm>
              <a:off x="1760260" y="2659699"/>
              <a:ext cx="194913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4913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 83"/>
            <p:cNvSpPr/>
            <p:nvPr/>
          </p:nvSpPr>
          <p:spPr>
            <a:xfrm>
              <a:off x="165040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11 pt. </a:t>
              </a:r>
              <a:b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1955173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1950516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950516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700550" y="2307629"/>
            <a:ext cx="1371600" cy="2066304"/>
            <a:chOff x="2927445" y="2307629"/>
            <a:chExt cx="1371600" cy="2066304"/>
          </a:xfrm>
        </p:grpSpPr>
        <p:sp>
          <p:nvSpPr>
            <p:cNvPr id="89" name="Freeform 88"/>
            <p:cNvSpPr/>
            <p:nvPr/>
          </p:nvSpPr>
          <p:spPr>
            <a:xfrm>
              <a:off x="3037303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Freeform 89"/>
            <p:cNvSpPr/>
            <p:nvPr/>
          </p:nvSpPr>
          <p:spPr>
            <a:xfrm>
              <a:off x="3037303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Freeform 90"/>
            <p:cNvSpPr/>
            <p:nvPr/>
          </p:nvSpPr>
          <p:spPr>
            <a:xfrm>
              <a:off x="3037303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Freeform 91"/>
            <p:cNvSpPr/>
            <p:nvPr/>
          </p:nvSpPr>
          <p:spPr>
            <a:xfrm>
              <a:off x="2927445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3227560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227560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3227560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388813" y="2307629"/>
            <a:ext cx="1371600" cy="2066304"/>
            <a:chOff x="5651499" y="2307629"/>
            <a:chExt cx="1371600" cy="2066304"/>
          </a:xfrm>
        </p:grpSpPr>
        <p:sp>
          <p:nvSpPr>
            <p:cNvPr id="97" name="Freeform 96"/>
            <p:cNvSpPr/>
            <p:nvPr/>
          </p:nvSpPr>
          <p:spPr>
            <a:xfrm>
              <a:off x="5761358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Freeform 97"/>
            <p:cNvSpPr/>
            <p:nvPr/>
          </p:nvSpPr>
          <p:spPr>
            <a:xfrm>
              <a:off x="5761358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98"/>
            <p:cNvSpPr/>
            <p:nvPr/>
          </p:nvSpPr>
          <p:spPr>
            <a:xfrm>
              <a:off x="5761358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Freeform 99"/>
            <p:cNvSpPr/>
            <p:nvPr/>
          </p:nvSpPr>
          <p:spPr>
            <a:xfrm>
              <a:off x="5651499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11 pt. </a:t>
              </a:r>
              <a:b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5951614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951614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951614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077075" y="2307629"/>
            <a:ext cx="1371600" cy="2066304"/>
            <a:chOff x="7350101" y="2307629"/>
            <a:chExt cx="1371600" cy="2066304"/>
          </a:xfrm>
        </p:grpSpPr>
        <p:sp>
          <p:nvSpPr>
            <p:cNvPr id="105" name="Freeform 104"/>
            <p:cNvSpPr/>
            <p:nvPr/>
          </p:nvSpPr>
          <p:spPr>
            <a:xfrm>
              <a:off x="7459959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Freeform 105"/>
            <p:cNvSpPr/>
            <p:nvPr/>
          </p:nvSpPr>
          <p:spPr>
            <a:xfrm>
              <a:off x="7459959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7" name="Freeform 106"/>
            <p:cNvSpPr/>
            <p:nvPr/>
          </p:nvSpPr>
          <p:spPr>
            <a:xfrm>
              <a:off x="7459959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8" name="Freeform 107"/>
            <p:cNvSpPr/>
            <p:nvPr/>
          </p:nvSpPr>
          <p:spPr>
            <a:xfrm>
              <a:off x="735010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650216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7650216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7650216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28607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 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 C++11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457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rganization chart style (expanded)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Boxes size and quantity may vary, but </a:t>
            </a:r>
            <a:r>
              <a:rPr lang="en-US" dirty="0"/>
              <a:t>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591564" y="1924128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73311" y="2142160"/>
            <a:ext cx="0" cy="28632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49236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088802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086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77541" y="2147610"/>
            <a:ext cx="704212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38924" y="1608139"/>
            <a:ext cx="6552484" cy="2765931"/>
          </a:xfrm>
          <a:prstGeom prst="rect">
            <a:avLst/>
          </a:prstGeom>
          <a:ln>
            <a:noFill/>
          </a:ln>
        </p:spPr>
      </p:sp>
      <p:sp>
        <p:nvSpPr>
          <p:cNvPr id="71" name="Freeform 70"/>
          <p:cNvSpPr/>
          <p:nvPr/>
        </p:nvSpPr>
        <p:spPr>
          <a:xfrm>
            <a:off x="332341" y="1608139"/>
            <a:ext cx="2788920" cy="424927"/>
          </a:xfrm>
          <a:custGeom>
            <a:avLst/>
            <a:gdLst>
              <a:gd name="connsiteX0" fmla="*/ 0 w 2604984"/>
              <a:gd name="connsiteY0" fmla="*/ 0 h 424927"/>
              <a:gd name="connsiteX1" fmla="*/ 2604984 w 2604984"/>
              <a:gd name="connsiteY1" fmla="*/ 0 h 424927"/>
              <a:gd name="connsiteX2" fmla="*/ 2604984 w 2604984"/>
              <a:gd name="connsiteY2" fmla="*/ 424927 h 424927"/>
              <a:gd name="connsiteX3" fmla="*/ 0 w 2604984"/>
              <a:gd name="connsiteY3" fmla="*/ 424927 h 424927"/>
              <a:gd name="connsiteX4" fmla="*/ 0 w 2604984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4984" h="424927">
                <a:moveTo>
                  <a:pt x="0" y="0"/>
                </a:moveTo>
                <a:lnTo>
                  <a:pt x="2604984" y="0"/>
                </a:lnTo>
                <a:lnTo>
                  <a:pt x="2604984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7620" rIns="91440" bIns="7620" numCol="1" spcCol="1270" anchor="ctr" anchorCtr="0">
            <a:noAutofit/>
          </a:bodyPr>
          <a:lstStyle/>
          <a:p>
            <a:pPr marL="53975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0" kern="1200" dirty="0" smtClean="0">
                <a:solidFill>
                  <a:srgbClr val="FFFFFF"/>
                </a:solidFill>
                <a:cs typeface="Arial"/>
              </a:rPr>
              <a:t>Insert Name</a:t>
            </a:r>
            <a:br>
              <a:rPr lang="en-US" sz="1200" i="0" kern="1200" dirty="0" smtClean="0">
                <a:solidFill>
                  <a:srgbClr val="FFFFFF"/>
                </a:solidFill>
                <a:cs typeface="Arial"/>
              </a:rPr>
            </a:br>
            <a:r>
              <a:rPr lang="en-US" sz="1200" i="0" kern="1200" dirty="0" smtClean="0">
                <a:solidFill>
                  <a:srgbClr val="FFFFFF"/>
                </a:solidFill>
                <a:cs typeface="Arial"/>
              </a:rPr>
              <a:t>Title goes here (12 pt. HP Simplified)</a:t>
            </a:r>
            <a:endParaRPr lang="en-US" sz="1600" i="0" kern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705003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53765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24024" y="2307629"/>
            <a:ext cx="1280160" cy="2332545"/>
            <a:chOff x="324024" y="2307629"/>
            <a:chExt cx="1371600" cy="2332545"/>
          </a:xfrm>
        </p:grpSpPr>
        <p:sp>
          <p:nvSpPr>
            <p:cNvPr id="75" name="Freeform 74"/>
            <p:cNvSpPr/>
            <p:nvPr/>
          </p:nvSpPr>
          <p:spPr>
            <a:xfrm>
              <a:off x="324024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i="0" kern="1200" dirty="0" smtClean="0">
                  <a:solidFill>
                    <a:schemeClr val="bg1"/>
                  </a:solidFill>
                  <a:cs typeface="Arial"/>
                </a:rPr>
                <a:t>This level is all the same color</a:t>
              </a:r>
              <a:endParaRPr lang="en-US" sz="1100" i="0" kern="1200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324024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324024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24024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324024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24024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92922" y="2307629"/>
            <a:ext cx="1280160" cy="2332545"/>
            <a:chOff x="1495202" y="2307629"/>
            <a:chExt cx="1380924" cy="2332545"/>
          </a:xfrm>
        </p:grpSpPr>
        <p:sp>
          <p:nvSpPr>
            <p:cNvPr id="83" name="Freeform 82"/>
            <p:cNvSpPr/>
            <p:nvPr/>
          </p:nvSpPr>
          <p:spPr>
            <a:xfrm>
              <a:off x="1495202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11 </a:t>
              </a:r>
              <a:r>
                <a:rPr lang="en-US" sz="1100" dirty="0" smtClean="0">
                  <a:solidFill>
                    <a:schemeClr val="bg1"/>
                  </a:solidFill>
                  <a:cs typeface="Arial"/>
                </a:rPr>
                <a:t>pt.</a:t>
              </a:r>
            </a:p>
            <a:p>
              <a:pPr marL="53975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1504526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1504526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1504526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504526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1504526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061820" y="2307629"/>
            <a:ext cx="1280160" cy="2332545"/>
            <a:chOff x="2666380" y="2307629"/>
            <a:chExt cx="1371600" cy="2332545"/>
          </a:xfrm>
        </p:grpSpPr>
        <p:sp>
          <p:nvSpPr>
            <p:cNvPr id="137" name="Freeform 136"/>
            <p:cNvSpPr/>
            <p:nvPr/>
          </p:nvSpPr>
          <p:spPr>
            <a:xfrm>
              <a:off x="2666380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666380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666380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666380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666380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2666380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30718" y="2307629"/>
            <a:ext cx="1280160" cy="2332545"/>
            <a:chOff x="4091361" y="2307629"/>
            <a:chExt cx="1371600" cy="2332545"/>
          </a:xfrm>
        </p:grpSpPr>
        <p:sp>
          <p:nvSpPr>
            <p:cNvPr id="144" name="Freeform 143"/>
            <p:cNvSpPr/>
            <p:nvPr/>
          </p:nvSpPr>
          <p:spPr>
            <a:xfrm>
              <a:off x="409136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091361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4091361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4091361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4091361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4091361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99616" y="2307629"/>
            <a:ext cx="1280160" cy="2332545"/>
            <a:chOff x="5262539" y="2307629"/>
            <a:chExt cx="1371600" cy="2332545"/>
          </a:xfrm>
        </p:grpSpPr>
        <p:sp>
          <p:nvSpPr>
            <p:cNvPr id="151" name="Freeform 150"/>
            <p:cNvSpPr/>
            <p:nvPr/>
          </p:nvSpPr>
          <p:spPr>
            <a:xfrm>
              <a:off x="5262539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11 </a:t>
              </a:r>
              <a:r>
                <a:rPr lang="en-US" sz="1100" dirty="0" smtClean="0">
                  <a:solidFill>
                    <a:schemeClr val="bg1"/>
                  </a:solidFill>
                  <a:cs typeface="Arial"/>
                </a:rPr>
                <a:t>pt.</a:t>
              </a:r>
            </a:p>
            <a:p>
              <a:pPr marL="53975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62539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5262539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262539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5262539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5262539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168515" y="2307629"/>
            <a:ext cx="1280160" cy="2332545"/>
            <a:chOff x="6979382" y="2307629"/>
            <a:chExt cx="1371600" cy="2332545"/>
          </a:xfrm>
        </p:grpSpPr>
        <p:sp>
          <p:nvSpPr>
            <p:cNvPr id="158" name="Freeform 157"/>
            <p:cNvSpPr/>
            <p:nvPr/>
          </p:nvSpPr>
          <p:spPr>
            <a:xfrm>
              <a:off x="6979382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979382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979382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979382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6979382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6979382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2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 style</a:t>
            </a:r>
            <a:endParaRPr lang="en-US" dirty="0"/>
          </a:p>
        </p:txBody>
      </p:sp>
      <p:sp>
        <p:nvSpPr>
          <p:cNvPr id="2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Boxes </a:t>
            </a:r>
            <a:r>
              <a:rPr lang="en-US" dirty="0" smtClean="0"/>
              <a:t>size and quantity may vary, </a:t>
            </a:r>
            <a:r>
              <a:rPr lang="en-US" dirty="0"/>
              <a:t>but 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32777" y="1668093"/>
            <a:ext cx="8115898" cy="1969239"/>
            <a:chOff x="332777" y="1934793"/>
            <a:chExt cx="8115898" cy="1969239"/>
          </a:xfrm>
        </p:grpSpPr>
        <p:sp>
          <p:nvSpPr>
            <p:cNvPr id="16" name="Freeform 15"/>
            <p:cNvSpPr/>
            <p:nvPr/>
          </p:nvSpPr>
          <p:spPr>
            <a:xfrm>
              <a:off x="7077075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074068" y="2498592"/>
              <a:ext cx="1171767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391002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00634" y="2498592"/>
              <a:ext cx="1185666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704927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02647" y="2498592"/>
              <a:ext cx="1204270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18852" y="1934793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22104" y="2498592"/>
              <a:ext cx="1129569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32777" y="1934793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41692" y="2498592"/>
              <a:ext cx="1163724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</a:t>
              </a:r>
              <a:r>
                <a:rPr lang="en-US" sz="1100" dirty="0" smtClean="0">
                  <a:cs typeface="Arial"/>
                </a:rPr>
                <a:t>percentage </a:t>
              </a:r>
              <a:r>
                <a:rPr lang="en-US" sz="1100" dirty="0">
                  <a:cs typeface="Arial"/>
                </a:rPr>
                <a:t>of or solid black may be used</a:t>
              </a:r>
            </a:p>
            <a:p>
              <a:pPr marL="173736" lvl="2" indent="-173736" algn="l" defTabSz="622300">
                <a:lnSpc>
                  <a:spcPct val="100000"/>
                </a:lnSpc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kern="1200" dirty="0" smtClean="0">
                  <a:cs typeface="Arial"/>
                </a:rPr>
                <a:t>11 pt. HP Simplified</a:t>
              </a:r>
              <a:endParaRPr lang="en-US" sz="1100" kern="1200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Chart style with bulleted copy</a:t>
            </a:r>
            <a:endParaRPr lang="en-US" dirty="0" smtClean="0"/>
          </a:p>
        </p:txBody>
      </p:sp>
      <p:sp>
        <p:nvSpPr>
          <p:cNvPr id="5" name="Subtitle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Boxes size and quantity may </a:t>
            </a:r>
            <a:r>
              <a:rPr lang="en-US" dirty="0" smtClean="0"/>
              <a:t>vary, </a:t>
            </a:r>
            <a:r>
              <a:rPr lang="en-US" dirty="0"/>
              <a:t>but 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8823" y="1657350"/>
            <a:ext cx="2560320" cy="1161783"/>
            <a:chOff x="328823" y="1608139"/>
            <a:chExt cx="2560320" cy="1161783"/>
          </a:xfrm>
        </p:grpSpPr>
        <p:sp>
          <p:nvSpPr>
            <p:cNvPr id="26" name="Pentagon 25"/>
            <p:cNvSpPr/>
            <p:nvPr/>
          </p:nvSpPr>
          <p:spPr>
            <a:xfrm>
              <a:off x="328823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>
                  <a:cs typeface="Arial"/>
                </a:rPr>
                <a:t>Attend these sessions</a:t>
              </a:r>
            </a:p>
          </p:txBody>
        </p:sp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328823" y="2108202"/>
              <a:ext cx="1874838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73038" indent="-173038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11 pt. HP Simplified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99900" y="1657350"/>
            <a:ext cx="2560320" cy="1161783"/>
            <a:chOff x="3010819" y="1608139"/>
            <a:chExt cx="2560320" cy="1161783"/>
          </a:xfrm>
        </p:grpSpPr>
        <p:sp>
          <p:nvSpPr>
            <p:cNvPr id="29" name="Pentagon 28"/>
            <p:cNvSpPr/>
            <p:nvPr/>
          </p:nvSpPr>
          <p:spPr>
            <a:xfrm>
              <a:off x="3010819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 smtClean="0">
                  <a:cs typeface="Arial"/>
                </a:rPr>
                <a:t>12 pt. HP Simplified bold</a:t>
              </a:r>
              <a:endParaRPr lang="en-US" sz="1200" b="1" dirty="0">
                <a:cs typeface="Arial"/>
              </a:endParaRPr>
            </a:p>
          </p:txBody>
        </p:sp>
        <p:sp>
          <p:nvSpPr>
            <p:cNvPr id="30" name="TextBox 41"/>
            <p:cNvSpPr txBox="1">
              <a:spLocks noChangeArrowheads="1"/>
            </p:cNvSpPr>
            <p:nvPr/>
          </p:nvSpPr>
          <p:spPr bwMode="auto">
            <a:xfrm>
              <a:off x="3010819" y="2108202"/>
              <a:ext cx="1874837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73038" indent="-173038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 smtClean="0">
                  <a:latin typeface="+mn-lt"/>
                  <a:cs typeface="Arial"/>
                </a:rPr>
                <a:t>11 </a:t>
              </a:r>
              <a:r>
                <a:rPr lang="en-GB" sz="1100" dirty="0">
                  <a:latin typeface="+mn-lt"/>
                  <a:cs typeface="Arial"/>
                </a:rPr>
                <a:t>pt. HP Simplified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70976" y="1657350"/>
            <a:ext cx="2560320" cy="1500337"/>
            <a:chOff x="5761956" y="1608139"/>
            <a:chExt cx="2560320" cy="1500337"/>
          </a:xfrm>
        </p:grpSpPr>
        <p:sp>
          <p:nvSpPr>
            <p:cNvPr id="32" name="Pentagon 31"/>
            <p:cNvSpPr/>
            <p:nvPr/>
          </p:nvSpPr>
          <p:spPr>
            <a:xfrm>
              <a:off x="5761956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>
                  <a:cs typeface="Arial"/>
                </a:rPr>
                <a:t>After the event</a:t>
              </a:r>
            </a:p>
          </p:txBody>
        </p:sp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5761956" y="2108202"/>
              <a:ext cx="2551176" cy="100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marL="173038" indent="-173038">
                <a:spcBef>
                  <a:spcPts val="1200"/>
                </a:spcBef>
                <a:spcAft>
                  <a:spcPts val="400"/>
                </a:spcAft>
                <a:buFont typeface="Arial" pitchFamily="34" charset="0"/>
                <a:buChar char="•"/>
                <a:defRPr sz="1600">
                  <a:latin typeface="HP Simplified"/>
                  <a:cs typeface="HP Simplified"/>
                </a:defRPr>
              </a:lvl1pPr>
              <a:lvl2pPr marL="742950" indent="-285750" eaLnBrk="0" hangingPunct="0">
                <a:defRPr>
                  <a:latin typeface="Arial" pitchFamily="34" charset="0"/>
                </a:defRPr>
              </a:lvl2pPr>
              <a:lvl3pPr marL="1143000" indent="-228600" eaLnBrk="0" hangingPunct="0">
                <a:defRPr>
                  <a:latin typeface="Arial" pitchFamily="34" charset="0"/>
                </a:defRPr>
              </a:lvl3pPr>
              <a:lvl4pPr marL="1600200" indent="-228600" eaLnBrk="0" hangingPunct="0">
                <a:defRPr>
                  <a:latin typeface="Arial" pitchFamily="34" charset="0"/>
                </a:defRPr>
              </a:lvl4pPr>
              <a:lvl5pPr marL="2057400" indent="-228600" eaLnBrk="0" hangingPunct="0">
                <a:defRPr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Contact your sales rep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Visit the website / Facebook /Twitter at: &lt;insert URL here&gt;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Download the whitepaper at: </a:t>
              </a:r>
              <a:r>
                <a:rPr lang="en-US" sz="1100" dirty="0" smtClean="0">
                  <a:latin typeface="+mn-lt"/>
                  <a:cs typeface="Arial"/>
                </a:rPr>
                <a:t/>
              </a:r>
              <a:br>
                <a:rPr lang="en-US" sz="1100" dirty="0" smtClean="0">
                  <a:latin typeface="+mn-lt"/>
                  <a:cs typeface="Arial"/>
                </a:rPr>
              </a:br>
              <a:r>
                <a:rPr lang="en-US" sz="1100" dirty="0" smtClean="0">
                  <a:latin typeface="+mn-lt"/>
                  <a:cs typeface="Arial"/>
                </a:rPr>
                <a:t>&lt;</a:t>
              </a:r>
              <a:r>
                <a:rPr lang="en-US" sz="1100" dirty="0">
                  <a:latin typeface="+mn-lt"/>
                  <a:cs typeface="Arial"/>
                </a:rPr>
                <a:t>insert URL here&gt;</a:t>
              </a:r>
            </a:p>
          </p:txBody>
        </p:sp>
      </p:grpSp>
      <p:sp>
        <p:nvSpPr>
          <p:cNvPr id="35" name="Pentagon 34"/>
          <p:cNvSpPr/>
          <p:nvPr/>
        </p:nvSpPr>
        <p:spPr>
          <a:xfrm>
            <a:off x="328825" y="3749636"/>
            <a:ext cx="8151813" cy="377825"/>
          </a:xfrm>
          <a:prstGeom prst="homePlate">
            <a:avLst>
              <a:gd name="adj" fmla="val 3304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cs typeface="Arial"/>
              </a:rPr>
              <a:t>Your feedback is important to us. Please take a few minutes to complete the session survey.</a:t>
            </a:r>
          </a:p>
        </p:txBody>
      </p:sp>
    </p:spTree>
    <p:extLst>
      <p:ext uri="{BB962C8B-B14F-4D97-AF65-F5344CB8AC3E}">
        <p14:creationId xmlns:p14="http://schemas.microsoft.com/office/powerpoint/2010/main" val="13340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50964202"/>
              </p:ext>
            </p:extLst>
          </p:nvPr>
        </p:nvGraphicFramePr>
        <p:xfrm>
          <a:off x="4537510" y="1297291"/>
          <a:ext cx="4562649" cy="320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Pie chart sample</a:t>
            </a:r>
            <a:endParaRPr lang="en-GB" sz="1600" b="0" dirty="0">
              <a:solidFill>
                <a:srgbClr val="F69884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Segments may vary, but the only color can be HP blue and the permitted values of black.</a:t>
            </a:r>
          </a:p>
          <a:p>
            <a:pPr lvl="2"/>
            <a:r>
              <a:rPr lang="en-US" dirty="0" smtClean="0"/>
              <a:t>Accent color is limited to HP blue.</a:t>
            </a:r>
          </a:p>
          <a:p>
            <a:pPr lvl="2"/>
            <a:r>
              <a:rPr lang="en-US" dirty="0" smtClean="0"/>
              <a:t>Black and percentages of black may be used.</a:t>
            </a:r>
          </a:p>
          <a:p>
            <a:pPr lvl="2"/>
            <a:r>
              <a:rPr lang="en-US" dirty="0" smtClean="0"/>
              <a:t>All other copy is black.</a:t>
            </a:r>
          </a:p>
          <a:p>
            <a:pPr lvl="2"/>
            <a:r>
              <a:rPr lang="en-US" dirty="0" smtClean="0"/>
              <a:t>Bullets are 14 pt. HP Simplified.</a:t>
            </a:r>
          </a:p>
          <a:p>
            <a:pPr lvl="2"/>
            <a:r>
              <a:rPr lang="en-US" dirty="0" smtClean="0"/>
              <a:t>Pie segment percentages are 14 pt. HP Simplified.</a:t>
            </a:r>
          </a:p>
          <a:p>
            <a:pPr lvl="2"/>
            <a:r>
              <a:rPr lang="en-US" dirty="0" smtClean="0"/>
              <a:t>Pie legend is 14 pt. HP Simplified.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220525535"/>
              </p:ext>
            </p:extLst>
          </p:nvPr>
        </p:nvGraphicFramePr>
        <p:xfrm>
          <a:off x="103581" y="1377267"/>
          <a:ext cx="8257387" cy="3135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chart sample</a:t>
            </a:r>
            <a:endParaRPr lang="en-US" dirty="0"/>
          </a:p>
        </p:txBody>
      </p:sp>
      <p:sp>
        <p:nvSpPr>
          <p:cNvPr id="10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Entries may vary, </a:t>
            </a:r>
            <a:r>
              <a:rPr lang="en-US" dirty="0"/>
              <a:t>but the only color </a:t>
            </a:r>
            <a:r>
              <a:rPr lang="en-US" dirty="0" smtClean="0"/>
              <a:t>can be HP blue and the permitted values of black.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dirty="0" smtClean="0"/>
              <a:t>ine chart sample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Entries may </a:t>
            </a:r>
            <a:r>
              <a:rPr lang="en-US" dirty="0" smtClean="0"/>
              <a:t>vary, </a:t>
            </a:r>
            <a:r>
              <a:rPr lang="en-US" dirty="0"/>
              <a:t>but the only color can be HP blue </a:t>
            </a:r>
            <a:r>
              <a:rPr lang="en-US" dirty="0" smtClean="0"/>
              <a:t>and </a:t>
            </a:r>
            <a:r>
              <a:rPr lang="en-US" dirty="0"/>
              <a:t>the permitted values of </a:t>
            </a:r>
            <a:r>
              <a:rPr lang="en-US" dirty="0" smtClean="0"/>
              <a:t>black.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6123412"/>
              </p:ext>
            </p:extLst>
          </p:nvPr>
        </p:nvGraphicFramePr>
        <p:xfrm>
          <a:off x="82298" y="1406937"/>
          <a:ext cx="8257387" cy="279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6670" y="678817"/>
            <a:ext cx="3819616" cy="40975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ISO/IEC/JTC1/SC22/WG21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227585" y="1447802"/>
            <a:ext cx="2486587" cy="567507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sz="1400" dirty="0"/>
              <a:t>International Organization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for Standardization</a:t>
            </a:r>
            <a:endParaRPr lang="en-GB" sz="14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 bwMode="black">
          <a:xfrm>
            <a:off x="1468555" y="2354946"/>
            <a:ext cx="2486587" cy="56750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       International </a:t>
            </a:r>
            <a:r>
              <a:rPr lang="en-US" altLang="zh-CN" sz="1400" dirty="0" err="1"/>
              <a:t>Electrotechnical</a:t>
            </a:r>
            <a:r>
              <a:rPr lang="en-US" altLang="zh-CN" sz="1400" dirty="0"/>
              <a:t> Commission</a:t>
            </a:r>
            <a:endParaRPr lang="en-GB" sz="14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black">
          <a:xfrm>
            <a:off x="2711849" y="3271524"/>
            <a:ext cx="2685141" cy="49928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Information </a:t>
            </a:r>
            <a:r>
              <a:rPr lang="en-US" altLang="zh-CN" sz="1400" dirty="0" smtClean="0"/>
              <a:t>Technology Vision</a:t>
            </a:r>
            <a:endParaRPr lang="en-US" altLang="zh-CN" sz="14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 bwMode="black">
          <a:xfrm>
            <a:off x="5660571" y="2783119"/>
            <a:ext cx="3091543" cy="103123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International </a:t>
            </a:r>
            <a:r>
              <a:rPr lang="en-US" altLang="zh-CN" sz="1400" dirty="0"/>
              <a:t>standardization subcommittee for programming languages, their environments and system software interfaces</a:t>
            </a:r>
            <a:endParaRPr lang="en-GB" sz="14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 bwMode="black">
          <a:xfrm>
            <a:off x="6350001" y="1378678"/>
            <a:ext cx="2677886" cy="64261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The C++ Standards Committee</a:t>
            </a:r>
          </a:p>
        </p:txBody>
      </p:sp>
      <p:cxnSp>
        <p:nvCxnSpPr>
          <p:cNvPr id="11" name="Straight Arrow Connector 10"/>
          <p:cNvCxnSpPr>
            <a:stCxn id="7" idx="0"/>
            <a:endCxn id="2" idx="1"/>
          </p:cNvCxnSpPr>
          <p:nvPr/>
        </p:nvCxnSpPr>
        <p:spPr>
          <a:xfrm flipV="1">
            <a:off x="1470879" y="883694"/>
            <a:ext cx="1095791" cy="5641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2711849" y="1045029"/>
            <a:ext cx="742551" cy="130991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4054419" y="1045029"/>
            <a:ext cx="1" cy="222649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4963886" y="1045029"/>
            <a:ext cx="2242457" cy="173809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flipH="1" flipV="1">
            <a:off x="6085114" y="883694"/>
            <a:ext cx="1603830" cy="49498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6" y="2194493"/>
            <a:ext cx="4194627" cy="708363"/>
          </a:xfrm>
        </p:spPr>
        <p:txBody>
          <a:bodyPr/>
          <a:lstStyle/>
          <a:p>
            <a:r>
              <a:rPr lang="en-GB" sz="3600" dirty="0" smtClean="0"/>
              <a:t>…… Before C++11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5401673" cy="430887"/>
          </a:xfrm>
        </p:spPr>
        <p:txBody>
          <a:bodyPr/>
          <a:lstStyle/>
          <a:p>
            <a:r>
              <a:rPr lang="en-US" altLang="zh-CN" dirty="0"/>
              <a:t>C++ Standard meeting Feb 2012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600" dirty="0" smtClean="0"/>
              <a:t>The </a:t>
            </a:r>
            <a:r>
              <a:rPr lang="en-US" altLang="zh-CN" sz="1600" dirty="0"/>
              <a:t>first meeting since the ratification of C++11</a:t>
            </a:r>
          </a:p>
          <a:p>
            <a:pPr lvl="2"/>
            <a:r>
              <a:rPr lang="en-US" altLang="zh-CN" sz="1600" dirty="0" smtClean="0"/>
              <a:t>No </a:t>
            </a:r>
            <a:r>
              <a:rPr lang="en-US" altLang="zh-CN" sz="1600" dirty="0"/>
              <a:t>new Standard before 2017, with a 2022 follow-on standard, every five years</a:t>
            </a:r>
          </a:p>
          <a:p>
            <a:pPr lvl="2"/>
            <a:r>
              <a:rPr lang="en-US" sz="1600" dirty="0" smtClean="0"/>
              <a:t>Discuss public Open Source Library – Portable C++ Library</a:t>
            </a:r>
          </a:p>
          <a:p>
            <a:pPr lvl="2"/>
            <a:r>
              <a:rPr lang="en-US" altLang="zh-CN" sz="1600" dirty="0" smtClean="0"/>
              <a:t>Processes over 120 defects, discuss some issues</a:t>
            </a:r>
          </a:p>
          <a:p>
            <a:pPr lvl="2"/>
            <a:r>
              <a:rPr lang="en-US" altLang="zh-CN" sz="1600" dirty="0" smtClean="0"/>
              <a:t>Potential features for future standard</a:t>
            </a:r>
          </a:p>
          <a:p>
            <a:pPr lvl="2"/>
            <a:r>
              <a:rPr lang="en-US" altLang="zh-CN" sz="1600" dirty="0"/>
              <a:t>A</a:t>
            </a:r>
            <a:r>
              <a:rPr lang="en-US" altLang="zh-CN" sz="1600" dirty="0" smtClean="0"/>
              <a:t>dvanced </a:t>
            </a:r>
            <a:r>
              <a:rPr lang="en-US" altLang="zh-CN" sz="1600" dirty="0"/>
              <a:t>abstractions of </a:t>
            </a:r>
            <a:r>
              <a:rPr lang="en-US" altLang="zh-CN" sz="1600" dirty="0" smtClean="0"/>
              <a:t>concurrency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71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5401673" cy="430887"/>
          </a:xfrm>
        </p:spPr>
        <p:txBody>
          <a:bodyPr/>
          <a:lstStyle/>
          <a:p>
            <a:r>
              <a:rPr lang="en-US" altLang="zh-CN" dirty="0"/>
              <a:t>C++ Standard meeting </a:t>
            </a:r>
            <a:r>
              <a:rPr lang="en-US" altLang="zh-CN" dirty="0" smtClean="0"/>
              <a:t>Oct 2012</a:t>
            </a:r>
            <a:endParaRPr lang="en-US" altLang="zh-C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600" dirty="0"/>
              <a:t>C++ is technically 27 years old </a:t>
            </a:r>
            <a:endParaRPr lang="en-US" altLang="zh-CN" sz="1600" dirty="0" smtClean="0"/>
          </a:p>
          <a:p>
            <a:pPr lvl="2"/>
            <a:r>
              <a:rPr lang="en-US" altLang="zh-CN" sz="1600" dirty="0"/>
              <a:t>C++</a:t>
            </a:r>
            <a:r>
              <a:rPr lang="en-US" altLang="zh-CN" sz="1600" dirty="0" smtClean="0"/>
              <a:t>14 is proposed </a:t>
            </a:r>
            <a:r>
              <a:rPr lang="en-US" altLang="zh-CN" sz="1600" dirty="0"/>
              <a:t>to address C++11 annoyances and a bug fix </a:t>
            </a:r>
            <a:r>
              <a:rPr lang="en-US" altLang="zh-CN" sz="1600" dirty="0" smtClean="0"/>
              <a:t>release</a:t>
            </a:r>
            <a:endParaRPr lang="en-US" altLang="zh-CN" sz="1600" dirty="0"/>
          </a:p>
          <a:p>
            <a:pPr lvl="2"/>
            <a:r>
              <a:rPr lang="en-US" sz="1600" dirty="0" smtClean="0"/>
              <a:t>Pick up some drafts dropped in C++11 due to time constraint</a:t>
            </a:r>
          </a:p>
          <a:p>
            <a:pPr lvl="2"/>
            <a:r>
              <a:rPr lang="en-US" altLang="zh-CN" sz="1600" dirty="0" smtClean="0"/>
              <a:t>Processes over 120 defects, discuss some issues</a:t>
            </a:r>
          </a:p>
          <a:p>
            <a:pPr lvl="2"/>
            <a:r>
              <a:rPr lang="en-US" altLang="zh-CN" sz="1600" dirty="0" smtClean="0"/>
              <a:t>Potential features for future standard</a:t>
            </a:r>
          </a:p>
          <a:p>
            <a:pPr lvl="2"/>
            <a:r>
              <a:rPr lang="en-US" altLang="zh-CN" sz="1600" dirty="0"/>
              <a:t>A</a:t>
            </a:r>
            <a:r>
              <a:rPr lang="en-US" altLang="zh-CN" sz="1600" dirty="0" smtClean="0"/>
              <a:t>dvanced </a:t>
            </a:r>
            <a:r>
              <a:rPr lang="en-US" altLang="zh-CN" sz="1600" dirty="0"/>
              <a:t>abstractions of </a:t>
            </a:r>
            <a:r>
              <a:rPr lang="en-US" altLang="zh-CN" sz="1600" dirty="0" smtClean="0"/>
              <a:t>concurrency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241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1119959" cy="430887"/>
          </a:xfrm>
        </p:spPr>
        <p:txBody>
          <a:bodyPr/>
          <a:lstStyle/>
          <a:p>
            <a:r>
              <a:rPr lang="en-GB" dirty="0" smtClean="0"/>
              <a:t>C++14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r>
              <a:rPr lang="en-US" dirty="0" smtClean="0"/>
              <a:t>C++14 Committee Draft (CD) </a:t>
            </a:r>
            <a:r>
              <a:rPr lang="en-US" dirty="0" smtClean="0"/>
              <a:t>published at isocpp.org in May, 2013</a:t>
            </a:r>
          </a:p>
          <a:p>
            <a:endParaRPr lang="en-GB" dirty="0"/>
          </a:p>
          <a:p>
            <a:pPr lvl="2"/>
            <a:r>
              <a:rPr lang="en-US" sz="1600" dirty="0" smtClean="0"/>
              <a:t>National Body (NB) Balloting at SC22 level: 3 months</a:t>
            </a:r>
          </a:p>
          <a:p>
            <a:pPr lvl="2"/>
            <a:r>
              <a:rPr lang="en-US" sz="1600" dirty="0" smtClean="0"/>
              <a:t>Many issues are solved at C++ Standard Meeting, </a:t>
            </a:r>
            <a:r>
              <a:rPr lang="en-US" sz="1600" dirty="0" err="1" smtClean="0"/>
              <a:t>Chigago</a:t>
            </a:r>
            <a:r>
              <a:rPr lang="en-US" sz="1600" dirty="0" smtClean="0"/>
              <a:t> in </a:t>
            </a:r>
            <a:r>
              <a:rPr lang="en-US" altLang="zh-CN" sz="1600" dirty="0" smtClean="0"/>
              <a:t>Sept. 2013</a:t>
            </a:r>
            <a:endParaRPr lang="en-US" sz="1600" dirty="0" smtClean="0"/>
          </a:p>
          <a:p>
            <a:pPr lvl="2"/>
            <a:r>
              <a:rPr lang="en-US" altLang="zh-CN" sz="1600" dirty="0" smtClean="0"/>
              <a:t>Draft International Standard (DIS) balloting at the JTC level: 5 months</a:t>
            </a:r>
          </a:p>
          <a:p>
            <a:pPr lvl="2"/>
            <a:r>
              <a:rPr lang="en-US" altLang="zh-CN" sz="1600" dirty="0" smtClean="0"/>
              <a:t>Valid International Standard (IS) balloting at the JTC level: 2 months</a:t>
            </a:r>
          </a:p>
          <a:p>
            <a:pPr lvl="2"/>
            <a:r>
              <a:rPr lang="en-US" altLang="zh-CN" sz="1600" dirty="0" smtClean="0"/>
              <a:t>A ratified C++14 will be released summer 2014, likely at the </a:t>
            </a:r>
            <a:r>
              <a:rPr lang="en-US" altLang="zh-CN" sz="1600" dirty="0" err="1" smtClean="0"/>
              <a:t>Rapperswill</a:t>
            </a:r>
            <a:r>
              <a:rPr lang="en-US" altLang="zh-CN" sz="1600" dirty="0" smtClean="0"/>
              <a:t>, Switzerland meeting</a:t>
            </a:r>
            <a:endParaRPr lang="en-US" sz="1600" dirty="0" smtClean="0"/>
          </a:p>
          <a:p>
            <a:pPr lvl="3"/>
            <a:r>
              <a:rPr lang="en-US" altLang="zh-CN" sz="1600" dirty="0" smtClean="0"/>
              <a:t>If any of the step fails because some NB comment could not be addressed, then a second CD may need to be issued, which would push the process back, likely until end of 2014, or even past 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49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1119959" cy="430887"/>
          </a:xfrm>
        </p:spPr>
        <p:txBody>
          <a:bodyPr/>
          <a:lstStyle/>
          <a:p>
            <a:r>
              <a:rPr lang="en-GB" dirty="0" smtClean="0"/>
              <a:t>C++14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503356" y="1480458"/>
            <a:ext cx="7784302" cy="1524000"/>
          </a:xfrm>
        </p:spPr>
        <p:txBody>
          <a:bodyPr/>
          <a:lstStyle/>
          <a:p>
            <a:r>
              <a:rPr lang="en-US" altLang="zh-CN" dirty="0"/>
              <a:t>Clang is (draft) C++14 </a:t>
            </a:r>
            <a:r>
              <a:rPr lang="en-US" altLang="zh-CN" dirty="0" smtClean="0"/>
              <a:t>feature-complete at Nov. 7 2013</a:t>
            </a:r>
            <a:endParaRPr lang="en-US" altLang="zh-CN" dirty="0"/>
          </a:p>
          <a:p>
            <a:endParaRPr lang="en-GB" dirty="0"/>
          </a:p>
          <a:p>
            <a:pPr marL="0" lvl="2" indent="0">
              <a:buNone/>
            </a:pPr>
            <a:r>
              <a:rPr lang="en-US" altLang="zh-CN" sz="1800" dirty="0" smtClean="0"/>
              <a:t>It</a:t>
            </a:r>
            <a:r>
              <a:rPr lang="en-US" altLang="zh-CN" sz="1800" dirty="0"/>
              <a:t> appears that the next release of Clang and LLVM, expected in December or January, will be draft C++14 feature-complete</a:t>
            </a:r>
            <a:r>
              <a:rPr lang="en-US" altLang="zh-CN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50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7" y="2194493"/>
            <a:ext cx="3164114" cy="708363"/>
          </a:xfrm>
        </p:spPr>
        <p:txBody>
          <a:bodyPr/>
          <a:lstStyle/>
          <a:p>
            <a:r>
              <a:rPr lang="en-GB" sz="3600" dirty="0" smtClean="0"/>
              <a:t>Current C++11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25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template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00_HP">
    <a:dk1>
      <a:sysClr val="windowText" lastClr="000000"/>
    </a:dk1>
    <a:lt1>
      <a:sysClr val="window" lastClr="FFFFFF"/>
    </a:lt1>
    <a:dk2>
      <a:srgbClr val="858689"/>
    </a:dk2>
    <a:lt2>
      <a:srgbClr val="DDDEDD"/>
    </a:lt2>
    <a:accent1>
      <a:srgbClr val="007FC5"/>
    </a:accent1>
    <a:accent2>
      <a:srgbClr val="00A145"/>
    </a:accent2>
    <a:accent3>
      <a:srgbClr val="56378A"/>
    </a:accent3>
    <a:accent4>
      <a:srgbClr val="FFDD00"/>
    </a:accent4>
    <a:accent5>
      <a:srgbClr val="F39900"/>
    </a:accent5>
    <a:accent6>
      <a:srgbClr val="E31C19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</Template>
  <TotalTime>182</TotalTime>
  <Words>1295</Words>
  <Application>Microsoft Office PowerPoint</Application>
  <PresentationFormat>On-screen Show (16:9)</PresentationFormat>
  <Paragraphs>308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HP_PPT_Standard_template_16x9</vt:lpstr>
      <vt:lpstr>C++11 and …… </vt:lpstr>
      <vt:lpstr>Agenda</vt:lpstr>
      <vt:lpstr>PowerPoint Presentation</vt:lpstr>
      <vt:lpstr>…… Before C++11</vt:lpstr>
      <vt:lpstr>C++ Standard meeting Feb 2012</vt:lpstr>
      <vt:lpstr>C++ Standard meeting Oct 2012</vt:lpstr>
      <vt:lpstr>C++14</vt:lpstr>
      <vt:lpstr>C++14</vt:lpstr>
      <vt:lpstr>Current C++11</vt:lpstr>
      <vt:lpstr>After C++11……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Table style</vt:lpstr>
      <vt:lpstr>Organization chart style (condensed)</vt:lpstr>
      <vt:lpstr>Organization chart style (expanded)</vt:lpstr>
      <vt:lpstr>Flow chart style</vt:lpstr>
      <vt:lpstr>Chart style with bulleted copy</vt:lpstr>
      <vt:lpstr>Pie chart sample</vt:lpstr>
      <vt:lpstr>Bar chart sample</vt:lpstr>
      <vt:lpstr>Line chart sample</vt:lpstr>
      <vt:lpstr>Thank you</vt:lpstr>
    </vt:vector>
  </TitlesOfParts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(46 pt. HP Simplified bold)</dc:title>
  <dc:creator>Peng Liu</dc:creator>
  <cp:lastModifiedBy>edna</cp:lastModifiedBy>
  <cp:revision>12</cp:revision>
  <cp:lastPrinted>2012-04-13T15:38:33Z</cp:lastPrinted>
  <dcterms:created xsi:type="dcterms:W3CDTF">2013-11-12T00:53:35Z</dcterms:created>
  <dcterms:modified xsi:type="dcterms:W3CDTF">2013-11-12T16:35:16Z</dcterms:modified>
</cp:coreProperties>
</file>