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68"/>
  </p:notesMasterIdLst>
  <p:handoutMasterIdLst>
    <p:handoutMasterId r:id="rId69"/>
  </p:handoutMasterIdLst>
  <p:sldIdLst>
    <p:sldId id="553" r:id="rId2"/>
    <p:sldId id="572" r:id="rId3"/>
    <p:sldId id="571" r:id="rId4"/>
    <p:sldId id="432" r:id="rId5"/>
    <p:sldId id="579" r:id="rId6"/>
    <p:sldId id="532" r:id="rId7"/>
    <p:sldId id="578" r:id="rId8"/>
    <p:sldId id="580" r:id="rId9"/>
    <p:sldId id="584" r:id="rId10"/>
    <p:sldId id="574" r:id="rId11"/>
    <p:sldId id="570" r:id="rId12"/>
    <p:sldId id="586" r:id="rId13"/>
    <p:sldId id="587" r:id="rId14"/>
    <p:sldId id="589" r:id="rId15"/>
    <p:sldId id="588" r:id="rId16"/>
    <p:sldId id="591" r:id="rId17"/>
    <p:sldId id="592" r:id="rId18"/>
    <p:sldId id="593" r:id="rId19"/>
    <p:sldId id="594" r:id="rId20"/>
    <p:sldId id="590" r:id="rId21"/>
    <p:sldId id="596" r:id="rId22"/>
    <p:sldId id="595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11" r:id="rId31"/>
    <p:sldId id="605" r:id="rId32"/>
    <p:sldId id="606" r:id="rId33"/>
    <p:sldId id="607" r:id="rId34"/>
    <p:sldId id="608" r:id="rId35"/>
    <p:sldId id="609" r:id="rId36"/>
    <p:sldId id="610" r:id="rId37"/>
    <p:sldId id="612" r:id="rId38"/>
    <p:sldId id="597" r:id="rId39"/>
    <p:sldId id="614" r:id="rId40"/>
    <p:sldId id="615" r:id="rId41"/>
    <p:sldId id="613" r:id="rId42"/>
    <p:sldId id="617" r:id="rId43"/>
    <p:sldId id="619" r:id="rId44"/>
    <p:sldId id="618" r:id="rId45"/>
    <p:sldId id="620" r:id="rId46"/>
    <p:sldId id="616" r:id="rId47"/>
    <p:sldId id="622" r:id="rId48"/>
    <p:sldId id="621" r:id="rId49"/>
    <p:sldId id="625" r:id="rId50"/>
    <p:sldId id="623" r:id="rId51"/>
    <p:sldId id="585" r:id="rId52"/>
    <p:sldId id="630" r:id="rId53"/>
    <p:sldId id="624" r:id="rId54"/>
    <p:sldId id="582" r:id="rId55"/>
    <p:sldId id="628" r:id="rId56"/>
    <p:sldId id="627" r:id="rId57"/>
    <p:sldId id="626" r:id="rId58"/>
    <p:sldId id="629" r:id="rId59"/>
    <p:sldId id="576" r:id="rId60"/>
    <p:sldId id="575" r:id="rId61"/>
    <p:sldId id="581" r:id="rId62"/>
    <p:sldId id="577" r:id="rId63"/>
    <p:sldId id="573" r:id="rId64"/>
    <p:sldId id="583" r:id="rId65"/>
    <p:sldId id="455" r:id="rId66"/>
    <p:sldId id="566" r:id="rId6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8727" autoAdjust="0"/>
  </p:normalViewPr>
  <p:slideViewPr>
    <p:cSldViewPr snapToGrid="0">
      <p:cViewPr>
        <p:scale>
          <a:sx n="66" d="100"/>
          <a:sy n="66" d="100"/>
        </p:scale>
        <p:origin x="-1344" y="-46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12/19/2013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12/19/2013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11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11_(C_standard_revision)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11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11_(C_standard_revision)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11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11_(C_standard_revision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11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11_(C_standard_revision)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11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11_(C_standard_revision)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11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11_(C_standard_revision)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http://isocpp.org/std/the-committee</a:t>
            </a:r>
          </a:p>
          <a:p>
            <a:r>
              <a:rPr lang="en-US" altLang="zh-CN" dirty="0" smtClean="0"/>
              <a:t>Hans Boehm</a:t>
            </a:r>
            <a:r>
              <a:rPr lang="en-US" altLang="zh-CN" baseline="0" dirty="0" smtClean="0"/>
              <a:t> from HP leads SG1 Concurrency Study Group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6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line from Herb Sutter, you should get used to seeing "} );" This is the standard end-of-function-taking-lambda syntax, and the more you start seeing and using lambda in your own code, the more you'll see little piece of syntax.</a:t>
            </a:r>
          </a:p>
          <a:p>
            <a:r>
              <a:rPr lang="en-US" dirty="0" smtClean="0"/>
              <a:t>Lambda</a:t>
            </a:r>
            <a:r>
              <a:rPr lang="en-US" baseline="0" dirty="0" smtClean="0"/>
              <a:t> function is in-place written and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recognized and accepted </a:t>
            </a:r>
            <a:r>
              <a:rPr lang="en-US" dirty="0" err="1" smtClean="0"/>
              <a:t>declarator</a:t>
            </a:r>
            <a:r>
              <a:rPr lang="en-US" dirty="0" smtClean="0"/>
              <a:t> attributes may be extended in future versions of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recognized and accepted </a:t>
            </a:r>
            <a:r>
              <a:rPr lang="en-US" dirty="0" err="1" smtClean="0"/>
              <a:t>declarator</a:t>
            </a:r>
            <a:r>
              <a:rPr lang="en-US" dirty="0" smtClean="0"/>
              <a:t> attributes may be extended in future versions of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recognized and accepted </a:t>
            </a:r>
            <a:r>
              <a:rPr lang="en-US" dirty="0" err="1" smtClean="0"/>
              <a:t>declarator</a:t>
            </a:r>
            <a:r>
              <a:rPr lang="en-US" dirty="0" smtClean="0"/>
              <a:t> attributes may be extended in future versions of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recognized and accepted </a:t>
            </a:r>
            <a:r>
              <a:rPr lang="en-US" dirty="0" err="1" smtClean="0"/>
              <a:t>declarator</a:t>
            </a:r>
            <a:r>
              <a:rPr lang="en-US" dirty="0" smtClean="0"/>
              <a:t> attributes may be extended in future versions of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model semantics have been standardized in C and C++ since the following revisions the languages </a:t>
            </a:r>
            <a:r>
              <a:rPr lang="en-US" dirty="0" smtClean="0">
                <a:hlinkClick r:id="rId3" tooltip="C++11"/>
              </a:rPr>
              <a:t>C++11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C11 (C standard revision)"/>
              </a:rPr>
              <a:t>C11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9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Memory model semantics have been standardized in C and C++ since the following revisions the languages </a:t>
            </a:r>
            <a:r>
              <a:rPr lang="en-US" smtClean="0">
                <a:hlinkClick r:id="rId3" tooltip="C++11"/>
              </a:rPr>
              <a:t>C++11</a:t>
            </a:r>
            <a:r>
              <a:rPr lang="en-US" smtClean="0"/>
              <a:t> and </a:t>
            </a:r>
            <a:r>
              <a:rPr lang="en-US" smtClean="0">
                <a:hlinkClick r:id="rId4" tooltip="C11 (C standard revision)"/>
              </a:rPr>
              <a:t>C11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Memory model semantics have been standardized in C and C++ since the following revisions the languages </a:t>
            </a:r>
            <a:r>
              <a:rPr lang="en-US" smtClean="0">
                <a:hlinkClick r:id="rId3" tooltip="C++11"/>
              </a:rPr>
              <a:t>C++11</a:t>
            </a:r>
            <a:r>
              <a:rPr lang="en-US" smtClean="0"/>
              <a:t> and </a:t>
            </a:r>
            <a:r>
              <a:rPr lang="en-US" smtClean="0">
                <a:hlinkClick r:id="rId4" tooltip="C11 (C standard revision)"/>
              </a:rPr>
              <a:t>C11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 reference proposed</a:t>
            </a:r>
            <a:r>
              <a:rPr lang="en-US" baseline="0" dirty="0" smtClean="0"/>
              <a:t> by Scott </a:t>
            </a:r>
            <a:r>
              <a:rPr lang="en-US" baseline="0" dirty="0" smtClean="0"/>
              <a:t>Meyers</a:t>
            </a:r>
          </a:p>
          <a:p>
            <a:r>
              <a:rPr lang="en-US" dirty="0" smtClean="0"/>
              <a:t>http://channel9.msdn.com/Shows/Going+Deep/Cpp-and-Beyond-2012-Scott-Meyers-Universal-References-in-Cpp11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978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Memory model semantics have been standardized in C and C++ since the following revisions the languages </a:t>
            </a:r>
            <a:r>
              <a:rPr lang="en-US" smtClean="0">
                <a:hlinkClick r:id="rId3" tooltip="C++11"/>
              </a:rPr>
              <a:t>C++11</a:t>
            </a:r>
            <a:r>
              <a:rPr lang="en-US" smtClean="0"/>
              <a:t> and </a:t>
            </a:r>
            <a:r>
              <a:rPr lang="en-US" smtClean="0">
                <a:hlinkClick r:id="rId4" tooltip="C11 (C standard revision)"/>
              </a:rPr>
              <a:t>C11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9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Memory model semantics have been standardized in C and C++ since the following revisions the languages </a:t>
            </a:r>
            <a:r>
              <a:rPr lang="en-US" smtClean="0">
                <a:hlinkClick r:id="rId3" tooltip="C++11"/>
              </a:rPr>
              <a:t>C++11</a:t>
            </a:r>
            <a:r>
              <a:rPr lang="en-US" smtClean="0"/>
              <a:t> and </a:t>
            </a:r>
            <a:r>
              <a:rPr lang="en-US" smtClean="0">
                <a:hlinkClick r:id="rId4" tooltip="C11 (C standard revision)"/>
              </a:rPr>
              <a:t>C11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9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Memory model semantics have been standardized in C and C++ since the following revisions the languages </a:t>
            </a:r>
            <a:r>
              <a:rPr lang="en-US" smtClean="0">
                <a:hlinkClick r:id="rId3" tooltip="C++11"/>
              </a:rPr>
              <a:t>C++11</a:t>
            </a:r>
            <a:r>
              <a:rPr lang="en-US" smtClean="0"/>
              <a:t> and </a:t>
            </a:r>
            <a:r>
              <a:rPr lang="en-US" smtClean="0">
                <a:hlinkClick r:id="rId4" tooltip="C11 (C standard revision)"/>
              </a:rPr>
              <a:t>C11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9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http://clang.llvm.org/cxx_status.html</a:t>
            </a:r>
          </a:p>
          <a:p>
            <a:r>
              <a:rPr lang="en-US" dirty="0" smtClean="0"/>
              <a:t>http://gcc.gnu.org/projects/cxx0x.html</a:t>
            </a:r>
          </a:p>
          <a:p>
            <a:r>
              <a:rPr lang="en-US" dirty="0" smtClean="0"/>
              <a:t>http://msdn.microsoft.com/en-us/library/vstudio/hh567368.aspx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10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29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http://meetingcpp.com/index.php/br/items/isocpp-papers-for-chicago-part-1-concurrency.html</a:t>
            </a:r>
          </a:p>
          <a:p>
            <a:r>
              <a:rPr lang="en-US" altLang="zh-CN" dirty="0" smtClean="0"/>
              <a:t>http://meetingcpp.com/index.php/br/items/c-papers-for-chicago-part-2-core-concepts-evolution.html</a:t>
            </a:r>
          </a:p>
          <a:p>
            <a:r>
              <a:rPr lang="en-US" altLang="zh-CN" dirty="0" smtClean="0"/>
              <a:t>http://meetingcpp.com/index.php/br/items/c-papers-for-chicago-part-3-library.html</a:t>
            </a:r>
          </a:p>
          <a:p>
            <a:r>
              <a:rPr lang="en-US" altLang="zh-CN" dirty="0" smtClean="0"/>
              <a:t>http://www.meetingcpp.com/index.php/br/items/c-papers-for-chicago-part-4-library-network-reflection-and-c14.html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727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Borrow from B. </a:t>
            </a:r>
            <a:r>
              <a:rPr lang="en-US" altLang="zh-CN" smtClean="0"/>
              <a:t>S’s </a:t>
            </a:r>
            <a:r>
              <a:rPr lang="en-US" altLang="zh-CN" dirty="0" smtClean="0"/>
              <a:t>talk: The essence</a:t>
            </a:r>
            <a:r>
              <a:rPr lang="en-US" altLang="zh-CN" baseline="0" dirty="0" smtClean="0"/>
              <a:t> of C++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9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en-US" altLang="zh-CN" baseline="0" dirty="0" smtClean="0"/>
              <a:t> standard doesn’t specify that compiler must evaluate the </a:t>
            </a:r>
            <a:r>
              <a:rPr lang="en-US" altLang="zh-CN" baseline="0" dirty="0" err="1" smtClean="0"/>
              <a:t>constexpr</a:t>
            </a:r>
            <a:r>
              <a:rPr lang="en-US" altLang="zh-CN" baseline="0" dirty="0" smtClean="0"/>
              <a:t> function during compilation. Compiler possibly call the </a:t>
            </a:r>
            <a:r>
              <a:rPr lang="en-US" altLang="zh-CN" baseline="0" dirty="0" err="1" smtClean="0"/>
              <a:t>constexpr</a:t>
            </a:r>
            <a:r>
              <a:rPr lang="en-US" altLang="zh-CN" baseline="0" dirty="0" smtClean="0"/>
              <a:t> function </a:t>
            </a:r>
            <a:r>
              <a:rPr lang="en-US" altLang="zh-CN" baseline="0" smtClean="0"/>
              <a:t>at runtime.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0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en-US" altLang="zh-CN" baseline="0" dirty="0" smtClean="0"/>
              <a:t> standard doesn’t specify that compiler must evaluate the </a:t>
            </a:r>
            <a:r>
              <a:rPr lang="en-US" altLang="zh-CN" baseline="0" dirty="0" err="1" smtClean="0"/>
              <a:t>constexpr</a:t>
            </a:r>
            <a:r>
              <a:rPr lang="en-US" altLang="zh-CN" baseline="0" dirty="0" smtClean="0"/>
              <a:t> function during compilation. Compiler possibly call the </a:t>
            </a:r>
            <a:r>
              <a:rPr lang="en-US" altLang="zh-CN" baseline="0" dirty="0" err="1" smtClean="0"/>
              <a:t>constexpr</a:t>
            </a:r>
            <a:r>
              <a:rPr lang="en-US" altLang="zh-CN" baseline="0" dirty="0" smtClean="0"/>
              <a:t> function </a:t>
            </a:r>
            <a:r>
              <a:rPr lang="en-US" altLang="zh-CN" baseline="0" smtClean="0"/>
              <a:t>at runtime.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0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ecltype</a:t>
            </a:r>
            <a:r>
              <a:rPr lang="en-US" dirty="0" smtClean="0"/>
              <a:t> type inference:</a:t>
            </a:r>
            <a:r>
              <a:rPr lang="en-US" baseline="0" dirty="0" smtClean="0"/>
              <a:t> https://www.ibm.com/developerworks/community/blogs/5894415f-be62-4bc0-81c5-3956e82276f3/entry/c_11_the_decltype_specifier_part_ii?lang=en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ecltype</a:t>
            </a:r>
            <a:r>
              <a:rPr lang="en-US" dirty="0" smtClean="0"/>
              <a:t> type inference:</a:t>
            </a:r>
            <a:r>
              <a:rPr lang="en-US" baseline="0" dirty="0" smtClean="0"/>
              <a:t> https://www.ibm.com/developerworks/community/blogs/5894415f-be62-4bc0-81c5-3956e82276f3/entry/c_11_the_decltype_specifier_part_ii?lang=en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line from Herb Sutter, you should get used to seeing "} );" This is the standard end-of-function-taking-lambda syntax, and the more you start seeing and using lambda in your own code, the more you'll see little piece of syntax.</a:t>
            </a:r>
          </a:p>
          <a:p>
            <a:r>
              <a:rPr lang="en-US" dirty="0" smtClean="0"/>
              <a:t>Lambda</a:t>
            </a:r>
            <a:r>
              <a:rPr lang="en-US" baseline="0" dirty="0" smtClean="0"/>
              <a:t> function is in-place written and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3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pp-and-Beyond-2012-Scott-Meyers-Universal-References-in-Cpp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Memory_Mode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atomic/memory_ord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9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r>
              <a:rPr lang="en-US" dirty="0" smtClean="0"/>
              <a:t>11 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670" y="3664971"/>
            <a:ext cx="6858000" cy="399029"/>
          </a:xfrm>
        </p:spPr>
        <p:txBody>
          <a:bodyPr/>
          <a:lstStyle/>
          <a:p>
            <a:r>
              <a:rPr lang="en-US" dirty="0" smtClean="0"/>
              <a:t>Liu </a:t>
            </a:r>
            <a:r>
              <a:rPr lang="en-US" dirty="0" err="1" smtClean="0"/>
              <a:t>Peng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7544" y="1555864"/>
            <a:ext cx="5849256" cy="708363"/>
          </a:xfrm>
        </p:spPr>
        <p:txBody>
          <a:bodyPr/>
          <a:lstStyle/>
          <a:p>
            <a:r>
              <a:rPr lang="en-GB" sz="3600" dirty="0" smtClean="0"/>
              <a:t>C++ </a:t>
            </a:r>
            <a:r>
              <a:rPr lang="en-GB" sz="3600" dirty="0"/>
              <a:t>c</a:t>
            </a:r>
            <a:r>
              <a:rPr lang="en-GB" sz="3600" dirty="0" smtClean="0"/>
              <a:t>ore language runtime performance enhancement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95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Reference and move semantic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err="1" smtClean="0"/>
              <a:t>Lvalue</a:t>
            </a:r>
            <a:r>
              <a:rPr lang="en-US" dirty="0" smtClean="0"/>
              <a:t> and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Rvalue</a:t>
            </a:r>
            <a:r>
              <a:rPr lang="en-US" dirty="0" smtClean="0"/>
              <a:t> in C++03 is undistinguished from </a:t>
            </a:r>
            <a:r>
              <a:rPr lang="en-US" dirty="0" err="1" smtClean="0">
                <a:latin typeface="High Tower Text" panose="02040502050506030303" pitchFamily="18" charset="0"/>
              </a:rPr>
              <a:t>const</a:t>
            </a:r>
            <a:r>
              <a:rPr lang="en-US" dirty="0" smtClean="0">
                <a:latin typeface="High Tower Text" panose="02040502050506030303" pitchFamily="18" charset="0"/>
              </a:rPr>
              <a:t> T&amp;</a:t>
            </a:r>
          </a:p>
          <a:p>
            <a:r>
              <a:rPr lang="en-US" dirty="0" err="1" smtClean="0"/>
              <a:t>Rvalue</a:t>
            </a:r>
            <a:r>
              <a:rPr lang="en-US" dirty="0" smtClean="0"/>
              <a:t> in C++11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rvalue</a:t>
            </a:r>
            <a:r>
              <a:rPr lang="en-US" dirty="0" smtClean="0"/>
              <a:t> (pure </a:t>
            </a:r>
            <a:r>
              <a:rPr lang="en-US" dirty="0" err="1" smtClean="0"/>
              <a:t>rvalue</a:t>
            </a:r>
            <a:r>
              <a:rPr lang="en-US" dirty="0" smtClean="0"/>
              <a:t>): same as </a:t>
            </a:r>
            <a:r>
              <a:rPr lang="en-US" dirty="0" err="1" smtClean="0"/>
              <a:t>rvalue</a:t>
            </a:r>
            <a:r>
              <a:rPr lang="en-US" dirty="0" smtClean="0"/>
              <a:t> in C++03</a:t>
            </a:r>
            <a:endParaRPr lang="en-US" dirty="0"/>
          </a:p>
          <a:p>
            <a:pPr lvl="2"/>
            <a:r>
              <a:rPr lang="en-US" dirty="0" err="1"/>
              <a:t>x</a:t>
            </a:r>
            <a:r>
              <a:rPr lang="en-US" dirty="0" err="1" smtClean="0"/>
              <a:t>value</a:t>
            </a:r>
            <a:r>
              <a:rPr lang="en-US" dirty="0" smtClean="0"/>
              <a:t> (</a:t>
            </a:r>
            <a:r>
              <a:rPr lang="en-US" dirty="0" err="1" smtClean="0"/>
              <a:t>eXpiring</a:t>
            </a:r>
            <a:r>
              <a:rPr lang="en-US" dirty="0" smtClean="0"/>
              <a:t> value): to be moved</a:t>
            </a:r>
          </a:p>
          <a:p>
            <a:pPr lvl="2"/>
            <a:r>
              <a:rPr lang="en-US" dirty="0" err="1" smtClean="0"/>
              <a:t>Rvalue</a:t>
            </a:r>
            <a:r>
              <a:rPr lang="en-US" dirty="0" smtClean="0"/>
              <a:t> reference: </a:t>
            </a:r>
            <a:r>
              <a:rPr lang="en-US" dirty="0" smtClean="0">
                <a:latin typeface="High Tower Text" panose="02040502050506030303" pitchFamily="18" charset="0"/>
              </a:rPr>
              <a:t>T&amp;&amp;</a:t>
            </a:r>
          </a:p>
          <a:p>
            <a:pPr lvl="3"/>
            <a:r>
              <a:rPr lang="en-US" dirty="0" smtClean="0"/>
              <a:t>“Extend” the life cycle of </a:t>
            </a:r>
            <a:r>
              <a:rPr lang="en-US" dirty="0" err="1" smtClean="0"/>
              <a:t>rvalue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::move(): </a:t>
            </a:r>
            <a:r>
              <a:rPr lang="en-US" dirty="0" err="1" smtClean="0"/>
              <a:t>lvalue</a:t>
            </a:r>
            <a:r>
              <a:rPr lang="en-US" dirty="0" smtClean="0"/>
              <a:t> -&gt; </a:t>
            </a:r>
            <a:r>
              <a:rPr lang="en-US" dirty="0" err="1" smtClean="0"/>
              <a:t>rvalue</a:t>
            </a:r>
            <a:r>
              <a:rPr lang="en-US" dirty="0" smtClean="0"/>
              <a:t> reference</a:t>
            </a:r>
          </a:p>
          <a:p>
            <a:r>
              <a:rPr lang="en-US" dirty="0" smtClean="0"/>
              <a:t>Helper templates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is_rvalue_reference</a:t>
            </a:r>
            <a:r>
              <a:rPr lang="en-US" dirty="0" smtClean="0"/>
              <a:t>&lt;&gt;::value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is_lvalue_reference</a:t>
            </a:r>
            <a:r>
              <a:rPr lang="en-US" dirty="0" smtClean="0"/>
              <a:t>&lt;&gt;::value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is_reference</a:t>
            </a:r>
            <a:r>
              <a:rPr lang="en-US" dirty="0" smtClean="0"/>
              <a:t>&lt;&gt;::value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6228" y="1625600"/>
            <a:ext cx="3236686" cy="1683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T a = </a:t>
            </a:r>
            <a:r>
              <a:rPr lang="en-US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ReturnRvalue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T&amp;&amp; a = </a:t>
            </a:r>
            <a:r>
              <a:rPr lang="en-US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ReturnRvalue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</a:t>
            </a:r>
            <a:endParaRPr lang="en-US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marL="857250" lvl="2" indent="0"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smtClean="0"/>
              <a:t>String{</a:t>
            </a:r>
            <a:endParaRPr lang="en-US" altLang="zh-CN" sz="1600" b="1" dirty="0"/>
          </a:p>
          <a:p>
            <a:pPr marL="857250" lvl="2" indent="0">
              <a:buNone/>
            </a:pPr>
            <a:r>
              <a:rPr lang="en-US" altLang="zh-CN" sz="1600" b="1" dirty="0" smtClean="0"/>
              <a:t>  public:</a:t>
            </a:r>
          </a:p>
          <a:p>
            <a:pPr marL="857250" lvl="2" indent="0">
              <a:buNone/>
            </a:pPr>
            <a:r>
              <a:rPr lang="en-US" altLang="zh-CN" sz="1600" b="1" i="1" dirty="0"/>
              <a:t> </a:t>
            </a:r>
            <a:r>
              <a:rPr lang="en-US" altLang="zh-CN" sz="1600" b="1" i="1" dirty="0" smtClean="0"/>
              <a:t>      ……</a:t>
            </a:r>
            <a:endParaRPr lang="en-US" altLang="zh-CN" sz="1600" i="1" dirty="0"/>
          </a:p>
          <a:p>
            <a:pPr marL="1450975" lvl="2" indent="0">
              <a:buNone/>
            </a:pPr>
            <a:r>
              <a:rPr lang="en-US" altLang="zh-CN" sz="1600" b="1" dirty="0" smtClean="0"/>
              <a:t> String (String&amp;&amp; </a:t>
            </a:r>
            <a:r>
              <a:rPr lang="en-US" altLang="zh-CN" sz="1600" b="1" dirty="0" err="1" smtClean="0"/>
              <a:t>rhs</a:t>
            </a:r>
            <a:r>
              <a:rPr lang="en-US" altLang="zh-CN" sz="1600" b="1" dirty="0" smtClean="0"/>
              <a:t>)</a:t>
            </a:r>
            <a:r>
              <a:rPr lang="en-US" altLang="zh-CN" sz="1600" b="1" dirty="0"/>
              <a:t> : data_(</a:t>
            </a:r>
            <a:r>
              <a:rPr lang="en-US" altLang="zh-CN" sz="1600" b="1" dirty="0" err="1"/>
              <a:t>rhs.data</a:t>
            </a:r>
            <a:r>
              <a:rPr lang="en-US" altLang="zh-CN" sz="1600" b="1" dirty="0" smtClean="0"/>
              <a:t>_) </a:t>
            </a:r>
            <a:endParaRPr lang="en-US" altLang="zh-CN" sz="1600" i="1" dirty="0"/>
          </a:p>
          <a:p>
            <a:pPr marL="1450975" lvl="2" indent="0">
              <a:buNone/>
            </a:pPr>
            <a:r>
              <a:rPr lang="en-US" altLang="zh-CN" sz="1600" b="1" dirty="0" smtClean="0"/>
              <a:t>  {</a:t>
            </a:r>
          </a:p>
          <a:p>
            <a:pPr marL="1450975" lvl="2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b="1" dirty="0" err="1" smtClean="0"/>
              <a:t>rhs.data</a:t>
            </a:r>
            <a:r>
              <a:rPr lang="en-US" altLang="zh-CN" sz="1600" b="1" dirty="0"/>
              <a:t>_ = </a:t>
            </a:r>
            <a:r>
              <a:rPr lang="en-US" altLang="zh-CN" sz="1600" b="1" dirty="0" err="1"/>
              <a:t>nullptr</a:t>
            </a:r>
            <a:r>
              <a:rPr lang="en-US" altLang="zh-CN" sz="1600" b="1" dirty="0" smtClean="0"/>
              <a:t>;</a:t>
            </a:r>
          </a:p>
          <a:p>
            <a:pPr marL="1450975" lvl="2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}</a:t>
            </a:r>
          </a:p>
          <a:p>
            <a:pPr marL="661988" lvl="4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</a:t>
            </a:r>
            <a:r>
              <a:rPr lang="en-US" altLang="zh-CN" sz="1600" b="1" dirty="0" smtClean="0">
                <a:solidFill>
                  <a:srgbClr val="000000"/>
                </a:solidFill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</a:rPr>
              <a:t>&amp; operator=(String&amp;&amp; </a:t>
            </a:r>
            <a:r>
              <a:rPr lang="en-US" altLang="zh-CN" sz="1600" b="1" dirty="0" err="1">
                <a:solidFill>
                  <a:srgbClr val="000000"/>
                </a:solidFill>
              </a:rPr>
              <a:t>rhs</a:t>
            </a:r>
            <a:r>
              <a:rPr lang="en-US" altLang="zh-CN" sz="1600" b="1" dirty="0">
                <a:solidFill>
                  <a:srgbClr val="000000"/>
                </a:solidFill>
              </a:rPr>
              <a:t>)</a:t>
            </a:r>
          </a:p>
          <a:p>
            <a:pPr marL="661988" lvl="4" indent="0">
              <a:buNone/>
            </a:pPr>
            <a:r>
              <a:rPr lang="zh-CN" altLang="en-US" sz="1600" b="1" dirty="0">
                <a:solidFill>
                  <a:srgbClr val="000000"/>
                </a:solidFill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1600" b="1" dirty="0" smtClean="0">
                <a:solidFill>
                  <a:srgbClr val="000000"/>
                </a:solidFill>
              </a:rPr>
              <a:t>{</a:t>
            </a:r>
          </a:p>
          <a:p>
            <a:pPr marL="661988" lvl="4" indent="0">
              <a:buNone/>
            </a:pPr>
            <a:r>
              <a:rPr lang="en-US" altLang="zh-CN" sz="1600" b="1" dirty="0" smtClean="0"/>
              <a:t>                  swap(</a:t>
            </a:r>
            <a:r>
              <a:rPr lang="en-US" altLang="zh-CN" sz="1600" b="1" dirty="0" err="1" smtClean="0"/>
              <a:t>rhs</a:t>
            </a:r>
            <a:r>
              <a:rPr lang="en-US" altLang="zh-CN" sz="1600" b="1" dirty="0" smtClean="0"/>
              <a:t>);</a:t>
            </a:r>
          </a:p>
          <a:p>
            <a:pPr marL="661988" lvl="4" indent="0">
              <a:buNone/>
            </a:pPr>
            <a:r>
              <a:rPr lang="en-US" altLang="zh-CN" sz="1600" b="1" dirty="0" smtClean="0"/>
              <a:t>                  return </a:t>
            </a:r>
            <a:r>
              <a:rPr lang="en-US" altLang="zh-CN" sz="1600" b="1" dirty="0"/>
              <a:t>*this;</a:t>
            </a:r>
          </a:p>
          <a:p>
            <a:pPr marL="661988" lvl="4" indent="0">
              <a:buNone/>
            </a:pPr>
            <a:r>
              <a:rPr lang="zh-CN" altLang="en-US" sz="1600" b="1" dirty="0"/>
              <a:t>  </a:t>
            </a:r>
            <a:r>
              <a:rPr lang="zh-CN" altLang="en-US" sz="1600" b="1" dirty="0" smtClean="0"/>
              <a:t>             </a:t>
            </a:r>
            <a:r>
              <a:rPr lang="en-US" altLang="zh-CN" sz="1600" b="1" dirty="0" smtClean="0"/>
              <a:t>}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pPr marL="1771650" lvl="4" indent="0">
              <a:buNone/>
            </a:pPr>
            <a:r>
              <a:rPr lang="en-US" altLang="zh-CN" sz="1600" b="1" dirty="0"/>
              <a:t>p</a:t>
            </a:r>
            <a:r>
              <a:rPr lang="en-US" altLang="zh-CN" sz="1600" b="1" dirty="0" smtClean="0"/>
              <a:t>rivate:</a:t>
            </a:r>
          </a:p>
          <a:p>
            <a:pPr marL="1771650" lvl="4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char* data_;</a:t>
            </a:r>
          </a:p>
          <a:p>
            <a:pPr marL="857250" lvl="2" indent="0">
              <a:buNone/>
            </a:pPr>
            <a:r>
              <a:rPr lang="en-US" altLang="zh-CN" sz="1600" b="1" dirty="0" smtClean="0"/>
              <a:t>	};</a:t>
            </a:r>
            <a:endParaRPr lang="en-US" altLang="zh-CN" sz="1600" b="1" dirty="0"/>
          </a:p>
          <a:p>
            <a:pPr lvl="3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80229" y="3026229"/>
            <a:ext cx="5101771" cy="1334365"/>
            <a:chOff x="3280229" y="3026229"/>
            <a:chExt cx="5101771" cy="1334365"/>
          </a:xfrm>
        </p:grpSpPr>
        <p:sp>
          <p:nvSpPr>
            <p:cNvPr id="4" name="Rectangle 3"/>
            <p:cNvSpPr/>
            <p:nvPr/>
          </p:nvSpPr>
          <p:spPr>
            <a:xfrm>
              <a:off x="3962400" y="3603563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05400" y="3984563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3984563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984563"/>
              <a:ext cx="304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73197" y="399126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0229" y="3603563"/>
              <a:ext cx="88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  <a:r>
                <a:rPr lang="en-US" sz="1400" dirty="0" smtClean="0"/>
                <a:t>ata_: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>
              <a:off x="4419600" y="3755963"/>
              <a:ext cx="6858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43800" y="3026229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6097" y="3026229"/>
              <a:ext cx="1190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dirty="0" err="1" smtClean="0"/>
                <a:t>hs.data</a:t>
              </a:r>
              <a:r>
                <a:rPr lang="en-US" sz="1400" dirty="0" smtClean="0"/>
                <a:t>_: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 flipH="1">
              <a:off x="5257800" y="3210895"/>
              <a:ext cx="2438400" cy="773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886700" y="3210895"/>
              <a:ext cx="342900" cy="577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077200" y="3794063"/>
              <a:ext cx="304800" cy="2286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248400" y="3499562"/>
              <a:ext cx="210597" cy="25640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47901" y="3469528"/>
              <a:ext cx="210597" cy="25640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31470" y="235064"/>
            <a:ext cx="3239044" cy="430887"/>
          </a:xfrm>
        </p:spPr>
        <p:txBody>
          <a:bodyPr/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84" y="380207"/>
            <a:ext cx="8117206" cy="430887"/>
          </a:xfrm>
        </p:spPr>
        <p:txBody>
          <a:bodyPr/>
          <a:lstStyle/>
          <a:p>
            <a:r>
              <a:rPr lang="en-US" sz="2000" dirty="0" smtClean="0"/>
              <a:t>New </a:t>
            </a:r>
            <a:r>
              <a:rPr lang="en-US" sz="2000" dirty="0" err="1" smtClean="0"/>
              <a:t>std</a:t>
            </a:r>
            <a:r>
              <a:rPr lang="en-US" sz="2000" dirty="0" smtClean="0"/>
              <a:t>::swap() with higher performance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0156" y="1275807"/>
            <a:ext cx="8119872" cy="21350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template&lt;class _Ty&gt; </a:t>
            </a:r>
            <a:r>
              <a:rPr lang="en-US" sz="1600" dirty="0" smtClean="0">
                <a:latin typeface="High Tower Text" panose="02040502050506030303" pitchFamily="18" charset="0"/>
              </a:rPr>
              <a:t>inline  //Code from Windows STL</a:t>
            </a:r>
            <a:endParaRPr lang="en-US" sz="1600" dirty="0">
              <a:latin typeface="High Tower Text" panose="0204050205050603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	void swap(_Ty&amp; _Left, _Ty&amp; _Right)</a:t>
            </a:r>
          </a:p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	{	// exchange values stored at _Left and _Right</a:t>
            </a:r>
          </a:p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	_Ty _</a:t>
            </a:r>
            <a:r>
              <a:rPr lang="en-US" sz="1600" dirty="0" err="1">
                <a:latin typeface="High Tower Text" panose="02040502050506030303" pitchFamily="18" charset="0"/>
              </a:rPr>
              <a:t>Tmp</a:t>
            </a:r>
            <a:r>
              <a:rPr lang="en-US" sz="1600" dirty="0">
                <a:latin typeface="High Tower Text" panose="02040502050506030303" pitchFamily="18" charset="0"/>
              </a:rPr>
              <a:t> = _Move(_Left);</a:t>
            </a:r>
          </a:p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	_Left = _Move(_Right);</a:t>
            </a:r>
          </a:p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	_Right = _Move(_</a:t>
            </a:r>
            <a:r>
              <a:rPr lang="en-US" sz="1600" dirty="0" err="1">
                <a:latin typeface="High Tower Text" panose="02040502050506030303" pitchFamily="18" charset="0"/>
              </a:rPr>
              <a:t>Tmp</a:t>
            </a:r>
            <a:r>
              <a:rPr lang="en-US" sz="1600" dirty="0">
                <a:latin typeface="High Tower Text" panose="02040502050506030303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High Tower Text" panose="02040502050506030303" pitchFamily="18" charset="0"/>
              </a:rPr>
              <a:t>	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98384" y="3580607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000" dirty="0"/>
              <a:t>t</a:t>
            </a:r>
            <a:r>
              <a:rPr lang="en-US" sz="2000" dirty="0" smtClean="0"/>
              <a:t>ype&amp;&amp; </a:t>
            </a:r>
            <a:r>
              <a:rPr lang="en-US" sz="2000" dirty="0" smtClean="0">
                <a:latin typeface="Times New Roman"/>
                <a:cs typeface="Times New Roman"/>
              </a:rPr>
              <a:t>≠ </a:t>
            </a:r>
            <a:r>
              <a:rPr lang="en-US" sz="2000" dirty="0" err="1" smtClean="0">
                <a:latin typeface="Times New Roman"/>
                <a:cs typeface="Times New Roman"/>
              </a:rPr>
              <a:t>Rvalue</a:t>
            </a:r>
            <a:r>
              <a:rPr lang="en-US" sz="2000" dirty="0" smtClean="0">
                <a:latin typeface="Times New Roman"/>
                <a:cs typeface="Times New Roman"/>
              </a:rPr>
              <a:t> Reference   </a:t>
            </a:r>
            <a:endParaRPr lang="en-US" sz="2000" dirty="0"/>
          </a:p>
        </p:txBody>
      </p:sp>
      <p:sp>
        <p:nvSpPr>
          <p:cNvPr id="3" name="Left Arrow 2"/>
          <p:cNvSpPr/>
          <p:nvPr/>
        </p:nvSpPr>
        <p:spPr>
          <a:xfrm>
            <a:off x="3831772" y="3644214"/>
            <a:ext cx="725215" cy="215444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6987" y="3580607"/>
            <a:ext cx="25109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  <a:hlinkClick r:id="rId3"/>
              </a:rPr>
              <a:t>Universal Reference</a:t>
            </a:r>
            <a:endParaRPr lang="en-US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Perfect forwarding</a:t>
            </a:r>
            <a:endParaRPr lang="en-US" sz="2000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smtClean="0"/>
              <a:t>Pass the parameters to the functions called in function template according to the type of parameters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::forward()</a:t>
            </a:r>
          </a:p>
          <a:p>
            <a:r>
              <a:rPr lang="en-US" dirty="0" smtClean="0"/>
              <a:t>Reference Collapsing</a:t>
            </a:r>
          </a:p>
          <a:p>
            <a:pPr lvl="2"/>
            <a:r>
              <a:rPr lang="en-US" altLang="zh-CN" dirty="0"/>
              <a:t>A&amp; &amp; becomes A</a:t>
            </a:r>
            <a:r>
              <a:rPr lang="en-US" altLang="zh-CN" dirty="0" smtClean="0"/>
              <a:t>&amp;</a:t>
            </a:r>
          </a:p>
          <a:p>
            <a:pPr lvl="2"/>
            <a:r>
              <a:rPr lang="en-US" altLang="zh-CN" dirty="0"/>
              <a:t>A&amp; &amp;&amp; becomes A</a:t>
            </a:r>
            <a:r>
              <a:rPr lang="en-US" altLang="zh-CN" dirty="0" smtClean="0"/>
              <a:t>&amp;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altLang="zh-CN" dirty="0"/>
              <a:t>A&amp;&amp; &amp; becomes A&amp;</a:t>
            </a:r>
            <a:r>
              <a:rPr lang="en-US" dirty="0" smtClean="0"/>
              <a:t> </a:t>
            </a:r>
          </a:p>
          <a:p>
            <a:pPr lvl="2"/>
            <a:r>
              <a:rPr lang="en-US" altLang="zh-CN" dirty="0"/>
              <a:t>A&amp;&amp; &amp;&amp; becomes A</a:t>
            </a:r>
            <a:r>
              <a:rPr lang="en-US" altLang="zh-CN" dirty="0" smtClean="0"/>
              <a:t>&amp;&amp;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04343" y="1132114"/>
            <a:ext cx="5239657" cy="34253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template&lt;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typename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T,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typename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&gt;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shared_ptr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&lt;T&gt; factory(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&amp;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) </a:t>
            </a:r>
            <a:endParaRPr lang="en-US" altLang="zh-CN" dirty="0" smtClean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{ 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return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shared_ptr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&lt;T&gt;(new T(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)); 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}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High Tower Text" panose="02040502050506030303" pitchFamily="18" charset="0"/>
              </a:rPr>
              <a:t>factory&lt;X&gt;(</a:t>
            </a:r>
            <a:r>
              <a:rPr lang="en-US" altLang="zh-CN" dirty="0" err="1">
                <a:solidFill>
                  <a:schemeClr val="accent2"/>
                </a:solidFill>
                <a:latin typeface="High Tower Text" panose="02040502050506030303" pitchFamily="18" charset="0"/>
              </a:rPr>
              <a:t>hoo</a:t>
            </a:r>
            <a:r>
              <a:rPr lang="en-US" altLang="zh-CN" dirty="0">
                <a:solidFill>
                  <a:schemeClr val="accent2"/>
                </a:solidFill>
                <a:latin typeface="High Tower Text" panose="02040502050506030303" pitchFamily="18" charset="0"/>
              </a:rPr>
              <a:t>());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// error if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hoo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returns 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by 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value </a:t>
            </a:r>
            <a:endParaRPr lang="en-US" altLang="zh-CN" dirty="0" smtClean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factory&lt;X</a:t>
            </a:r>
            <a:r>
              <a:rPr lang="en-US" altLang="zh-CN" dirty="0">
                <a:solidFill>
                  <a:schemeClr val="accent2"/>
                </a:solidFill>
                <a:latin typeface="High Tower Text" panose="02040502050506030303" pitchFamily="18" charset="0"/>
              </a:rPr>
              <a:t>&gt;(</a:t>
            </a:r>
            <a:r>
              <a:rPr lang="en-US" altLang="zh-CN" sz="1400" dirty="0">
                <a:solidFill>
                  <a:schemeClr val="accent2"/>
                </a:solidFill>
                <a:latin typeface="+mj-ea"/>
                <a:ea typeface="+mj-ea"/>
              </a:rPr>
              <a:t>41</a:t>
            </a:r>
            <a:r>
              <a:rPr lang="en-US" altLang="zh-CN" dirty="0">
                <a:solidFill>
                  <a:schemeClr val="accent2"/>
                </a:solidFill>
                <a:latin typeface="High Tower Text" panose="02040502050506030303" pitchFamily="18" charset="0"/>
              </a:rPr>
              <a:t>); 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      // error</a:t>
            </a:r>
          </a:p>
          <a:p>
            <a:endParaRPr lang="en-US" altLang="zh-CN" dirty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template&lt;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typename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T,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typename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&gt;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shared_ptr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&lt;T&gt; factory(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&amp;&amp;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)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{ 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return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shared_ptr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&lt;T&gt;(new </a:t>
            </a:r>
            <a:r>
              <a:rPr lang="en-US" altLang="zh-CN" b="1" dirty="0">
                <a:solidFill>
                  <a:schemeClr val="tx2"/>
                </a:solidFill>
                <a:latin typeface="High Tower Text" panose="02040502050506030303" pitchFamily="18" charset="0"/>
              </a:rPr>
              <a:t>T(</a:t>
            </a:r>
            <a:r>
              <a:rPr lang="en-US" altLang="zh-CN" b="1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High Tower Text" panose="02040502050506030303" pitchFamily="18" charset="0"/>
              </a:rPr>
              <a:t>::forward&lt;</a:t>
            </a:r>
            <a:r>
              <a:rPr lang="en-US" altLang="zh-CN" b="1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b="1" dirty="0">
                <a:solidFill>
                  <a:schemeClr val="tx2"/>
                </a:solidFill>
                <a:latin typeface="High Tower Text" panose="02040502050506030303" pitchFamily="18" charset="0"/>
              </a:rPr>
              <a:t>&gt;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arg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))); }</a:t>
            </a:r>
            <a:endParaRPr lang="zh-CN" altLang="en-US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smtClean="0"/>
              <a:t>New keyword: </a:t>
            </a:r>
            <a:r>
              <a:rPr lang="en-US" b="1" dirty="0" err="1" smtClean="0"/>
              <a:t>constexpr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Provide optimization opportunity to compiler</a:t>
            </a:r>
          </a:p>
          <a:p>
            <a:r>
              <a:rPr lang="en-US" altLang="zh-CN" dirty="0"/>
              <a:t>compilers frequently execute them at compile time and hardcode the results in the program</a:t>
            </a: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1486" y="1727200"/>
            <a:ext cx="7039428" cy="27722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get_five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() {return 5;} </a:t>
            </a:r>
            <a:endParaRPr lang="en-US" altLang="zh-CN" dirty="0" smtClean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some_value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[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get_five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() + 7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];   //error in C++03</a:t>
            </a:r>
          </a:p>
          <a:p>
            <a:endParaRPr lang="en-US" altLang="zh-CN" dirty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r>
              <a:rPr lang="en-US" altLang="zh-CN" b="1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c</a:t>
            </a:r>
            <a:r>
              <a:rPr lang="en-US" altLang="zh-CN" b="1" dirty="0" err="1" smtClean="0">
                <a:solidFill>
                  <a:schemeClr val="tx2"/>
                </a:solidFill>
                <a:latin typeface="High Tower Text" panose="02040502050506030303" pitchFamily="18" charset="0"/>
              </a:rPr>
              <a:t>onstexpr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get_five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() {return 5;} </a:t>
            </a:r>
          </a:p>
          <a:p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some_value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[</a:t>
            </a:r>
            <a:r>
              <a:rPr lang="en-US" altLang="zh-CN" dirty="0" err="1">
                <a:solidFill>
                  <a:schemeClr val="tx2"/>
                </a:solidFill>
                <a:latin typeface="High Tower Text" panose="02040502050506030303" pitchFamily="18" charset="0"/>
              </a:rPr>
              <a:t>get_five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() + 7];   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//ok in </a:t>
            </a:r>
            <a:r>
              <a:rPr lang="en-US" altLang="zh-CN" dirty="0">
                <a:solidFill>
                  <a:schemeClr val="tx2"/>
                </a:solidFill>
                <a:latin typeface="High Tower Text" panose="02040502050506030303" pitchFamily="18" charset="0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High Tower Text" panose="02040502050506030303" pitchFamily="18" charset="0"/>
              </a:rPr>
              <a:t>++</a:t>
            </a:r>
            <a:r>
              <a:rPr lang="en-US" altLang="zh-CN" sz="1400" dirty="0" smtClean="0">
                <a:solidFill>
                  <a:schemeClr val="tx2"/>
                </a:solidFill>
                <a:latin typeface="HP Simplified"/>
              </a:rPr>
              <a:t>11</a:t>
            </a:r>
          </a:p>
          <a:p>
            <a:endParaRPr lang="en-US" altLang="zh-CN" dirty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endParaRPr lang="zh-CN" altLang="en-US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expression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onstexpr</a:t>
            </a:r>
            <a:r>
              <a:rPr lang="en-US" dirty="0" smtClean="0"/>
              <a:t> function</a:t>
            </a:r>
          </a:p>
          <a:p>
            <a:pPr lvl="1"/>
            <a:r>
              <a:rPr lang="en-US" altLang="zh-CN" dirty="0"/>
              <a:t>the function must have a non-void return </a:t>
            </a:r>
            <a:r>
              <a:rPr lang="en-US" altLang="zh-CN" dirty="0" smtClean="0"/>
              <a:t>type</a:t>
            </a:r>
          </a:p>
          <a:p>
            <a:pPr lvl="1"/>
            <a:r>
              <a:rPr lang="en-US" altLang="zh-CN" dirty="0"/>
              <a:t>the function body cannot declare variables or define new </a:t>
            </a:r>
            <a:r>
              <a:rPr lang="en-US" altLang="zh-CN" dirty="0" smtClean="0"/>
              <a:t>types</a:t>
            </a:r>
          </a:p>
          <a:p>
            <a:pPr lvl="1"/>
            <a:r>
              <a:rPr lang="en-US" altLang="zh-CN" dirty="0"/>
              <a:t>the body may contain only </a:t>
            </a:r>
            <a:r>
              <a:rPr lang="en-US" altLang="zh-CN" dirty="0" smtClean="0"/>
              <a:t>using and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declarations</a:t>
            </a:r>
            <a:r>
              <a:rPr lang="en-US" altLang="zh-CN" dirty="0"/>
              <a:t>, null statements and a single return </a:t>
            </a:r>
            <a:r>
              <a:rPr lang="en-US" altLang="zh-CN" dirty="0" smtClean="0"/>
              <a:t>statement</a:t>
            </a:r>
          </a:p>
          <a:p>
            <a:pPr lvl="1"/>
            <a:r>
              <a:rPr lang="en-US" dirty="0" smtClean="0"/>
              <a:t>The return type of </a:t>
            </a:r>
            <a:r>
              <a:rPr lang="en-US" dirty="0" err="1" smtClean="0"/>
              <a:t>constexpr</a:t>
            </a:r>
            <a:r>
              <a:rPr lang="en-US" dirty="0" smtClean="0"/>
              <a:t> function is not necessary to be </a:t>
            </a:r>
            <a:r>
              <a:rPr lang="en-US" dirty="0" err="1" smtClean="0"/>
              <a:t>const</a:t>
            </a:r>
            <a:r>
              <a:rPr lang="en-US" dirty="0" smtClean="0"/>
              <a:t> expression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onstexpr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body must be null</a:t>
            </a:r>
          </a:p>
          <a:p>
            <a:pPr lvl="1"/>
            <a:r>
              <a:rPr lang="en-US" dirty="0" smtClean="0"/>
              <a:t>Initializer list should use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expession</a:t>
            </a: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1029" y="3091543"/>
            <a:ext cx="6052457" cy="16401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struct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MyType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{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constexpr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MyType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x):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(x){}</a:t>
            </a: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} 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Constexpr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MyType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= {0}</a:t>
            </a:r>
            <a:endParaRPr lang="zh-CN" altLang="en-US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smtClean="0"/>
              <a:t>POD of C++03</a:t>
            </a:r>
          </a:p>
          <a:p>
            <a:pPr lvl="1"/>
            <a:r>
              <a:rPr lang="en-US" altLang="zh-CN" dirty="0" smtClean="0"/>
              <a:t>Scalar type</a:t>
            </a:r>
          </a:p>
          <a:p>
            <a:pPr lvl="1"/>
            <a:r>
              <a:rPr lang="en-US" altLang="zh-CN" dirty="0" smtClean="0"/>
              <a:t>POD class type</a:t>
            </a:r>
          </a:p>
          <a:p>
            <a:pPr lvl="2"/>
            <a:r>
              <a:rPr lang="en-US" altLang="zh-CN" dirty="0" smtClean="0"/>
              <a:t>Class,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, union</a:t>
            </a:r>
          </a:p>
          <a:p>
            <a:pPr lvl="2"/>
            <a:r>
              <a:rPr lang="en-US" altLang="zh-CN" dirty="0" smtClean="0"/>
              <a:t>No user-defined constructor, </a:t>
            </a:r>
            <a:r>
              <a:rPr lang="en-US" altLang="zh-CN" dirty="0" err="1" smtClean="0"/>
              <a:t>desctructor</a:t>
            </a:r>
            <a:r>
              <a:rPr lang="en-US" altLang="zh-CN" dirty="0" smtClean="0"/>
              <a:t>, assignment operator, no inheritance, no virtual function, no non-static data member of any pointer-to-member type, non-POD type, reference, private or protected type</a:t>
            </a:r>
          </a:p>
          <a:p>
            <a:r>
              <a:rPr lang="en-US" dirty="0" smtClean="0"/>
              <a:t>POD of C++11</a:t>
            </a:r>
          </a:p>
          <a:p>
            <a:pPr lvl="1"/>
            <a:r>
              <a:rPr lang="en-US" dirty="0" smtClean="0"/>
              <a:t>Trivial POD</a:t>
            </a:r>
          </a:p>
          <a:p>
            <a:pPr lvl="2"/>
            <a:r>
              <a:rPr lang="en-US" dirty="0" smtClean="0"/>
              <a:t>Trivial constructor and destructor</a:t>
            </a:r>
          </a:p>
          <a:p>
            <a:pPr lvl="2"/>
            <a:r>
              <a:rPr lang="en-US" dirty="0" smtClean="0"/>
              <a:t>Trivial copy and move constructor</a:t>
            </a:r>
          </a:p>
          <a:p>
            <a:pPr lvl="2"/>
            <a:r>
              <a:rPr lang="en-US" dirty="0" smtClean="0"/>
              <a:t>Trivial copy and move assignment operator</a:t>
            </a:r>
          </a:p>
          <a:p>
            <a:pPr lvl="2"/>
            <a:r>
              <a:rPr lang="en-US" dirty="0" smtClean="0"/>
              <a:t>No virtual function and virtual base class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POD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Standard-layout POD</a:t>
            </a:r>
          </a:p>
          <a:p>
            <a:pPr lvl="2"/>
            <a:r>
              <a:rPr lang="en-US" dirty="0" smtClean="0"/>
              <a:t>No virtual function and virtual base class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non-static data members have the same access control (public, private, protected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All </a:t>
            </a:r>
            <a:r>
              <a:rPr lang="en-US" dirty="0" smtClean="0"/>
              <a:t>non-static </a:t>
            </a:r>
            <a:r>
              <a:rPr lang="en-US" dirty="0"/>
              <a:t>data members, including any in its base classes, are in the same one class in the </a:t>
            </a:r>
            <a:r>
              <a:rPr lang="en-US" dirty="0" smtClean="0"/>
              <a:t>hierarchy</a:t>
            </a:r>
          </a:p>
          <a:p>
            <a:pPr lvl="2"/>
            <a:r>
              <a:rPr lang="en-US" dirty="0"/>
              <a:t>The above rules also apply to all the base classes and to all non-static data members in the class hierarchy</a:t>
            </a:r>
            <a:endParaRPr lang="en-US" dirty="0" smtClean="0"/>
          </a:p>
          <a:p>
            <a:pPr lvl="2"/>
            <a:r>
              <a:rPr lang="en-US" dirty="0"/>
              <a:t>It has no base classes of the same type as the first defined non-static data </a:t>
            </a:r>
            <a:r>
              <a:rPr lang="en-US" dirty="0" smtClean="0"/>
              <a:t>member</a:t>
            </a:r>
          </a:p>
          <a:p>
            <a:pPr lvl="2"/>
            <a:endParaRPr lang="en-US" dirty="0"/>
          </a:p>
          <a:p>
            <a:r>
              <a:rPr lang="en-US" sz="1800" dirty="0"/>
              <a:t>A class/</a:t>
            </a:r>
            <a:r>
              <a:rPr lang="en-US" sz="1800" dirty="0" err="1"/>
              <a:t>struct</a:t>
            </a:r>
            <a:r>
              <a:rPr lang="en-US" sz="1800" dirty="0"/>
              <a:t>/union is considered POD if it is trivial, standard-layout, and all of its non-static data members and base classes are PODs.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2286" y="3672114"/>
            <a:ext cx="5225143" cy="10595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template&lt;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T&gt;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is_trivial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T&gt;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is_standard_layout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T&gt;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is_pod</a:t>
            </a:r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0514" y="1904207"/>
            <a:ext cx="6879772" cy="708363"/>
          </a:xfrm>
        </p:spPr>
        <p:txBody>
          <a:bodyPr/>
          <a:lstStyle/>
          <a:p>
            <a:r>
              <a:rPr lang="en-GB" sz="3600" dirty="0" smtClean="0"/>
              <a:t>C++ </a:t>
            </a:r>
            <a:r>
              <a:rPr lang="en-GB" sz="3600" dirty="0"/>
              <a:t>c</a:t>
            </a:r>
            <a:r>
              <a:rPr lang="en-GB" sz="3600" dirty="0" smtClean="0"/>
              <a:t>ore language build time performance enhancement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128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28607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 C++11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57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smtClean="0"/>
              <a:t>C++03</a:t>
            </a:r>
          </a:p>
          <a:p>
            <a:pPr lvl="1"/>
            <a:r>
              <a:rPr lang="en-US" dirty="0" smtClean="0"/>
              <a:t>A template must be instantiated  when a fully specified template is encountered in a translation unit</a:t>
            </a:r>
          </a:p>
          <a:p>
            <a:r>
              <a:rPr lang="en-US" dirty="0" smtClean="0"/>
              <a:t>C++11</a:t>
            </a:r>
          </a:p>
          <a:p>
            <a:pPr lvl="1"/>
            <a:r>
              <a:rPr lang="en-US" dirty="0" smtClean="0"/>
              <a:t>Use extern to tell compiler not to instantiate the template</a:t>
            </a:r>
            <a:endParaRPr lang="en-US" dirty="0"/>
          </a:p>
          <a:p>
            <a:pPr lvl="1"/>
            <a:r>
              <a:rPr lang="en-US" dirty="0" smtClean="0"/>
              <a:t>Increase the compiling time and decrease the compiled binary 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8514" y="2119087"/>
            <a:ext cx="5225143" cy="653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extern template class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::vector&lt;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&gt;; </a:t>
            </a:r>
          </a:p>
        </p:txBody>
      </p:sp>
    </p:spTree>
    <p:extLst>
      <p:ext uri="{BB962C8B-B14F-4D97-AF65-F5344CB8AC3E}">
        <p14:creationId xmlns:p14="http://schemas.microsoft.com/office/powerpoint/2010/main" val="15960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5257" y="1976779"/>
            <a:ext cx="5878286" cy="708363"/>
          </a:xfrm>
        </p:spPr>
        <p:txBody>
          <a:bodyPr/>
          <a:lstStyle/>
          <a:p>
            <a:r>
              <a:rPr lang="en-GB" sz="3600" dirty="0" smtClean="0"/>
              <a:t>C++ </a:t>
            </a:r>
            <a:r>
              <a:rPr lang="en-GB" sz="3600" dirty="0"/>
              <a:t>c</a:t>
            </a:r>
            <a:r>
              <a:rPr lang="en-GB" sz="3600" dirty="0" smtClean="0"/>
              <a:t>ore language usability enhancement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172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sz="1600" dirty="0" smtClean="0"/>
              <a:t>C++03: only POD type can use initializer list.</a:t>
            </a:r>
          </a:p>
          <a:p>
            <a:r>
              <a:rPr lang="en-US" sz="1600" dirty="0" smtClean="0"/>
              <a:t>C++11: initializer list can be used for all classes including standard containers.</a:t>
            </a:r>
          </a:p>
          <a:p>
            <a:pPr lvl="1"/>
            <a:r>
              <a:rPr lang="en-US" altLang="zh-CN" sz="1600" dirty="0" err="1"/>
              <a:t>std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initializer_list</a:t>
            </a:r>
            <a:endParaRPr lang="en-US" sz="1600" dirty="0"/>
          </a:p>
          <a:p>
            <a:pPr lvl="3"/>
            <a:endParaRPr lang="en-US" sz="1800" dirty="0">
              <a:solidFill>
                <a:schemeClr val="tx1"/>
              </a:solidFill>
              <a:latin typeface="High Tower Text" panose="02040502050506030303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7256" y="1828800"/>
            <a:ext cx="7039429" cy="25254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SequenceClass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public: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SequenceClass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std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::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initializer_list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&gt; list);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};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SequenceClass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some_var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= {</a:t>
            </a:r>
            <a:r>
              <a:rPr lang="en-US" altLang="zh-CN" dirty="0">
                <a:solidFill>
                  <a:schemeClr val="tx1"/>
                </a:solidFill>
              </a:rPr>
              <a:t>1, 4, 5, 6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};</a:t>
            </a: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function_name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std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::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initializer_list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&lt;float&gt; list);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function_name</a:t>
            </a:r>
            <a:r>
              <a:rPr lang="en-US" altLang="zh-CN" dirty="0">
                <a:solidFill>
                  <a:schemeClr val="tx1"/>
                </a:solidFill>
              </a:rPr>
              <a:t>({1.0f, -3.45f, -0.4f</a:t>
            </a:r>
            <a:r>
              <a:rPr lang="en-US" altLang="zh-CN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std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::vector&lt;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std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::string&gt; v({ "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xyzzy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", "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plugh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", "abracadabra" });</a:t>
            </a:r>
            <a:endParaRPr lang="zh-CN" altLang="en-US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sz="1600" dirty="0" smtClean="0"/>
              <a:t>C++03: several ways to initialize types.</a:t>
            </a:r>
            <a:r>
              <a:rPr lang="en-US" altLang="zh-CN" sz="1600" dirty="0"/>
              <a:t> Only aggregates and POD types can be initialized with aggregate initializers (using </a:t>
            </a:r>
            <a:r>
              <a:rPr lang="en-US" altLang="zh-CN" sz="1600" dirty="0" err="1">
                <a:latin typeface="High Tower Text" panose="02040502050506030303" pitchFamily="18" charset="0"/>
              </a:rPr>
              <a:t>SomeType</a:t>
            </a:r>
            <a:r>
              <a:rPr lang="en-US" altLang="zh-CN" sz="1600" dirty="0">
                <a:latin typeface="High Tower Text" panose="02040502050506030303" pitchFamily="18" charset="0"/>
              </a:rPr>
              <a:t> </a:t>
            </a:r>
            <a:r>
              <a:rPr lang="en-US" altLang="zh-CN" sz="1600" dirty="0" err="1">
                <a:latin typeface="High Tower Text" panose="02040502050506030303" pitchFamily="18" charset="0"/>
              </a:rPr>
              <a:t>var</a:t>
            </a:r>
            <a:r>
              <a:rPr lang="en-US" altLang="zh-CN" sz="1600" dirty="0">
                <a:latin typeface="High Tower Text" panose="02040502050506030303" pitchFamily="18" charset="0"/>
              </a:rPr>
              <a:t> = {/*stuff*/};</a:t>
            </a:r>
            <a:r>
              <a:rPr lang="en-US" altLang="zh-CN" sz="1600" dirty="0"/>
              <a:t>).</a:t>
            </a:r>
            <a:endParaRPr lang="en-US" sz="1600" dirty="0" smtClean="0"/>
          </a:p>
          <a:p>
            <a:r>
              <a:rPr lang="en-US" sz="1600" dirty="0" smtClean="0"/>
              <a:t>C++11: </a:t>
            </a:r>
            <a:r>
              <a:rPr lang="en-US" altLang="zh-CN" sz="1600" dirty="0"/>
              <a:t>expands on the initializer list syntax and allows for fully uniform type initialization that works on any object</a:t>
            </a:r>
            <a:r>
              <a:rPr lang="en-US" sz="1600" dirty="0" smtClean="0"/>
              <a:t>.</a:t>
            </a:r>
          </a:p>
          <a:p>
            <a:pPr lvl="1"/>
            <a:r>
              <a:rPr lang="en-US" altLang="zh-CN" sz="1600" dirty="0" smtClean="0"/>
              <a:t>An initializer </a:t>
            </a:r>
            <a:r>
              <a:rPr lang="en-US" altLang="zh-CN" sz="1600" dirty="0"/>
              <a:t>list constructor takes priority over other forms of construction</a:t>
            </a:r>
            <a:endParaRPr lang="en-US" sz="1600" dirty="0" smtClean="0"/>
          </a:p>
          <a:p>
            <a:pPr lvl="3"/>
            <a:endParaRPr lang="en-US" sz="1800" dirty="0">
              <a:solidFill>
                <a:schemeClr val="tx1"/>
              </a:solidFill>
              <a:latin typeface="High Tower Text" panose="02040502050506030303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5599" y="2394857"/>
            <a:ext cx="7039429" cy="25254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struct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BasicStruct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{ 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x; double y; };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struct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AltStruct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{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AltStruct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x, double y) : x_{x}, y_{y} {}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private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: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x_; double y_; };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BasicStruct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var1{</a:t>
            </a:r>
            <a:r>
              <a:rPr lang="en-US" altLang="zh-CN" dirty="0">
                <a:solidFill>
                  <a:schemeClr val="tx1"/>
                </a:solidFill>
              </a:rPr>
              <a:t>5, 3.2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}; 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AltStruct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var2{</a:t>
            </a:r>
            <a:r>
              <a:rPr lang="en-US" altLang="zh-CN" dirty="0">
                <a:solidFill>
                  <a:schemeClr val="tx1"/>
                </a:solidFill>
              </a:rPr>
              <a:t>2, 4.3</a:t>
            </a:r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6003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sz="1600" dirty="0" smtClean="0"/>
              <a:t>C++03: </a:t>
            </a:r>
            <a:r>
              <a:rPr lang="en-US" altLang="zh-CN" sz="1600" dirty="0"/>
              <a:t>the type of a variable must be explicitly specified in order to use </a:t>
            </a:r>
            <a:r>
              <a:rPr lang="en-US" altLang="zh-CN" sz="1600" dirty="0" smtClean="0"/>
              <a:t>it.</a:t>
            </a:r>
            <a:endParaRPr lang="en-US" sz="1600" dirty="0" smtClean="0"/>
          </a:p>
          <a:p>
            <a:r>
              <a:rPr lang="en-US" sz="1600" dirty="0" smtClean="0"/>
              <a:t>C++11: define </a:t>
            </a:r>
            <a:r>
              <a:rPr lang="en-US" sz="1600" b="1" dirty="0" smtClean="0"/>
              <a:t>auto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decltype</a:t>
            </a:r>
            <a:r>
              <a:rPr lang="en-US" sz="1600" dirty="0" smtClean="0"/>
              <a:t> for automatic type inference.</a:t>
            </a:r>
          </a:p>
          <a:p>
            <a:pPr lvl="1"/>
            <a:r>
              <a:rPr lang="en-US" altLang="zh-CN" sz="1600" b="1" dirty="0"/>
              <a:t>a</a:t>
            </a:r>
            <a:r>
              <a:rPr lang="en-US" altLang="zh-CN" sz="1600" b="1" dirty="0" smtClean="0"/>
              <a:t>uto</a:t>
            </a:r>
            <a:r>
              <a:rPr lang="en-US" altLang="zh-CN" sz="1600" dirty="0" smtClean="0"/>
              <a:t>: type inference during variable initialization.</a:t>
            </a:r>
          </a:p>
          <a:p>
            <a:pPr lvl="2"/>
            <a:r>
              <a:rPr lang="en-US" altLang="zh-CN" sz="1600" dirty="0" smtClean="0"/>
              <a:t>variable with auto must be initialized.</a:t>
            </a:r>
            <a:endParaRPr lang="en-US" sz="1600" dirty="0" smtClean="0"/>
          </a:p>
          <a:p>
            <a:pPr lvl="3"/>
            <a:endParaRPr lang="en-US" sz="1800" dirty="0">
              <a:solidFill>
                <a:schemeClr val="tx1"/>
              </a:solidFill>
              <a:latin typeface="High Tower Text" panose="02040502050506030303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8856" y="1930399"/>
            <a:ext cx="7039429" cy="28012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double foo();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uto x = 5;        //x is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uto y = foo(); // y is double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//</a:t>
            </a:r>
            <a:r>
              <a:rPr lang="en-US" altLang="zh-CN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auto z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s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td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::vector&lt;string&gt;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vs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for(auto I =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vs.begin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&lt;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vs.end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++){…}</a:t>
            </a:r>
          </a:p>
          <a:p>
            <a:endParaRPr lang="en-US" altLang="zh-CN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u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nsigned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a = 4294967295;   //max value of unsigned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unsigned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b =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uto c = a + b;                           //c is </a:t>
            </a:r>
            <a:r>
              <a:rPr lang="en-US" altLang="zh-CN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unsigned </a:t>
            </a:r>
            <a:r>
              <a:rPr lang="en-US" altLang="zh-CN" dirty="0" err="1" smtClean="0">
                <a:solidFill>
                  <a:srgbClr val="00B0F0"/>
                </a:solidFill>
                <a:latin typeface="High Tower Text" panose="02040502050506030303" pitchFamily="18" charset="0"/>
              </a:rPr>
              <a:t>int</a:t>
            </a:r>
            <a:endParaRPr lang="en-US" altLang="zh-CN" dirty="0" smtClean="0">
              <a:solidFill>
                <a:srgbClr val="00B0F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Type inference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4 cases type can not be deduced by auto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an not be used for function parameter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Can not be used for non-static member type in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struct</a:t>
            </a:r>
            <a:endParaRPr lang="en-US" sz="16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Can not be used for array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Can not be used for template parameter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ecltype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: type inference by expression</a:t>
            </a:r>
            <a:endParaRPr lang="en-US" sz="16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8856" y="2670629"/>
            <a:ext cx="7039429" cy="20029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vector&lt;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&gt;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vec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t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ypedef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decltype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vec.begin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())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vectype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for(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vectype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iter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vec.begin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iter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&lt;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vec.end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iter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++ ){……}</a:t>
            </a:r>
          </a:p>
          <a:p>
            <a:endParaRPr lang="en-US" altLang="zh-CN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decltype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) a;        //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int</a:t>
            </a:r>
            <a:endParaRPr lang="en-US" altLang="zh-CN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ecltype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)) b;     //</a:t>
            </a:r>
            <a:r>
              <a:rPr lang="en-US" altLang="zh-CN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&amp;, fail to build</a:t>
            </a:r>
          </a:p>
        </p:txBody>
      </p:sp>
    </p:spTree>
    <p:extLst>
      <p:ext uri="{BB962C8B-B14F-4D97-AF65-F5344CB8AC3E}">
        <p14:creationId xmlns:p14="http://schemas.microsoft.com/office/powerpoint/2010/main" val="20212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Type inference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Rules of </a:t>
            </a:r>
            <a:r>
              <a:rPr lang="en-US" altLang="zh-CN" sz="1600" dirty="0" err="1" smtClean="0"/>
              <a:t>decltype</a:t>
            </a:r>
            <a:r>
              <a:rPr lang="en-US" altLang="zh-CN" sz="1600" dirty="0" smtClean="0"/>
              <a:t> type inference </a:t>
            </a:r>
            <a:r>
              <a:rPr lang="en-US" altLang="zh-CN" sz="1600" dirty="0" err="1" smtClean="0"/>
              <a:t>decltype</a:t>
            </a:r>
            <a:r>
              <a:rPr lang="en-US" altLang="zh-CN" sz="1600" dirty="0" smtClean="0"/>
              <a:t>(e)</a:t>
            </a:r>
          </a:p>
          <a:p>
            <a:pPr lvl="2"/>
            <a:r>
              <a:rPr lang="en-US" sz="1600" dirty="0"/>
              <a:t>If e is an </a:t>
            </a:r>
            <a:r>
              <a:rPr lang="en-US" sz="1600" dirty="0" err="1"/>
              <a:t>unparenthesized</a:t>
            </a:r>
            <a:r>
              <a:rPr lang="en-US" sz="1600" dirty="0"/>
              <a:t> id-expression or an </a:t>
            </a:r>
            <a:r>
              <a:rPr lang="en-US" sz="1600" dirty="0" err="1"/>
              <a:t>unparenthesized</a:t>
            </a:r>
            <a:r>
              <a:rPr lang="en-US" sz="1600" dirty="0"/>
              <a:t> class member access, </a:t>
            </a:r>
            <a:r>
              <a:rPr lang="en-US" sz="1600" dirty="0" err="1"/>
              <a:t>decltype</a:t>
            </a:r>
            <a:r>
              <a:rPr lang="en-US" sz="1600" dirty="0"/>
              <a:t>(e) is the type of the entity named by e. If there is no such entity, or if e names a set of overloaded functions, the program is ill-formed.</a:t>
            </a:r>
            <a:endParaRPr lang="en-US" sz="16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600" dirty="0"/>
              <a:t>Otherwise, if e is an </a:t>
            </a:r>
            <a:r>
              <a:rPr lang="en-US" sz="1600" dirty="0" err="1"/>
              <a:t>xvalue</a:t>
            </a:r>
            <a:r>
              <a:rPr lang="en-US" sz="1600" dirty="0"/>
              <a:t>, </a:t>
            </a:r>
            <a:r>
              <a:rPr lang="en-US" sz="1600" dirty="0" err="1"/>
              <a:t>decltype</a:t>
            </a:r>
            <a:r>
              <a:rPr lang="en-US" sz="1600" dirty="0"/>
              <a:t>(e) is T&amp;&amp;, where T is the type of e</a:t>
            </a:r>
            <a:endParaRPr lang="en-US" sz="16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600" dirty="0"/>
              <a:t>Otherwise, if e is an </a:t>
            </a:r>
            <a:r>
              <a:rPr lang="en-US" sz="1600" dirty="0" err="1"/>
              <a:t>lvalue</a:t>
            </a:r>
            <a:r>
              <a:rPr lang="en-US" sz="1600" dirty="0"/>
              <a:t>, </a:t>
            </a:r>
            <a:r>
              <a:rPr lang="en-US" sz="1600" dirty="0" err="1"/>
              <a:t>decltype</a:t>
            </a:r>
            <a:r>
              <a:rPr lang="en-US" sz="1600" dirty="0"/>
              <a:t>(e) is T&amp;, where T is the type of e</a:t>
            </a:r>
            <a:endParaRPr lang="en-US" sz="16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600" dirty="0"/>
              <a:t>Otherwise, </a:t>
            </a:r>
            <a:r>
              <a:rPr lang="en-US" sz="1600" dirty="0" err="1"/>
              <a:t>decltype</a:t>
            </a:r>
            <a:r>
              <a:rPr lang="en-US" sz="1600" dirty="0"/>
              <a:t>(e) is the type of </a:t>
            </a:r>
            <a:r>
              <a:rPr lang="en-US" sz="1600" dirty="0" smtClean="0"/>
              <a:t>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Trailing return type by auto and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decltype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: flexible return type for function template</a:t>
            </a:r>
            <a:endParaRPr lang="en-US" sz="16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8856" y="2830286"/>
            <a:ext cx="7039429" cy="20029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30" y="3236686"/>
            <a:ext cx="7779656" cy="7184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template&lt;class Lhs, class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Rhs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&gt;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auto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adding_func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Lhs &amp;lhs,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Rhs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&amp;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rhs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decltype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lhs+rhs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return lhs +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rhs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;}</a:t>
            </a:r>
            <a:endParaRPr lang="en-US" altLang="zh-CN" b="1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Range-based for loop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8856" y="2830286"/>
            <a:ext cx="7039429" cy="20029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29" y="1103086"/>
            <a:ext cx="7779656" cy="10305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my_array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[5] = {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};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double the value of each element in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my_array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for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&amp;x :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my_array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 { x *= 2; }</a:t>
            </a:r>
            <a:endParaRPr lang="en-US" altLang="zh-CN" b="1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Lambda function            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Anonymous function of C++ (closure)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marL="342900" lvl="2" indent="0">
              <a:buNone/>
            </a:pPr>
            <a:r>
              <a:rPr lang="en-US" sz="1600" dirty="0" smtClean="0"/>
              <a:t>Capture variable of enclosing scope</a:t>
            </a:r>
          </a:p>
          <a:p>
            <a:pPr lvl="2"/>
            <a:r>
              <a:rPr lang="en-US" sz="1600" dirty="0" smtClean="0"/>
              <a:t>[] </a:t>
            </a:r>
            <a:r>
              <a:rPr lang="en-US" sz="1600" dirty="0"/>
              <a:t>	Capture nothing </a:t>
            </a:r>
            <a:endParaRPr lang="en-US" sz="1600" dirty="0" smtClean="0"/>
          </a:p>
          <a:p>
            <a:pPr lvl="2"/>
            <a:r>
              <a:rPr lang="en-US" sz="1600" dirty="0" smtClean="0"/>
              <a:t>[&amp;] </a:t>
            </a:r>
            <a:r>
              <a:rPr lang="en-US" sz="1600" dirty="0"/>
              <a:t>	Capture any referenced variable by reference</a:t>
            </a:r>
          </a:p>
          <a:p>
            <a:pPr lvl="2"/>
            <a:r>
              <a:rPr lang="en-US" sz="1600" dirty="0"/>
              <a:t>[=] 	Capture any referenced variable by making a copy</a:t>
            </a:r>
          </a:p>
          <a:p>
            <a:pPr lvl="2"/>
            <a:r>
              <a:rPr lang="en-US" sz="1600" dirty="0"/>
              <a:t>[=, &amp;foo] 	Capture any referenced variable by making a copy, but capture variable foo by reference</a:t>
            </a:r>
          </a:p>
          <a:p>
            <a:pPr lvl="2"/>
            <a:r>
              <a:rPr lang="en-US" sz="1600" dirty="0"/>
              <a:t>[bar] 	Capture bar by making a copy; don't copy anything else</a:t>
            </a:r>
          </a:p>
          <a:p>
            <a:pPr lvl="2"/>
            <a:r>
              <a:rPr lang="en-US" sz="1600" dirty="0"/>
              <a:t>[this] 	Capture the this pointer of the enclosing class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8630" y="1175658"/>
            <a:ext cx="7779656" cy="13207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childs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= 4, boys = 3;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auto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getgirls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= [] (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x,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y)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{ return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dirty="0">
                <a:solidFill>
                  <a:schemeClr val="tx1"/>
                </a:solidFill>
                <a:latin typeface="High Tower Text" panose="02040502050506030303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eturn 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getgirls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childs</a:t>
            </a:r>
            <a:r>
              <a:rPr lang="en-US" altLang="zh-CN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, boys);</a:t>
            </a:r>
          </a:p>
          <a:p>
            <a:endParaRPr lang="en-US" altLang="zh-CN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[capture](parameters) mutable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zh-CN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return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type {statement}</a:t>
            </a:r>
          </a:p>
        </p:txBody>
      </p:sp>
      <p:sp>
        <p:nvSpPr>
          <p:cNvPr id="3" name="Rectangle 2"/>
          <p:cNvSpPr/>
          <p:nvPr/>
        </p:nvSpPr>
        <p:spPr>
          <a:xfrm>
            <a:off x="6371771" y="740229"/>
            <a:ext cx="1930400" cy="1407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Lambda function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Lambda function and </a:t>
            </a:r>
            <a:r>
              <a:rPr lang="en-US" altLang="zh-CN" sz="1600" dirty="0" err="1" smtClean="0"/>
              <a:t>functor</a:t>
            </a:r>
            <a:endParaRPr lang="en-US" altLang="zh-CN" sz="1600" dirty="0" smtClean="0"/>
          </a:p>
          <a:p>
            <a:pPr lvl="2"/>
            <a:r>
              <a:rPr lang="en-US" sz="1600" dirty="0" smtClean="0"/>
              <a:t>Lambda is syntax sugar for </a:t>
            </a:r>
            <a:r>
              <a:rPr lang="en-US" sz="1600" dirty="0" err="1" smtClean="0"/>
              <a:t>functor</a:t>
            </a:r>
            <a:endParaRPr lang="en-US" sz="1600" dirty="0"/>
          </a:p>
          <a:p>
            <a:pPr lvl="2"/>
            <a:r>
              <a:rPr lang="en-US" sz="1600" dirty="0" smtClean="0"/>
              <a:t>Currently compiler implements Lambda by </a:t>
            </a:r>
            <a:r>
              <a:rPr lang="en-US" sz="1600" dirty="0" err="1" smtClean="0"/>
              <a:t>functor</a:t>
            </a:r>
            <a:endParaRPr lang="en-US" sz="1600" dirty="0" smtClean="0"/>
          </a:p>
          <a:p>
            <a:pPr lvl="1"/>
            <a:r>
              <a:rPr lang="en-US" sz="1600" dirty="0" smtClean="0"/>
              <a:t>Lambda and STL</a:t>
            </a:r>
          </a:p>
          <a:p>
            <a:pPr lvl="2"/>
            <a:r>
              <a:rPr lang="en-US" sz="1600" dirty="0" smtClean="0"/>
              <a:t>Lambda greatly ease the usage of STL algorithms.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1"/>
            <a:r>
              <a:rPr lang="en-US" sz="1600" dirty="0" smtClean="0"/>
              <a:t>Discussion about Lambda</a:t>
            </a:r>
          </a:p>
          <a:p>
            <a:pPr lvl="2"/>
            <a:r>
              <a:rPr lang="en-US" sz="1600" dirty="0" smtClean="0"/>
              <a:t>Not completely replace </a:t>
            </a:r>
            <a:r>
              <a:rPr lang="en-US" sz="1600" dirty="0" err="1" smtClean="0"/>
              <a:t>functor</a:t>
            </a:r>
            <a:r>
              <a:rPr lang="en-US" sz="1600" dirty="0" smtClean="0"/>
              <a:t>: can only capture the variables of enclosing scope</a:t>
            </a:r>
          </a:p>
          <a:p>
            <a:pPr lvl="2"/>
            <a:r>
              <a:rPr lang="en-US" sz="1600" dirty="0" smtClean="0"/>
              <a:t>It is local encapsulation and sharing. Still need function or </a:t>
            </a:r>
            <a:r>
              <a:rPr lang="en-US" sz="1600" dirty="0" err="1" smtClean="0"/>
              <a:t>functor</a:t>
            </a:r>
            <a:r>
              <a:rPr lang="en-US" sz="1600" dirty="0" smtClean="0"/>
              <a:t> for global code sharing.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78856" y="2830286"/>
            <a:ext cx="7039429" cy="20029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29" y="2365829"/>
            <a:ext cx="7779656" cy="827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vector&lt;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&gt; v;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for_each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v.begin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v.end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(), [] 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{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; } 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altLang="zh-CN" b="1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6670" y="678817"/>
            <a:ext cx="3819616" cy="40975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ISO/IEC/JTC1/SC22/WG21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227585" y="1447802"/>
            <a:ext cx="2486587" cy="567507"/>
          </a:xfrm>
          <a:ln w="0">
            <a:noFill/>
          </a:ln>
        </p:spPr>
        <p:txBody>
          <a:bodyPr/>
          <a:lstStyle/>
          <a:p>
            <a:pPr algn="ctr"/>
            <a:r>
              <a:rPr lang="en-US" altLang="zh-CN" sz="1600" dirty="0"/>
              <a:t>International Organization 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 </a:t>
            </a:r>
            <a:r>
              <a:rPr lang="en-US" altLang="zh-CN" sz="1600" dirty="0" smtClean="0"/>
              <a:t>for Standardization</a:t>
            </a:r>
            <a:endParaRPr lang="en-GB" sz="16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black">
          <a:xfrm>
            <a:off x="1468555" y="2354946"/>
            <a:ext cx="2486587" cy="567507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 International </a:t>
            </a:r>
            <a:r>
              <a:rPr lang="en-US" altLang="zh-CN" sz="1600" dirty="0" err="1"/>
              <a:t>Electrotechnical</a:t>
            </a:r>
            <a:r>
              <a:rPr lang="en-US" altLang="zh-CN" sz="1600" dirty="0"/>
              <a:t> Commission</a:t>
            </a:r>
            <a:endParaRPr lang="en-GB" sz="16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black">
          <a:xfrm>
            <a:off x="2711849" y="3271523"/>
            <a:ext cx="2685141" cy="499289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Joint Technical Committee</a:t>
            </a:r>
            <a:endParaRPr lang="en-US" altLang="zh-CN" sz="16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black">
          <a:xfrm>
            <a:off x="5660571" y="2783119"/>
            <a:ext cx="3091543" cy="1031239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dirty="0" smtClean="0"/>
              <a:t>International </a:t>
            </a:r>
            <a:r>
              <a:rPr lang="en-US" altLang="zh-CN" sz="1500" dirty="0"/>
              <a:t>standardization subcommittee for programming languages, their environments and system software </a:t>
            </a:r>
            <a:r>
              <a:rPr lang="en-US" altLang="zh-CN" sz="1500" dirty="0" smtClean="0"/>
              <a:t>interfaces</a:t>
            </a:r>
          </a:p>
          <a:p>
            <a:pPr algn="ctr"/>
            <a:r>
              <a:rPr lang="en-US" sz="1500" dirty="0" smtClean="0"/>
              <a:t>SubCommittee22</a:t>
            </a:r>
            <a:endParaRPr lang="en-GB" sz="15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black">
          <a:xfrm>
            <a:off x="6350001" y="1378678"/>
            <a:ext cx="2677886" cy="642618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The C++ Standards </a:t>
            </a:r>
            <a:r>
              <a:rPr lang="en-US" altLang="zh-CN" sz="1600" dirty="0" smtClean="0"/>
              <a:t>Committee</a:t>
            </a:r>
          </a:p>
          <a:p>
            <a:pPr algn="ctr"/>
            <a:r>
              <a:rPr lang="en-US" altLang="zh-CN" sz="1600" dirty="0" smtClean="0"/>
              <a:t>Working Group 21</a:t>
            </a:r>
            <a:endParaRPr lang="en-US" altLang="zh-CN" sz="1600" dirty="0"/>
          </a:p>
        </p:txBody>
      </p:sp>
      <p:cxnSp>
        <p:nvCxnSpPr>
          <p:cNvPr id="11" name="Straight Arrow Connector 10"/>
          <p:cNvCxnSpPr>
            <a:stCxn id="7" idx="0"/>
            <a:endCxn id="2" idx="1"/>
          </p:cNvCxnSpPr>
          <p:nvPr/>
        </p:nvCxnSpPr>
        <p:spPr>
          <a:xfrm flipV="1">
            <a:off x="1470879" y="883694"/>
            <a:ext cx="1095791" cy="5641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2711849" y="1045029"/>
            <a:ext cx="510322" cy="130991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054419" y="1045028"/>
            <a:ext cx="1" cy="22264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4644571" y="1045028"/>
            <a:ext cx="2561772" cy="173809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H="1" flipV="1">
            <a:off x="5776686" y="883694"/>
            <a:ext cx="1912258" cy="49498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Lambda function in C++14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sz="1600" dirty="0" smtClean="0"/>
              <a:t>Generalized lambda-capture</a:t>
            </a:r>
          </a:p>
          <a:p>
            <a:pPr lvl="2"/>
            <a:r>
              <a:rPr lang="en-US" sz="1600" dirty="0" smtClean="0"/>
              <a:t>Variable in capture list could have initialize expression</a:t>
            </a:r>
            <a:endParaRPr lang="en-US" sz="1600" dirty="0"/>
          </a:p>
          <a:p>
            <a:pPr lvl="1"/>
            <a:r>
              <a:rPr lang="en-US" sz="1600" dirty="0" smtClean="0"/>
              <a:t>Generic lambda</a:t>
            </a:r>
          </a:p>
          <a:p>
            <a:pPr lvl="2"/>
            <a:r>
              <a:rPr lang="en-US" sz="1600" dirty="0" smtClean="0"/>
              <a:t>Function parameters can use auto for type declaration</a:t>
            </a:r>
          </a:p>
          <a:p>
            <a:pPr lvl="2"/>
            <a:r>
              <a:rPr lang="en-US" sz="1600" dirty="0" smtClean="0"/>
              <a:t>Lambda function with parameter can be converted to function pointer.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8856" y="2830286"/>
            <a:ext cx="7039429" cy="20029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29" y="2307771"/>
            <a:ext cx="7779656" cy="2685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x = 4;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y = [</a:t>
            </a:r>
            <a:r>
              <a:rPr lang="en-US" b="1" dirty="0" smtClean="0">
                <a:solidFill>
                  <a:schemeClr val="tx1"/>
                </a:solidFill>
                <a:latin typeface="High Tower Text" pitchFamily="18" charset="0"/>
              </a:rPr>
              <a:t>&amp;</a:t>
            </a:r>
            <a:r>
              <a:rPr lang="en-US" b="1" dirty="0">
                <a:solidFill>
                  <a:schemeClr val="tx1"/>
                </a:solidFill>
                <a:latin typeface="High Tower Text" pitchFamily="18" charset="0"/>
              </a:rPr>
              <a:t>r = x, x = x</a:t>
            </a:r>
            <a:r>
              <a:rPr lang="en-US" sz="1400" b="1" dirty="0">
                <a:solidFill>
                  <a:schemeClr val="tx1"/>
                </a:solidFill>
              </a:rPr>
              <a:t>+1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]()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{ r += 2; return x+2; }(); //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to 6,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y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7</a:t>
            </a:r>
          </a:p>
          <a:p>
            <a:endParaRPr lang="en-US" altLang="zh-CN" b="1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auto Identity = [](auto a) { return a; };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three = Identity(3); 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char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* hello = Identity("hello");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auto Identity = [](auto a) { return a; };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fpi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 = Identity; </a:t>
            </a: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endParaRPr lang="en-US" altLang="zh-CN" b="1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Object construction improvement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Constructor inheritance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2"/>
            <a:r>
              <a:rPr lang="en-US" altLang="zh-CN" sz="1600" dirty="0" smtClean="0"/>
              <a:t>Inherited constructor only initialize member variables of base class</a:t>
            </a:r>
          </a:p>
          <a:p>
            <a:pPr lvl="2"/>
            <a:r>
              <a:rPr lang="en-US" altLang="zh-CN" sz="1600" dirty="0" smtClean="0"/>
              <a:t>Default parameters of inherited constructor causes multiple constructors</a:t>
            </a:r>
          </a:p>
          <a:p>
            <a:pPr lvl="2"/>
            <a:r>
              <a:rPr lang="en-US" altLang="zh-CN" sz="1600" dirty="0" smtClean="0"/>
              <a:t>Name conflict of inherited constructors from multiple base classes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29" y="1016001"/>
            <a:ext cx="7779656" cy="2307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truct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A{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A(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){}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A(double d,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){}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A(float f, double d,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){}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}; </a:t>
            </a:r>
          </a:p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truct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B: A {  //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High Tower Text" pitchFamily="18" charset="0"/>
              </a:rPr>
              <a:t>what if B needs the constructors like A in C++03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 using A::A;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d{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altLang="zh-CN" b="1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Object construction improvement(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Constructor Delegation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2"/>
            <a:r>
              <a:rPr lang="en-US" altLang="zh-CN" sz="1600" dirty="0" smtClean="0"/>
              <a:t>Constructor delegation can’t be used with initialize list</a:t>
            </a:r>
          </a:p>
          <a:p>
            <a:pPr lvl="2"/>
            <a:r>
              <a:rPr lang="en-US" altLang="zh-CN" sz="1600" dirty="0"/>
              <a:t>Constructor </a:t>
            </a:r>
            <a:r>
              <a:rPr lang="en-US" altLang="zh-CN" sz="1600" dirty="0" smtClean="0"/>
              <a:t>delegation chain ----avoid delegation circle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29" y="1016001"/>
            <a:ext cx="7779656" cy="20900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lass Info{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ublic: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 Info(){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Init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();}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Info(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): Info(){……}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Info(char e): Info(){……}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rivate: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void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Init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5707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dirty="0" smtClean="0"/>
              <a:t>Explicit override and final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marL="171450" lvl="1" indent="0">
              <a:buNone/>
            </a:pPr>
            <a:endParaRPr lang="en-US" altLang="zh-CN" sz="1600" dirty="0" smtClean="0"/>
          </a:p>
          <a:p>
            <a:pPr marL="171450" lvl="1" indent="0">
              <a:buNone/>
            </a:pPr>
            <a:endParaRPr lang="en-US" altLang="zh-CN" sz="1600" dirty="0"/>
          </a:p>
          <a:p>
            <a:pPr marL="171450" lvl="1" indent="0">
              <a:buNone/>
            </a:pPr>
            <a:endParaRPr lang="en-US" altLang="zh-CN" sz="1600" dirty="0" smtClean="0"/>
          </a:p>
          <a:p>
            <a:pPr marL="171450" lvl="1" indent="0">
              <a:buNone/>
            </a:pP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2"/>
            <a:r>
              <a:rPr lang="en-US" altLang="zh-CN" sz="1600" dirty="0"/>
              <a:t>o</a:t>
            </a:r>
            <a:r>
              <a:rPr lang="en-US" altLang="zh-CN" sz="1600" dirty="0" smtClean="0"/>
              <a:t>verride and final are not language keywords, only gain special meaning in specific contexts</a:t>
            </a:r>
          </a:p>
          <a:p>
            <a:pPr lvl="2"/>
            <a:r>
              <a:rPr lang="en-US" altLang="zh-CN" sz="1600" dirty="0" smtClean="0"/>
              <a:t>In other locations, they are still valid identifiers for new declarations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29" y="856343"/>
            <a:ext cx="7779656" cy="22932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Base { virtual void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some_func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(float); };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Derived : Base { virtual void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some_func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 override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;};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//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Error</a:t>
            </a: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Base1 final { };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Derived1 : Base1 {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};  //Error</a:t>
            </a: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Base2 { virtual void f() final; };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Derived2 : Base2 { void f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();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};  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//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728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sz="2000" dirty="0" smtClean="0"/>
              <a:t>Null pointer constant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C++98 uses 0 as null pointer constant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foo(0) calls foo(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 or foo(char*)?</a:t>
            </a:r>
          </a:p>
          <a:p>
            <a:pPr lvl="1"/>
            <a:r>
              <a:rPr lang="en-US" altLang="zh-CN" sz="1600" dirty="0" smtClean="0"/>
              <a:t>C++11: </a:t>
            </a:r>
            <a:r>
              <a:rPr lang="en-US" altLang="zh-CN" sz="1600" dirty="0" err="1" smtClean="0"/>
              <a:t>nullptr</a:t>
            </a:r>
            <a:r>
              <a:rPr lang="en-US" altLang="zh-CN" sz="1600" dirty="0" smtClean="0"/>
              <a:t> -&gt; type: </a:t>
            </a:r>
            <a:r>
              <a:rPr lang="en-US" altLang="zh-CN" sz="1600" dirty="0" err="1" smtClean="0"/>
              <a:t>nullptr_t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enum</a:t>
            </a:r>
            <a:r>
              <a:rPr lang="en-US" altLang="zh-CN" sz="1600" b="1" dirty="0" smtClean="0"/>
              <a:t> class</a:t>
            </a:r>
            <a:r>
              <a:rPr lang="en-US" altLang="zh-CN" sz="1600" dirty="0" smtClean="0"/>
              <a:t> or </a:t>
            </a:r>
            <a:r>
              <a:rPr lang="en-US" altLang="zh-CN" sz="1600" b="1" dirty="0" err="1" smtClean="0"/>
              <a:t>enum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struct</a:t>
            </a:r>
            <a:endParaRPr lang="en-US" altLang="zh-CN" sz="1600" b="1" dirty="0" smtClean="0"/>
          </a:p>
          <a:p>
            <a:pPr lvl="1"/>
            <a:r>
              <a:rPr lang="en-US" altLang="zh-CN" sz="1600" dirty="0" smtClean="0"/>
              <a:t>Their values can’t be implicitly converted to integers and compared with integer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&gt;&gt; in C++98 is right shift operator and is apt to cause syntax error for nested template declaration</a:t>
            </a:r>
          </a:p>
          <a:p>
            <a:pPr lvl="1"/>
            <a:r>
              <a:rPr lang="en-US" altLang="zh-CN" sz="1600" dirty="0" smtClean="0"/>
              <a:t>C++11 improves it and </a:t>
            </a:r>
            <a:r>
              <a:rPr lang="en-US" sz="1600" dirty="0"/>
              <a:t>multiple right angle brackets will be interpreted as closing the template argument list where it is </a:t>
            </a:r>
            <a:r>
              <a:rPr lang="en-US" sz="1600" dirty="0" smtClean="0"/>
              <a:t>reasonable.</a:t>
            </a:r>
            <a:endParaRPr lang="en-US" altLang="zh-CN" sz="1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301079" y="1861228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000" dirty="0" smtClean="0"/>
              <a:t>Strongly typed enumeration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301079" y="291351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000" dirty="0" smtClean="0"/>
              <a:t>Right angle bracket      &gt;&gt;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8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6" y="278607"/>
            <a:ext cx="8117206" cy="430887"/>
          </a:xfrm>
        </p:spPr>
        <p:txBody>
          <a:bodyPr/>
          <a:lstStyle/>
          <a:p>
            <a:r>
              <a:rPr lang="en-US" sz="2000" dirty="0"/>
              <a:t>Explicit conversion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 smtClean="0"/>
              <a:t>Similar to </a:t>
            </a:r>
            <a:r>
              <a:rPr lang="en-US" altLang="zh-CN" sz="1600" dirty="0" err="1" smtClean="0"/>
              <a:t>explict</a:t>
            </a:r>
            <a:r>
              <a:rPr lang="en-US" altLang="zh-CN" sz="1600" dirty="0" smtClean="0"/>
              <a:t> in C++98 for constructor and avoid </a:t>
            </a:r>
            <a:r>
              <a:rPr lang="en-US" sz="1600" dirty="0"/>
              <a:t>unintended </a:t>
            </a:r>
            <a:r>
              <a:rPr lang="en-US" altLang="zh-CN" sz="1600" dirty="0" smtClean="0"/>
              <a:t>conversion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b="1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373649" y="1095368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000" dirty="0" smtClean="0"/>
              <a:t>Alias templates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38629" y="1508546"/>
            <a:ext cx="7779656" cy="18387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 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First,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Second,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Third&gt; class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SomeType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; template 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Second&gt; </a:t>
            </a:r>
            <a:r>
              <a:rPr lang="en-US" b="1" dirty="0">
                <a:solidFill>
                  <a:schemeClr val="tx1"/>
                </a:solidFill>
                <a:latin typeface="High Tower Text" pitchFamily="18" charset="0"/>
              </a:rPr>
              <a:t>using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TypedefName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SomeType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OtherType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, Second, 5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&gt;;  #Error in C++03 even with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typedef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typedef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void (*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FunctionType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)(double); // Old style using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FunctionType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= void (*)(double); // New introduced syntax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altLang="zh-CN" sz="1600" dirty="0"/>
              <a:t>C++11 relaxes some restrictions of union in C++</a:t>
            </a:r>
            <a:r>
              <a:rPr lang="en-US" altLang="zh-CN" sz="1600" dirty="0" smtClean="0"/>
              <a:t>03</a:t>
            </a:r>
            <a:endParaRPr lang="en-US" altLang="zh-CN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301079" y="311593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000" dirty="0"/>
              <a:t>Unrestricted </a:t>
            </a:r>
            <a:r>
              <a:rPr lang="en-US" sz="2000" dirty="0" smtClean="0"/>
              <a:t>unions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1199" y="1644175"/>
            <a:ext cx="7779656" cy="23472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High Tower Text" pitchFamily="18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 Point { </a:t>
            </a:r>
            <a:endParaRPr lang="fr-FR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High Tower Text" pitchFamily="18" charset="0"/>
              </a:rPr>
              <a:t>   Point</a:t>
            </a:r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() {} </a:t>
            </a:r>
            <a:endParaRPr lang="fr-FR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High Tower Text" pitchFamily="18" charset="0"/>
              </a:rPr>
              <a:t>   Point(</a:t>
            </a:r>
            <a:r>
              <a:rPr lang="fr-FR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fr-FR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x, </a:t>
            </a:r>
            <a:r>
              <a:rPr lang="fr-FR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 y): x_(x), y_(y) {} </a:t>
            </a:r>
            <a:endParaRPr lang="fr-FR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High Tower Text" pitchFamily="18" charset="0"/>
              </a:rPr>
              <a:t>   </a:t>
            </a:r>
            <a:r>
              <a:rPr lang="fr-FR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fr-FR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High Tower Text" pitchFamily="18" charset="0"/>
              </a:rPr>
              <a:t>x_, y_; </a:t>
            </a:r>
            <a:r>
              <a:rPr lang="fr-FR" dirty="0" smtClean="0">
                <a:solidFill>
                  <a:schemeClr val="tx1"/>
                </a:solidFill>
                <a:latin typeface="High Tower Text" pitchFamily="18" charset="0"/>
              </a:rPr>
              <a:t>};</a:t>
            </a:r>
            <a:endParaRPr lang="fr-FR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union U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 double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w;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 Point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p; // Illegal in C++03; legal in C++11.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   U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() {new(&amp;p) Point();} // Due to the Point member, a constructor definition is now required. };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5257" y="1976779"/>
            <a:ext cx="5878286" cy="708363"/>
          </a:xfrm>
        </p:spPr>
        <p:txBody>
          <a:bodyPr/>
          <a:lstStyle/>
          <a:p>
            <a:r>
              <a:rPr lang="en-GB" sz="3600" dirty="0" smtClean="0"/>
              <a:t>C++ </a:t>
            </a:r>
            <a:r>
              <a:rPr lang="en-GB" sz="3600" dirty="0"/>
              <a:t>c</a:t>
            </a:r>
            <a:r>
              <a:rPr lang="en-GB" sz="3600" dirty="0" smtClean="0"/>
              <a:t>ore language functionality enhancement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944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198" y="740229"/>
            <a:ext cx="8040915" cy="33673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... Values&gt; class tuple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;</a:t>
            </a:r>
          </a:p>
          <a:p>
            <a:endParaRPr lang="fr-FR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class tuple&lt;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::vector&lt;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&gt;,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::map&lt;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::string,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::vector&lt;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someInstanceName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class tuple&lt;&gt;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someInstanceName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; // no template parameter</a:t>
            </a:r>
          </a:p>
          <a:p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First,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... Rest&gt; class tuple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; //parameter number &gt;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//type-safe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() version in C++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template&lt;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...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Params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&gt; void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::string &amp;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strFormat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Params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... parameters);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string literals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C++11 add char16_t and char32_t for UTF-16 and UTF-32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969" y="1074057"/>
            <a:ext cx="8040915" cy="33673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u8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"I'm a UTF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8 string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.“                  //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const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char[]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u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"This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is a UTF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16 string."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          //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const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char16_t[]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U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"This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is a UTF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32 string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.“           //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const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char32_t[]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u"This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is a bigger Unicode Character: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\u2018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.“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High Tower Text" pitchFamily="18" charset="0"/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"(The String Data \ Stuff "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“    //avoid character escape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R"foo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(Hello World)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foo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           //equal to (Hello World)   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High Tower Text" pitchFamily="18" charset="0"/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UR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igh Tower Text" pitchFamily="18" charset="0"/>
              </a:rPr>
              <a:t>"(This is a "raw UTF-32" string.)"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socpp.org/files/img/wg21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" y="333828"/>
            <a:ext cx="8828049" cy="42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literals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057" y="903947"/>
            <a:ext cx="7779656" cy="29423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OutputType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operator "" _suffix(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char *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literal_string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);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OutputType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some_variable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1234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_suffix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inline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long double operator"" _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deg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( long double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deg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)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{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deg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*3.141592/180;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double 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x = 90.0_deg; // x = 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1.570796</a:t>
            </a: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void operator"" _print (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char*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 ) 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{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::out &lt;&lt; </a:t>
            </a:r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; }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0x123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ABC_print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;//outputs '</a:t>
            </a:r>
            <a:r>
              <a:rPr lang="en-US" dirty="0">
                <a:solidFill>
                  <a:schemeClr val="tx1"/>
                </a:solidFill>
              </a:rPr>
              <a:t>0x123</a:t>
            </a:r>
            <a:r>
              <a:rPr lang="en-US" dirty="0">
                <a:solidFill>
                  <a:schemeClr val="tx1"/>
                </a:solidFill>
                <a:latin typeface="High Tower Text" pitchFamily="18" charset="0"/>
              </a:rPr>
              <a:t>ABC'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memory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A </a:t>
            </a:r>
            <a:r>
              <a:rPr lang="en-US" dirty="0"/>
              <a:t>memory model which allows multiple threads to co-exist in a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A </a:t>
            </a:r>
            <a:r>
              <a:rPr lang="en-US" b="1" dirty="0"/>
              <a:t>memory model</a:t>
            </a:r>
            <a:r>
              <a:rPr lang="en-US" dirty="0"/>
              <a:t> describes the interactions of </a:t>
            </a:r>
            <a:r>
              <a:rPr lang="en-US" dirty="0" smtClean="0"/>
              <a:t>threads through memory and </a:t>
            </a:r>
            <a:r>
              <a:rPr lang="en-US" dirty="0"/>
              <a:t>their shared use of the </a:t>
            </a:r>
            <a:r>
              <a:rPr lang="en-US" dirty="0" smtClean="0"/>
              <a:t>data.</a:t>
            </a:r>
          </a:p>
          <a:p>
            <a:pPr lvl="2"/>
            <a:r>
              <a:rPr lang="en-US" dirty="0"/>
              <a:t>A memory model allows a compiler to perform many important optimizations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hlinkClick r:id="rId3" tooltip="Java Memory Model"/>
              </a:rPr>
              <a:t>Java Memory Model</a:t>
            </a:r>
            <a:r>
              <a:rPr lang="en-US" dirty="0"/>
              <a:t> was the first attempt to provide a comprehensive threading memory model for a popular programming language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Most research in the area of memory models revolves around</a:t>
            </a:r>
            <a:r>
              <a:rPr lang="en-US" dirty="0" smtClean="0"/>
              <a:t>:</a:t>
            </a:r>
          </a:p>
          <a:p>
            <a:pPr lvl="3"/>
            <a:r>
              <a:rPr lang="en-US" dirty="0"/>
              <a:t>Designing a memory model that allows a maximal degree of freedom for compiler optimizations while still giving sufficient guarantees about race-free and (perhaps more importantly) race-containing programs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Proving program optimizations that are correct with respect to such a memory model.</a:t>
            </a:r>
          </a:p>
          <a:p>
            <a:pPr lvl="1"/>
            <a:r>
              <a:rPr lang="en-US" dirty="0" smtClean="0"/>
              <a:t>Library </a:t>
            </a:r>
            <a:r>
              <a:rPr lang="en-US" dirty="0"/>
              <a:t>support for interaction between </a:t>
            </a:r>
            <a:r>
              <a:rPr lang="en-US" dirty="0" smtClean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5168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 and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Atomic type: </a:t>
            </a:r>
            <a:r>
              <a:rPr lang="en-US" dirty="0"/>
              <a:t>Objects of atomic types are the only C++ objects that are free from data races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Atomic Operation:</a:t>
            </a:r>
          </a:p>
          <a:p>
            <a:pPr lvl="2"/>
            <a:r>
              <a:rPr lang="en-US" dirty="0"/>
              <a:t>manipulate memory in a way that appears indivisible: No thread can observe the operation half-complete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6057" y="903947"/>
            <a:ext cx="7779656" cy="6345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td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:: atomic&lt;T&gt; 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57" y="2362632"/>
            <a:ext cx="7779656" cy="14981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load store exchange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compare_exchange_weak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compare_exchange_strong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fetch_add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fetch_sub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fetch_or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fetch_and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fetch_xor</a:t>
            </a:r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  <a:p>
            <a:endParaRPr lang="en-US" dirty="0">
              <a:solidFill>
                <a:schemeClr val="tx1"/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High Tower Text" pitchFamily="18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td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::atomic::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load(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  <a:hlinkClick r:id="rId3"/>
              </a:rPr>
              <a:t>std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  <a:hlinkClick r:id="rId3"/>
              </a:rPr>
              <a:t>::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  <a:hlinkClick r:id="rId3"/>
              </a:rPr>
              <a:t>memory_order_seq_cst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)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Define how the regular memory accesses are ordered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Acquire and Release Semantic:</a:t>
            </a:r>
          </a:p>
          <a:p>
            <a:pPr lvl="2"/>
            <a:r>
              <a:rPr lang="en-US" dirty="0" smtClean="0"/>
              <a:t>Read-Acquire</a:t>
            </a:r>
          </a:p>
          <a:p>
            <a:pPr lvl="2"/>
            <a:r>
              <a:rPr lang="en-US" dirty="0" smtClean="0"/>
              <a:t>Write-Release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18457" y="1189005"/>
            <a:ext cx="7779656" cy="23472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enum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{</a:t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memory_order_relaxed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,</a:t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memory_order_consume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,</a:t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memory_order_acquire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,</a:t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memory_order_release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,</a:t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memory_order_acq_rel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,</a:t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memory_order_seq_cst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High Tower Text" pitchFamily="18" charset="0"/>
              </a:rPr>
            </a:br>
            <a:endParaRPr lang="en-US" dirty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};</a:t>
            </a:r>
          </a:p>
          <a:p>
            <a:endParaRPr lang="en-US" dirty="0" smtClean="0">
              <a:solidFill>
                <a:schemeClr val="tx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and Memory reordering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Sequential Consistency</a:t>
            </a:r>
          </a:p>
          <a:p>
            <a:pPr lvl="2"/>
            <a:r>
              <a:rPr lang="en-US" dirty="0"/>
              <a:t>all threads agree on the order in which memory operations occurred, and that order is consistent with the order of operations in the program source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Memory reordering</a:t>
            </a:r>
          </a:p>
          <a:p>
            <a:pPr lvl="2"/>
            <a:r>
              <a:rPr lang="en-US" dirty="0"/>
              <a:t>Changes to memory ordering are made both by the compiler (at compile time) and by the processor (at run time), all in the name of making your code run faster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Cardinal rule: </a:t>
            </a:r>
            <a:r>
              <a:rPr lang="en-US" dirty="0"/>
              <a:t>Thou shalt not modify the behavior of a single-threaded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6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Thread Local Storage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It is guaranteed to be at least as large as a long </a:t>
            </a:r>
            <a:r>
              <a:rPr lang="en-US" dirty="0" err="1"/>
              <a:t>int</a:t>
            </a:r>
            <a:r>
              <a:rPr lang="en-US" dirty="0"/>
              <a:t>, and have no fewer than 64 bits. The type was originally introduced by </a:t>
            </a:r>
            <a:r>
              <a:rPr lang="en-US" dirty="0" smtClean="0">
                <a:hlinkClick r:id="rId3" tooltip="C99"/>
              </a:rPr>
              <a:t>C99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C++11 introduces </a:t>
            </a:r>
            <a:r>
              <a:rPr lang="en-US" dirty="0" err="1" smtClean="0"/>
              <a:t>static_assert</a:t>
            </a:r>
            <a:r>
              <a:rPr lang="en-US" dirty="0" smtClean="0"/>
              <a:t> to test assertions at compiling time and template.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057" y="700747"/>
            <a:ext cx="7779656" cy="6345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igh Tower Text" pitchFamily="18" charset="0"/>
              </a:rPr>
              <a:t>thread_local</a:t>
            </a:r>
            <a:r>
              <a:rPr lang="en-US" dirty="0" smtClean="0">
                <a:solidFill>
                  <a:schemeClr val="tx1"/>
                </a:solidFill>
                <a:latin typeface="High Tower Text" pitchFamily="18" charset="0"/>
              </a:rPr>
              <a:t> 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483870" y="150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/>
              <a:t>Type long </a:t>
            </a:r>
            <a:r>
              <a:rPr lang="en-US" sz="2400" dirty="0" err="1" smtClean="0"/>
              <a:t>long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566057" y="2760550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/>
              <a:t>static assertions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52645" y="3599543"/>
            <a:ext cx="7779656" cy="11660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static_assert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((pi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&gt; 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3.14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) &amp;&amp;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(pi &lt; </a:t>
            </a:r>
            <a:r>
              <a:rPr lang="en-US" sz="1400" dirty="0">
                <a:solidFill>
                  <a:schemeClr val="tx2"/>
                </a:solidFill>
              </a:rPr>
              <a:t>3.15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),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“pi is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inaccurate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!");</a:t>
            </a: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template&lt;class T&gt;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struct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Check {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static_assert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sizeof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) &lt;=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(T), "T is not big enough!"); };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Explicitly defaulted and deleted </a:t>
            </a:r>
            <a:br>
              <a:rPr lang="en-US" dirty="0" smtClean="0"/>
            </a:br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902" y="1306286"/>
            <a:ext cx="7779656" cy="28593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NonCopyable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{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NonCopyable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() = default;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NonCopyable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const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NonCopyable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&amp;) = delete;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NonCopyable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&amp; operator=(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const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NonCopyable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&amp;) = delete;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}; </a:t>
            </a:r>
          </a:p>
          <a:p>
            <a:endParaRPr lang="en-US" dirty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OnlyDouble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{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  void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f(double d);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   template&lt;class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T&gt; void f(T) = delete;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//</a:t>
            </a:r>
            <a:r>
              <a:rPr lang="en-US" altLang="zh-CN" dirty="0" smtClean="0">
                <a:solidFill>
                  <a:schemeClr val="tx2"/>
                </a:solidFill>
                <a:latin typeface="High Tower Text" pitchFamily="18" charset="0"/>
              </a:rPr>
              <a:t>can’t call this method</a:t>
            </a:r>
            <a:r>
              <a:rPr lang="zh-CN" altLang="en-US" dirty="0" smtClean="0">
                <a:solidFill>
                  <a:schemeClr val="tx2"/>
                </a:solidFill>
                <a:latin typeface="High Tower Text" pitchFamily="18" charset="0"/>
              </a:rPr>
              <a:t> </a:t>
            </a:r>
            <a:endParaRPr lang="en-US" altLang="zh-CN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latin typeface="High Tower Text" pitchFamily="18" charset="0"/>
              </a:rPr>
              <a:t>};</a:t>
            </a:r>
            <a:endParaRPr lang="en-US" dirty="0">
              <a:solidFill>
                <a:schemeClr val="tx2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izeof</a:t>
            </a:r>
            <a:r>
              <a:rPr lang="en-US" sz="2400" dirty="0" smtClean="0"/>
              <a:t> works on </a:t>
            </a:r>
            <a:r>
              <a:rPr lang="en-US" sz="2400" dirty="0"/>
              <a:t>members of classes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without </a:t>
            </a:r>
            <a:r>
              <a:rPr lang="en-US" sz="2400" dirty="0"/>
              <a:t>an explicit object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alignof</a:t>
            </a:r>
            <a:r>
              <a:rPr lang="en-US" dirty="0" smtClean="0"/>
              <a:t> and </a:t>
            </a:r>
            <a:r>
              <a:rPr lang="en-US" dirty="0" err="1" smtClean="0"/>
              <a:t>alignas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Before C++11, compiler uses </a:t>
            </a:r>
            <a:r>
              <a:rPr lang="en-US" dirty="0"/>
              <a:t>#pragma directive or</a:t>
            </a:r>
            <a:r>
              <a:rPr lang="en-US" dirty="0" smtClean="0"/>
              <a:t> vendor-specific keywords</a:t>
            </a:r>
            <a:r>
              <a:rPr lang="en-US" dirty="0"/>
              <a:t>(like __attribute__ for GNU and __</a:t>
            </a:r>
            <a:r>
              <a:rPr lang="en-US" dirty="0" err="1"/>
              <a:t>declspec</a:t>
            </a:r>
            <a:r>
              <a:rPr lang="en-US" dirty="0"/>
              <a:t> for Microsoft</a:t>
            </a:r>
            <a:r>
              <a:rPr lang="en-US" dirty="0" smtClean="0"/>
              <a:t>) to define extended attributes.</a:t>
            </a:r>
          </a:p>
          <a:p>
            <a:pPr lvl="1"/>
            <a:r>
              <a:rPr lang="en-US" dirty="0"/>
              <a:t>C++11 provides a standardized syntax for </a:t>
            </a:r>
            <a:r>
              <a:rPr lang="en-US" dirty="0" smtClean="0"/>
              <a:t>compiler/tool </a:t>
            </a:r>
            <a:r>
              <a:rPr lang="en-US" dirty="0"/>
              <a:t>extensions to the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 smtClean="0"/>
              <a:t>Predefined attributes: </a:t>
            </a:r>
            <a:r>
              <a:rPr lang="en-US" sz="1800" dirty="0" smtClean="0">
                <a:latin typeface="High Tower Text" pitchFamily="18" charset="0"/>
              </a:rPr>
              <a:t>[[</a:t>
            </a:r>
            <a:r>
              <a:rPr lang="en-US" sz="1800" dirty="0" err="1" smtClean="0">
                <a:latin typeface="High Tower Text" pitchFamily="18" charset="0"/>
              </a:rPr>
              <a:t>noreturn</a:t>
            </a:r>
            <a:r>
              <a:rPr lang="en-US" sz="1800" dirty="0" smtClean="0">
                <a:latin typeface="High Tower Text" pitchFamily="18" charset="0"/>
              </a:rPr>
              <a:t>]] </a:t>
            </a:r>
            <a:r>
              <a:rPr lang="en-US" dirty="0" smtClean="0"/>
              <a:t>and </a:t>
            </a:r>
            <a:r>
              <a:rPr lang="en-US" sz="1800" dirty="0" smtClean="0">
                <a:latin typeface="High Tower Text" pitchFamily="18" charset="0"/>
              </a:rPr>
              <a:t>[[</a:t>
            </a:r>
            <a:r>
              <a:rPr lang="en-US" sz="1800" dirty="0" err="1">
                <a:latin typeface="High Tower Text" pitchFamily="18" charset="0"/>
              </a:rPr>
              <a:t>carries_dependency</a:t>
            </a:r>
            <a:r>
              <a:rPr lang="en-US" sz="1800" dirty="0" smtClean="0">
                <a:latin typeface="High Tower Text" pitchFamily="18" charset="0"/>
              </a:rPr>
              <a:t>]]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057" y="918100"/>
            <a:ext cx="7779656" cy="6345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struct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SomeType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{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OtherType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member; };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sizeof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SomeType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::member); // Does not work with C++03.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Ok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with C++</a:t>
            </a:r>
            <a:r>
              <a:rPr lang="en-US" sz="1400" dirty="0">
                <a:solidFill>
                  <a:schemeClr val="tx2"/>
                </a:solidFill>
              </a:rPr>
              <a:t>11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315095" y="1720507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/>
              <a:t>Object alignment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315095" y="2760550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/>
              <a:t>Attributes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52645" y="3962397"/>
            <a:ext cx="7779656" cy="7306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2"/>
                </a:solidFill>
                <a:latin typeface="High Tower Text" pitchFamily="18" charset="0"/>
              </a:rPr>
              <a:t>int [[attr1]] i [[attr2, attr3]];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For exception specification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noexcept</a:t>
            </a:r>
            <a:r>
              <a:rPr lang="en-US" dirty="0" smtClean="0"/>
              <a:t> operator:</a:t>
            </a:r>
          </a:p>
          <a:p>
            <a:pPr lvl="2"/>
            <a:r>
              <a:rPr lang="en-US" dirty="0"/>
              <a:t>performs a compile-time check that returns true if an expression is declared to not throw any exceptions.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3" y="1063245"/>
            <a:ext cx="7779656" cy="9106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void bar()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(true) {}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baz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()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{ throw 42;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}  //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is the same as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(true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);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at runtime this calls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::terminate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5543" y="2913815"/>
            <a:ext cx="7779656" cy="2021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template &lt;class T&gt; void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self_assign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(T&amp; t)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(t = t)) {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  //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self_assign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is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if and only if T::operator= is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t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= t; </a:t>
            </a:r>
            <a:endParaRPr lang="en-US" dirty="0" smtClean="0">
              <a:solidFill>
                <a:schemeClr val="tx2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effectLst/>
              <a:latin typeface="High Tower Text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template &lt;class T&gt; void foo()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(T())) {}</a:t>
            </a:r>
            <a:endParaRPr lang="en-US" dirty="0">
              <a:solidFill>
                <a:schemeClr val="tx2"/>
              </a:solidFill>
              <a:effectLst/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GC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pPr lvl="1"/>
            <a:r>
              <a:rPr lang="en-US" dirty="0" smtClean="0"/>
              <a:t>GC proposal for C++ is by Hans Boehm from HP and </a:t>
            </a:r>
            <a:r>
              <a:rPr lang="en-US" dirty="0" err="1" smtClean="0"/>
              <a:t>Spertus</a:t>
            </a:r>
            <a:r>
              <a:rPr lang="en-US" dirty="0" smtClean="0"/>
              <a:t> from Symantec </a:t>
            </a:r>
          </a:p>
          <a:p>
            <a:pPr lvl="1"/>
            <a:r>
              <a:rPr lang="en-US" dirty="0" smtClean="0"/>
              <a:t>Safely derived pointer: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oint to the object allocated by new</a:t>
            </a:r>
            <a:endParaRPr lang="en-US" dirty="0"/>
          </a:p>
          <a:p>
            <a:pPr lvl="2"/>
            <a:r>
              <a:rPr lang="en-US" dirty="0"/>
              <a:t>the result of taking the address of a </a:t>
            </a:r>
            <a:r>
              <a:rPr lang="en-US" dirty="0" err="1"/>
              <a:t>subobject</a:t>
            </a:r>
            <a:r>
              <a:rPr lang="en-US" dirty="0"/>
              <a:t> of an </a:t>
            </a:r>
            <a:r>
              <a:rPr lang="en-US" dirty="0" err="1"/>
              <a:t>lvalue</a:t>
            </a:r>
            <a:r>
              <a:rPr lang="en-US" dirty="0"/>
              <a:t> resulting from dereferencing a safely-derived pointer </a:t>
            </a:r>
            <a:r>
              <a:rPr lang="en-US" dirty="0" smtClean="0"/>
              <a:t>value</a:t>
            </a:r>
          </a:p>
          <a:p>
            <a:pPr lvl="2"/>
            <a:r>
              <a:rPr lang="en-US" dirty="0"/>
              <a:t>the result of well-defined pointer arithmetic using a safely-derived pointer </a:t>
            </a:r>
            <a:r>
              <a:rPr lang="en-US" dirty="0" smtClean="0"/>
              <a:t>value</a:t>
            </a:r>
          </a:p>
          <a:p>
            <a:pPr lvl="2"/>
            <a:r>
              <a:rPr lang="en-US" dirty="0"/>
              <a:t>the result of a well-defined pointer conversion of a safely-derived pointer </a:t>
            </a:r>
            <a:r>
              <a:rPr lang="en-US" dirty="0" smtClean="0"/>
              <a:t>value</a:t>
            </a:r>
          </a:p>
          <a:p>
            <a:pPr lvl="2"/>
            <a:r>
              <a:rPr lang="en-US" dirty="0"/>
              <a:t>the result of a </a:t>
            </a:r>
            <a:r>
              <a:rPr lang="en-US" dirty="0" err="1"/>
              <a:t>reinterpret_cast</a:t>
            </a:r>
            <a:r>
              <a:rPr lang="en-US" dirty="0"/>
              <a:t> of a safely-derived pointer </a:t>
            </a:r>
            <a:r>
              <a:rPr lang="en-US" dirty="0" smtClean="0"/>
              <a:t>value</a:t>
            </a:r>
          </a:p>
          <a:p>
            <a:pPr lvl="2"/>
            <a:r>
              <a:rPr lang="en-US" dirty="0"/>
              <a:t>the result of a </a:t>
            </a:r>
            <a:r>
              <a:rPr lang="en-US" dirty="0" err="1"/>
              <a:t>reinterpret_cast</a:t>
            </a:r>
            <a:r>
              <a:rPr lang="en-US" dirty="0"/>
              <a:t> of an integer representation of a safely-derived pointer value</a:t>
            </a:r>
          </a:p>
          <a:p>
            <a:pPr lvl="1"/>
            <a:r>
              <a:rPr lang="en-US" dirty="0" smtClean="0"/>
              <a:t>Basic API for GC  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57" y="3327472"/>
            <a:ext cx="7779656" cy="14477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void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declare_reachable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(void *); </a:t>
            </a: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template &lt;class T&gt; T*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undeclare_reachable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(T* p)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void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declare_no_pointers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(char *p,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size_t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 n)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void </a:t>
            </a:r>
            <a:r>
              <a:rPr lang="en-US" dirty="0" err="1" smtClean="0">
                <a:solidFill>
                  <a:schemeClr val="tx2"/>
                </a:solidFill>
                <a:latin typeface="High Tower Text" pitchFamily="18" charset="0"/>
              </a:rPr>
              <a:t>undeclare_no_pointers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(char 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*p,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High Tower Text" pitchFamily="18" charset="0"/>
              </a:rPr>
              <a:t> n) </a:t>
            </a:r>
            <a:r>
              <a:rPr lang="en-US" dirty="0" err="1">
                <a:solidFill>
                  <a:schemeClr val="tx2"/>
                </a:solidFill>
                <a:latin typeface="High Tower Text" pitchFamily="18" charset="0"/>
              </a:rPr>
              <a:t>noexcept</a:t>
            </a:r>
            <a:r>
              <a:rPr lang="en-US" dirty="0" smtClean="0">
                <a:solidFill>
                  <a:schemeClr val="tx2"/>
                </a:solidFill>
                <a:latin typeface="High Tower Text" pitchFamily="18" charset="0"/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7429" y="2209007"/>
            <a:ext cx="4194627" cy="708363"/>
          </a:xfrm>
        </p:spPr>
        <p:txBody>
          <a:bodyPr/>
          <a:lstStyle/>
          <a:p>
            <a:r>
              <a:rPr lang="en-GB" sz="3600" dirty="0" smtClean="0"/>
              <a:t>…… Before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46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garbage collection </a:t>
            </a:r>
            <a:r>
              <a:rPr lang="en-US" dirty="0" smtClean="0"/>
              <a:t>needed – B.S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/>
              <a:t>For general, simple, implicit, and efficient resource management </a:t>
            </a:r>
            <a:endParaRPr lang="en-US" dirty="0" smtClean="0"/>
          </a:p>
          <a:p>
            <a:r>
              <a:rPr lang="en-US" dirty="0"/>
              <a:t>Apply these techniques in order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Store data in containers</a:t>
            </a:r>
          </a:p>
          <a:p>
            <a:pPr lvl="3"/>
            <a:r>
              <a:rPr lang="en-US" dirty="0"/>
              <a:t>The semantics of the fundamental abstraction is reflected in the interface</a:t>
            </a:r>
          </a:p>
          <a:p>
            <a:pPr lvl="3"/>
            <a:r>
              <a:rPr lang="en-US" dirty="0"/>
              <a:t>Including </a:t>
            </a:r>
            <a:r>
              <a:rPr lang="en-US" dirty="0" smtClean="0"/>
              <a:t>lifetime  </a:t>
            </a:r>
            <a:endParaRPr lang="en-US" dirty="0"/>
          </a:p>
          <a:p>
            <a:pPr lvl="2"/>
            <a:r>
              <a:rPr lang="en-US" dirty="0"/>
              <a:t>Manage </a:t>
            </a:r>
            <a:r>
              <a:rPr lang="en-US" b="1" i="1" dirty="0"/>
              <a:t>all</a:t>
            </a:r>
            <a:r>
              <a:rPr lang="en-US" dirty="0"/>
              <a:t> resources with resource handles </a:t>
            </a:r>
            <a:endParaRPr lang="en-US" dirty="0" smtClean="0"/>
          </a:p>
          <a:p>
            <a:pPr lvl="3"/>
            <a:r>
              <a:rPr lang="en-US" dirty="0" smtClean="0"/>
              <a:t>RAII</a:t>
            </a:r>
          </a:p>
          <a:p>
            <a:pPr lvl="3"/>
            <a:r>
              <a:rPr lang="en-US" dirty="0"/>
              <a:t>Not just memory: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/>
              <a:t>Use “smart pointers</a:t>
            </a:r>
            <a:r>
              <a:rPr lang="en-US" dirty="0" smtClean="0"/>
              <a:t>”</a:t>
            </a:r>
          </a:p>
          <a:p>
            <a:pPr lvl="3"/>
            <a:r>
              <a:rPr lang="en-US" dirty="0"/>
              <a:t>They are still pointers</a:t>
            </a:r>
          </a:p>
          <a:p>
            <a:pPr lvl="2"/>
            <a:r>
              <a:rPr lang="en-US" dirty="0"/>
              <a:t>Plug in a garbage </a:t>
            </a:r>
            <a:r>
              <a:rPr lang="en-US" dirty="0" smtClean="0"/>
              <a:t>collector</a:t>
            </a:r>
          </a:p>
          <a:p>
            <a:pPr lvl="3"/>
            <a:r>
              <a:rPr lang="en-US" dirty="0"/>
              <a:t>For “litter collection”</a:t>
            </a:r>
          </a:p>
          <a:p>
            <a:pPr lvl="3"/>
            <a:r>
              <a:rPr lang="en-US" dirty="0"/>
              <a:t>C++11 specifies an interface</a:t>
            </a:r>
          </a:p>
          <a:p>
            <a:pPr lvl="3"/>
            <a:r>
              <a:rPr lang="en-US" dirty="0"/>
              <a:t>Can still leak non-memory resources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0" y="1947750"/>
            <a:ext cx="3976913" cy="708363"/>
          </a:xfrm>
        </p:spPr>
        <p:txBody>
          <a:bodyPr/>
          <a:lstStyle/>
          <a:p>
            <a:r>
              <a:rPr lang="en-GB" sz="3600" dirty="0" smtClean="0"/>
              <a:t>C++ Standard Library Changes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639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580572"/>
            <a:ext cx="8117904" cy="3730172"/>
          </a:xfrm>
        </p:spPr>
        <p:txBody>
          <a:bodyPr/>
          <a:lstStyle/>
          <a:p>
            <a:pPr lvl="2"/>
            <a:r>
              <a:rPr lang="en-US" altLang="zh-CN" sz="1600" dirty="0" smtClean="0"/>
              <a:t>Upgrades to STL components</a:t>
            </a:r>
          </a:p>
          <a:p>
            <a:pPr lvl="2"/>
            <a:r>
              <a:rPr lang="en-US" altLang="zh-CN" sz="1600" dirty="0" smtClean="0"/>
              <a:t>Threading support: </a:t>
            </a:r>
            <a:r>
              <a:rPr lang="en-US" altLang="zh-CN" sz="1800" dirty="0" err="1" smtClean="0">
                <a:latin typeface="High Tower Text" pitchFamily="18" charset="0"/>
              </a:rPr>
              <a:t>std</a:t>
            </a:r>
            <a:r>
              <a:rPr lang="en-US" altLang="zh-CN" sz="1800" dirty="0" smtClean="0">
                <a:latin typeface="High Tower Text" pitchFamily="18" charset="0"/>
              </a:rPr>
              <a:t>::thread,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 smtClean="0">
                <a:latin typeface="High Tower Text" pitchFamily="18" charset="0"/>
              </a:rPr>
              <a:t>mutex</a:t>
            </a:r>
            <a:r>
              <a:rPr lang="en-US" sz="1800" dirty="0">
                <a:latin typeface="High Tower Text" pitchFamily="18" charset="0"/>
              </a:rPr>
              <a:t>,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 smtClean="0">
                <a:latin typeface="High Tower Text" pitchFamily="18" charset="0"/>
              </a:rPr>
              <a:t>condition_variable</a:t>
            </a:r>
            <a:r>
              <a:rPr lang="en-US" sz="1800" dirty="0" smtClean="0">
                <a:latin typeface="High Tower Text" pitchFamily="18" charset="0"/>
              </a:rPr>
              <a:t>, future, promise, </a:t>
            </a:r>
            <a:r>
              <a:rPr lang="en-US" sz="1800" dirty="0" err="1" smtClean="0">
                <a:latin typeface="High Tower Text" pitchFamily="18" charset="0"/>
              </a:rPr>
              <a:t>std:async</a:t>
            </a:r>
            <a:endParaRPr lang="en-US" altLang="zh-CN" sz="1800" dirty="0">
              <a:latin typeface="High Tower Text" pitchFamily="18" charset="0"/>
            </a:endParaRPr>
          </a:p>
          <a:p>
            <a:pPr lvl="2"/>
            <a:r>
              <a:rPr lang="en-US" altLang="zh-CN" sz="1600" dirty="0" smtClean="0"/>
              <a:t>Tuple: </a:t>
            </a:r>
            <a:r>
              <a:rPr lang="en-US" sz="1800" dirty="0">
                <a:latin typeface="High Tower Text" pitchFamily="18" charset="0"/>
              </a:rPr>
              <a:t>template &lt;class ...Types&gt; class tuple;</a:t>
            </a:r>
            <a:endParaRPr lang="en-US" altLang="zh-CN" sz="1800" dirty="0" smtClean="0">
              <a:latin typeface="High Tower Text" pitchFamily="18" charset="0"/>
            </a:endParaRPr>
          </a:p>
          <a:p>
            <a:pPr lvl="2"/>
            <a:r>
              <a:rPr lang="en-US" altLang="zh-CN" sz="1600" dirty="0" smtClean="0"/>
              <a:t>Hash tables: </a:t>
            </a:r>
            <a:r>
              <a:rPr lang="en-US" sz="1800" dirty="0" err="1" smtClean="0">
                <a:latin typeface="High Tower Text" pitchFamily="18" charset="0"/>
              </a:rPr>
              <a:t>unordered_set</a:t>
            </a:r>
            <a:r>
              <a:rPr lang="en-US" sz="1800" dirty="0">
                <a:latin typeface="High Tower Text" pitchFamily="18" charset="0"/>
              </a:rPr>
              <a:t> </a:t>
            </a:r>
            <a:r>
              <a:rPr lang="en-US" sz="1800" dirty="0" err="1">
                <a:latin typeface="High Tower Text" pitchFamily="18" charset="0"/>
              </a:rPr>
              <a:t>unordered_map</a:t>
            </a:r>
            <a:endParaRPr lang="en-US" altLang="zh-CN" sz="1800" dirty="0">
              <a:latin typeface="High Tower Text" pitchFamily="18" charset="0"/>
            </a:endParaRPr>
          </a:p>
          <a:p>
            <a:pPr lvl="2"/>
            <a:r>
              <a:rPr lang="en-US" altLang="zh-CN" sz="1600" dirty="0" smtClean="0"/>
              <a:t>Regular expression: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::regex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>
                <a:latin typeface="High Tower Text" pitchFamily="18" charset="0"/>
              </a:rPr>
              <a:t>match_results</a:t>
            </a:r>
            <a:endParaRPr lang="en-US" altLang="zh-CN" sz="1800" dirty="0" smtClean="0">
              <a:latin typeface="High Tower Text" pitchFamily="18" charset="0"/>
            </a:endParaRPr>
          </a:p>
          <a:p>
            <a:pPr lvl="2"/>
            <a:r>
              <a:rPr lang="en-US" sz="1600" dirty="0"/>
              <a:t>Smart pointer: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 smtClean="0">
                <a:latin typeface="High Tower Text" pitchFamily="18" charset="0"/>
              </a:rPr>
              <a:t>unique_ptr</a:t>
            </a:r>
            <a:r>
              <a:rPr lang="en-US" sz="1800" dirty="0">
                <a:latin typeface="High Tower Text" pitchFamily="18" charset="0"/>
              </a:rPr>
              <a:t>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 smtClean="0">
                <a:latin typeface="High Tower Text" pitchFamily="18" charset="0"/>
              </a:rPr>
              <a:t>shared_ptr</a:t>
            </a:r>
            <a:r>
              <a:rPr lang="en-US" sz="1800" dirty="0">
                <a:latin typeface="High Tower Text" pitchFamily="18" charset="0"/>
              </a:rPr>
              <a:t>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>
                <a:latin typeface="High Tower Text" pitchFamily="18" charset="0"/>
              </a:rPr>
              <a:t>weak_ptr</a:t>
            </a:r>
            <a:endParaRPr lang="en-US" sz="1800" dirty="0" smtClean="0">
              <a:latin typeface="High Tower Text" pitchFamily="18" charset="0"/>
            </a:endParaRPr>
          </a:p>
          <a:p>
            <a:pPr lvl="2"/>
            <a:r>
              <a:rPr lang="en-US" sz="1600" dirty="0" smtClean="0"/>
              <a:t>Random number facility: </a:t>
            </a:r>
            <a:r>
              <a:rPr lang="en-US" sz="1600" dirty="0"/>
              <a:t>a generator </a:t>
            </a:r>
            <a:r>
              <a:rPr lang="en-US" sz="1600" dirty="0" smtClean="0"/>
              <a:t>engine and a distribution.</a:t>
            </a:r>
          </a:p>
          <a:p>
            <a:pPr lvl="2"/>
            <a:r>
              <a:rPr lang="en-US" sz="1600" dirty="0" smtClean="0"/>
              <a:t>Wrapper reference: </a:t>
            </a:r>
            <a:r>
              <a:rPr lang="en-US" sz="1800" dirty="0" err="1" smtClean="0">
                <a:latin typeface="High Tower Text" pitchFamily="18" charset="0"/>
              </a:rPr>
              <a:t>std:ref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Polymorphic wrappers for function objects: </a:t>
            </a:r>
            <a:r>
              <a:rPr lang="en-US" sz="1800" dirty="0" err="1" smtClean="0">
                <a:latin typeface="High Tower Text" pitchFamily="18" charset="0"/>
              </a:rPr>
              <a:t>std</a:t>
            </a:r>
            <a:r>
              <a:rPr lang="en-US" sz="1800" dirty="0" smtClean="0">
                <a:latin typeface="High Tower Text" pitchFamily="18" charset="0"/>
              </a:rPr>
              <a:t>::function&lt;&gt;</a:t>
            </a:r>
          </a:p>
          <a:p>
            <a:pPr lvl="2"/>
            <a:r>
              <a:rPr lang="en-US" sz="1600" dirty="0" smtClean="0"/>
              <a:t>Type traits for </a:t>
            </a:r>
            <a:r>
              <a:rPr lang="en-US" sz="1600" dirty="0" err="1" smtClean="0"/>
              <a:t>metaprogramming</a:t>
            </a:r>
            <a:r>
              <a:rPr lang="en-US" sz="1600" dirty="0"/>
              <a:t>: </a:t>
            </a:r>
            <a:r>
              <a:rPr lang="en-US" sz="1800" dirty="0">
                <a:latin typeface="High Tower Text" pitchFamily="18" charset="0"/>
              </a:rPr>
              <a:t>&lt;</a:t>
            </a:r>
            <a:r>
              <a:rPr lang="en-US" sz="1800" dirty="0" err="1">
                <a:latin typeface="High Tower Text" pitchFamily="18" charset="0"/>
              </a:rPr>
              <a:t>type_traits</a:t>
            </a:r>
            <a:r>
              <a:rPr lang="en-US" sz="1800" dirty="0" smtClean="0">
                <a:latin typeface="High Tower Text" pitchFamily="18" charset="0"/>
              </a:rPr>
              <a:t>&gt; header</a:t>
            </a:r>
          </a:p>
          <a:p>
            <a:pPr lvl="2"/>
            <a:r>
              <a:rPr lang="en-US" sz="1600" dirty="0"/>
              <a:t>Uniform method for computing the return type of function objects: </a:t>
            </a:r>
            <a:r>
              <a:rPr lang="en-US" sz="1800" dirty="0" err="1">
                <a:latin typeface="High Tower Text" pitchFamily="18" charset="0"/>
              </a:rPr>
              <a:t>std</a:t>
            </a:r>
            <a:r>
              <a:rPr lang="en-US" sz="1800" dirty="0">
                <a:latin typeface="High Tower Text" pitchFamily="18" charset="0"/>
              </a:rPr>
              <a:t>::</a:t>
            </a:r>
            <a:r>
              <a:rPr lang="en-US" sz="1800" dirty="0" err="1">
                <a:latin typeface="High Tower Text" pitchFamily="18" charset="0"/>
              </a:rPr>
              <a:t>result_of</a:t>
            </a:r>
            <a:endParaRPr lang="en-US" sz="1800" dirty="0">
              <a:latin typeface="High Tower Text" pitchFamily="18" charset="0"/>
            </a:endParaRP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313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5658" y="2179979"/>
            <a:ext cx="6255656" cy="708363"/>
          </a:xfrm>
        </p:spPr>
        <p:txBody>
          <a:bodyPr/>
          <a:lstStyle/>
          <a:p>
            <a:r>
              <a:rPr lang="en-GB" sz="3600" dirty="0" smtClean="0"/>
              <a:t>Deprecated features in C++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290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957942"/>
            <a:ext cx="8117904" cy="3352801"/>
          </a:xfrm>
        </p:spPr>
        <p:txBody>
          <a:bodyPr/>
          <a:lstStyle/>
          <a:p>
            <a:pPr lvl="2"/>
            <a:r>
              <a:rPr lang="en-US" altLang="zh-CN" sz="1600" dirty="0" smtClean="0"/>
              <a:t>The meaning of </a:t>
            </a:r>
            <a:r>
              <a:rPr lang="en-US" altLang="zh-CN" sz="1600" b="1" dirty="0" smtClean="0"/>
              <a:t>auto</a:t>
            </a:r>
            <a:r>
              <a:rPr lang="en-US" altLang="zh-CN" sz="1600" dirty="0" smtClean="0"/>
              <a:t> keyword is changed</a:t>
            </a:r>
          </a:p>
          <a:p>
            <a:pPr lvl="2"/>
            <a:r>
              <a:rPr lang="en-US" altLang="zh-CN" sz="1600" dirty="0" smtClean="0"/>
              <a:t>The meaning of </a:t>
            </a:r>
            <a:r>
              <a:rPr lang="en-US" altLang="zh-CN" sz="1600" b="1" dirty="0" smtClean="0"/>
              <a:t>register</a:t>
            </a:r>
            <a:r>
              <a:rPr lang="en-US" altLang="zh-CN" sz="1600" dirty="0" smtClean="0"/>
              <a:t> keyword is changed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The use of </a:t>
            </a:r>
            <a:r>
              <a:rPr lang="en-US" altLang="zh-CN" sz="1600" b="1" dirty="0" smtClean="0"/>
              <a:t>export</a:t>
            </a:r>
            <a:r>
              <a:rPr lang="en-US" altLang="zh-CN" sz="1600" dirty="0" smtClean="0"/>
              <a:t> keyword is removed, but reserve for potential future use</a:t>
            </a:r>
          </a:p>
          <a:p>
            <a:pPr lvl="2"/>
            <a:r>
              <a:rPr lang="en-US" altLang="zh-CN" sz="1600" dirty="0" smtClean="0"/>
              <a:t>The term </a:t>
            </a:r>
            <a:r>
              <a:rPr lang="en-US" altLang="zh-CN" sz="1600" b="1" dirty="0" smtClean="0"/>
              <a:t>sequence point </a:t>
            </a:r>
            <a:r>
              <a:rPr lang="en-US" altLang="zh-CN" sz="1600" dirty="0" smtClean="0"/>
              <a:t>is removed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The behavior of generating default copy constructor and copy assignment operator is changed</a:t>
            </a:r>
          </a:p>
          <a:p>
            <a:pPr lvl="2"/>
            <a:r>
              <a:rPr lang="en-US" altLang="zh-CN" sz="1600" b="1" dirty="0" err="1" smtClean="0"/>
              <a:t>auto_ptr</a:t>
            </a:r>
            <a:r>
              <a:rPr lang="en-US" altLang="zh-CN" sz="1600" dirty="0" smtClean="0"/>
              <a:t> is replaced by </a:t>
            </a:r>
            <a:r>
              <a:rPr lang="en-US" altLang="zh-CN" sz="1600" b="1" dirty="0" err="1" smtClean="0"/>
              <a:t>unique_ptr</a:t>
            </a:r>
            <a:endParaRPr lang="en-US" altLang="zh-CN" sz="1600" b="1" dirty="0" smtClean="0"/>
          </a:p>
          <a:p>
            <a:pPr lvl="2"/>
            <a:r>
              <a:rPr lang="en-US" sz="1600" dirty="0"/>
              <a:t>Function object base classes (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unary_function</a:t>
            </a:r>
            <a:r>
              <a:rPr lang="en-US" sz="1600" dirty="0"/>
              <a:t>,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binary_function</a:t>
            </a:r>
            <a:r>
              <a:rPr lang="en-US" sz="1600" dirty="0"/>
              <a:t>), adapters to pointers to functions and adapters to pointers to members, and binder classes are all deprecated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/>
              <a:t>Dynamic </a:t>
            </a:r>
            <a:r>
              <a:rPr lang="en-US" sz="1600" b="1" dirty="0" smtClean="0"/>
              <a:t>exception specifications </a:t>
            </a:r>
            <a:r>
              <a:rPr lang="en-US" sz="1600" dirty="0" smtClean="0"/>
              <a:t>are </a:t>
            </a:r>
            <a:r>
              <a:rPr lang="en-US" sz="1600" dirty="0"/>
              <a:t>deprecated.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45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7942" y="2107407"/>
            <a:ext cx="6676572" cy="708363"/>
          </a:xfrm>
        </p:spPr>
        <p:txBody>
          <a:bodyPr/>
          <a:lstStyle/>
          <a:p>
            <a:r>
              <a:rPr lang="en-GB" sz="3600" dirty="0" smtClean="0"/>
              <a:t>Compiler supporting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7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800" dirty="0" smtClean="0"/>
              <a:t>Clang 3.3: first compiler supporting full C++11</a:t>
            </a:r>
          </a:p>
          <a:p>
            <a:pPr lvl="2"/>
            <a:endParaRPr lang="en-US" altLang="zh-CN" sz="1800" dirty="0" smtClean="0"/>
          </a:p>
          <a:p>
            <a:pPr lvl="2"/>
            <a:r>
              <a:rPr lang="en-US" altLang="zh-CN" sz="1800" dirty="0" smtClean="0"/>
              <a:t>GCC 4.8: support most of the C++11 features</a:t>
            </a:r>
          </a:p>
          <a:p>
            <a:pPr lvl="2"/>
            <a:endParaRPr lang="en-US" altLang="zh-CN" sz="1800" dirty="0" smtClean="0"/>
          </a:p>
          <a:p>
            <a:pPr lvl="2"/>
            <a:r>
              <a:rPr lang="en-US" altLang="zh-CN" sz="1800" dirty="0" smtClean="0"/>
              <a:t>VS 2013: less C++11 features supporting than Clang and GCC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983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3976913" cy="708363"/>
          </a:xfrm>
        </p:spPr>
        <p:txBody>
          <a:bodyPr/>
          <a:lstStyle/>
          <a:p>
            <a:r>
              <a:rPr lang="en-GB" sz="3600" dirty="0" smtClean="0"/>
              <a:t>After C++11……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229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793559" cy="430887"/>
          </a:xfrm>
        </p:spPr>
        <p:txBody>
          <a:bodyPr/>
          <a:lstStyle/>
          <a:p>
            <a:r>
              <a:rPr lang="en-US" altLang="zh-CN" dirty="0"/>
              <a:t>C++ Standard meeting Feb 2012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/>
              <a:t>first meeting since the ratification of C++11</a:t>
            </a:r>
          </a:p>
          <a:p>
            <a:pPr lvl="2"/>
            <a:r>
              <a:rPr lang="en-US" altLang="zh-CN" sz="1600" dirty="0" smtClean="0"/>
              <a:t>No </a:t>
            </a:r>
            <a:r>
              <a:rPr lang="en-US" altLang="zh-CN" sz="1600" dirty="0"/>
              <a:t>new Standard before 2017, with a 2022 follow-on standard, every five years</a:t>
            </a:r>
          </a:p>
          <a:p>
            <a:pPr lvl="2"/>
            <a:r>
              <a:rPr lang="en-US" sz="1600" dirty="0" smtClean="0"/>
              <a:t>Discuss public Open Source Library – Portable C++ Library</a:t>
            </a:r>
          </a:p>
          <a:p>
            <a:pPr lvl="2"/>
            <a:r>
              <a:rPr lang="en-US" altLang="zh-CN" sz="1600" dirty="0" smtClean="0"/>
              <a:t>Processes over 120 defects</a:t>
            </a:r>
          </a:p>
          <a:p>
            <a:pPr lvl="2"/>
            <a:r>
              <a:rPr lang="en-US" altLang="zh-CN" sz="1600" dirty="0" smtClean="0"/>
              <a:t>Discuss advanced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</a:p>
          <a:p>
            <a:pPr lvl="2"/>
            <a:r>
              <a:rPr lang="en-US" altLang="zh-CN" sz="1600" dirty="0" smtClean="0"/>
              <a:t>Discuss potential features for future standard: transactional memory, rich pointer, concepts, </a:t>
            </a:r>
            <a:r>
              <a:rPr lang="en-US" altLang="zh-CN" sz="1600" dirty="0" err="1" smtClean="0"/>
              <a:t>static_if</a:t>
            </a:r>
            <a:r>
              <a:rPr lang="en-US" altLang="zh-CN" sz="1600" dirty="0" smtClean="0"/>
              <a:t>, module</a:t>
            </a:r>
          </a:p>
        </p:txBody>
      </p:sp>
    </p:spTree>
    <p:extLst>
      <p:ext uri="{BB962C8B-B14F-4D97-AF65-F5344CB8AC3E}">
        <p14:creationId xmlns:p14="http://schemas.microsoft.com/office/powerpoint/2010/main" val="15330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</a:t>
            </a:r>
            <a:r>
              <a:rPr lang="en-US" altLang="zh-CN" dirty="0" smtClean="0"/>
              <a:t>Oct 2012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/>
              <a:t>C++ is technically 27 years old 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C++</a:t>
            </a:r>
            <a:r>
              <a:rPr lang="en-US" altLang="zh-CN" sz="1600" dirty="0" smtClean="0"/>
              <a:t>14 is proposed </a:t>
            </a:r>
            <a:r>
              <a:rPr lang="en-US" altLang="zh-CN" sz="1600" dirty="0"/>
              <a:t>to address C++11 annoyances and a bug fix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  <a:p>
            <a:pPr lvl="2"/>
            <a:r>
              <a:rPr lang="en-US" sz="1600" dirty="0" smtClean="0"/>
              <a:t>Pick up some drafts dropped in C++11 due to time constraint</a:t>
            </a:r>
          </a:p>
          <a:p>
            <a:pPr lvl="2"/>
            <a:r>
              <a:rPr lang="en-US" altLang="zh-CN" sz="1600" dirty="0" smtClean="0"/>
              <a:t>6 study groups: concurrency, modules, file system, networking, transactional memory, numeric</a:t>
            </a:r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r>
              <a:rPr lang="en-US" altLang="zh-CN" sz="1600" dirty="0" smtClean="0"/>
              <a:t>Discuss various features for C++14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black">
          <a:xfrm>
            <a:off x="353241" y="2647272"/>
            <a:ext cx="5916931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altLang="zh-CN" dirty="0" smtClean="0"/>
              <a:t>C++ Standard meeting April  2013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6591844" cy="430887"/>
          </a:xfrm>
        </p:spPr>
        <p:txBody>
          <a:bodyPr/>
          <a:lstStyle/>
          <a:p>
            <a:r>
              <a:rPr lang="en-US" altLang="zh-CN" dirty="0"/>
              <a:t>C++ </a:t>
            </a:r>
            <a:r>
              <a:rPr lang="en-US" altLang="zh-CN" dirty="0" smtClean="0"/>
              <a:t>Standard Progress before C++11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00155" y="856343"/>
            <a:ext cx="8117904" cy="2293257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800" dirty="0" smtClean="0"/>
              <a:t>1998 ISO/IEC 14882:1998 C++98</a:t>
            </a:r>
            <a:endParaRPr lang="en-US" altLang="zh-CN" sz="1800" dirty="0"/>
          </a:p>
          <a:p>
            <a:pPr lvl="2"/>
            <a:r>
              <a:rPr lang="en-US" altLang="zh-CN" sz="1800" dirty="0" smtClean="0"/>
              <a:t>2003 </a:t>
            </a:r>
            <a:r>
              <a:rPr lang="en-US" altLang="zh-CN" sz="1800" dirty="0"/>
              <a:t>ISO/IEC </a:t>
            </a:r>
            <a:r>
              <a:rPr lang="en-US" altLang="zh-CN" sz="1800" dirty="0" smtClean="0"/>
              <a:t>14882:2003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++03, only bug fix for C++98</a:t>
            </a:r>
            <a:endParaRPr lang="en-US" altLang="zh-CN" sz="1800" dirty="0"/>
          </a:p>
          <a:p>
            <a:pPr lvl="2"/>
            <a:r>
              <a:rPr lang="en-US" sz="1800" dirty="0" smtClean="0"/>
              <a:t>2007 ISO/IEC TR 19768:2007, TR1, C++ Library Extension</a:t>
            </a:r>
          </a:p>
          <a:p>
            <a:pPr lvl="2"/>
            <a:r>
              <a:rPr lang="en-US" sz="1800" dirty="0" smtClean="0"/>
              <a:t>2008 C++0x Committee Draft SC22 Balloting</a:t>
            </a:r>
          </a:p>
          <a:p>
            <a:pPr lvl="2"/>
            <a:r>
              <a:rPr lang="en-US" altLang="zh-CN" sz="1800" dirty="0"/>
              <a:t>2010 C++0x </a:t>
            </a:r>
            <a:r>
              <a:rPr lang="en-US" altLang="zh-CN" sz="1800" dirty="0" smtClean="0"/>
              <a:t>Final </a:t>
            </a:r>
            <a:r>
              <a:rPr lang="en-US" altLang="zh-CN" sz="1800" dirty="0"/>
              <a:t>Committee Draft SC22 </a:t>
            </a:r>
            <a:r>
              <a:rPr lang="en-US" altLang="zh-CN" sz="1800" dirty="0" smtClean="0"/>
              <a:t>Balloting</a:t>
            </a:r>
          </a:p>
          <a:p>
            <a:pPr lvl="2"/>
            <a:r>
              <a:rPr lang="en-US" altLang="zh-CN" sz="1800" dirty="0"/>
              <a:t>2011 ISO/IEC </a:t>
            </a:r>
            <a:r>
              <a:rPr lang="en-US" altLang="zh-CN" sz="1800" dirty="0" smtClean="0"/>
              <a:t>14882:2011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++11</a:t>
            </a:r>
            <a:endParaRPr lang="en-US" sz="1800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6720114" y="1741714"/>
            <a:ext cx="362857" cy="1291772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82971" y="222872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C++0x</a:t>
            </a:r>
            <a:endParaRPr lang="zh-CN" altLang="en-US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r>
              <a:rPr lang="en-US" dirty="0" smtClean="0"/>
              <a:t>C++14 Committee Draft (CD) published at isocpp.org in May, 2013</a:t>
            </a:r>
          </a:p>
          <a:p>
            <a:endParaRPr lang="en-GB" dirty="0"/>
          </a:p>
          <a:p>
            <a:pPr lvl="2"/>
            <a:r>
              <a:rPr lang="en-US" sz="1600" dirty="0" smtClean="0"/>
              <a:t>National Body (NB) Balloting at SC22 level: 3 months</a:t>
            </a:r>
          </a:p>
          <a:p>
            <a:pPr lvl="2"/>
            <a:r>
              <a:rPr lang="en-US" sz="1600" dirty="0" smtClean="0"/>
              <a:t>Many issues are solved at C++ Standard Meeting, </a:t>
            </a:r>
            <a:r>
              <a:rPr lang="en-US" sz="1600" dirty="0" err="1" smtClean="0"/>
              <a:t>Chigago</a:t>
            </a:r>
            <a:r>
              <a:rPr lang="en-US" sz="1600" dirty="0" smtClean="0"/>
              <a:t> in </a:t>
            </a:r>
            <a:r>
              <a:rPr lang="en-US" altLang="zh-CN" sz="1600" dirty="0" smtClean="0"/>
              <a:t>Sept. 2013</a:t>
            </a:r>
            <a:endParaRPr lang="en-US" sz="1600" dirty="0" smtClean="0"/>
          </a:p>
          <a:p>
            <a:pPr lvl="2"/>
            <a:r>
              <a:rPr lang="en-US" altLang="zh-CN" sz="1600" dirty="0" smtClean="0"/>
              <a:t>Draft International Standard (DIS) balloting at the JTC level: 5 months</a:t>
            </a:r>
          </a:p>
          <a:p>
            <a:pPr lvl="2"/>
            <a:r>
              <a:rPr lang="en-US" altLang="zh-CN" sz="1600" dirty="0" smtClean="0"/>
              <a:t>Valid International Standard (IS) balloting at the JTC level: 2 months</a:t>
            </a:r>
          </a:p>
          <a:p>
            <a:pPr lvl="2"/>
            <a:r>
              <a:rPr lang="en-US" altLang="zh-CN" sz="1600" dirty="0" smtClean="0"/>
              <a:t>A ratified C++14 will be released summer 2014, likely at the </a:t>
            </a:r>
            <a:r>
              <a:rPr lang="en-US" altLang="zh-CN" sz="1600" dirty="0" err="1" smtClean="0"/>
              <a:t>Rapperswill</a:t>
            </a:r>
            <a:r>
              <a:rPr lang="en-US" altLang="zh-CN" sz="1600" dirty="0" smtClean="0"/>
              <a:t>, Switzerland meeting</a:t>
            </a:r>
            <a:endParaRPr lang="en-US" sz="1600" dirty="0" smtClean="0"/>
          </a:p>
          <a:p>
            <a:pPr lvl="3"/>
            <a:r>
              <a:rPr lang="en-US" altLang="zh-CN" sz="1600" dirty="0" smtClean="0"/>
              <a:t>If any of the step fails because some NB comment could not be addressed, then a second CD may need to be issued, which would push the process back, likely until end of 2014, or even past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69" y="235064"/>
            <a:ext cx="5212988" cy="430887"/>
          </a:xfrm>
        </p:spPr>
        <p:txBody>
          <a:bodyPr/>
          <a:lstStyle/>
          <a:p>
            <a:r>
              <a:rPr lang="en-GB" dirty="0" smtClean="0"/>
              <a:t>What new features in C++14?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29184" y="856343"/>
            <a:ext cx="8117904" cy="3904343"/>
          </a:xfrm>
        </p:spPr>
        <p:txBody>
          <a:bodyPr/>
          <a:lstStyle/>
          <a:p>
            <a:pPr marL="455613" lvl="2" indent="-285750"/>
            <a:r>
              <a:rPr lang="en-US" sz="1600" dirty="0" smtClean="0"/>
              <a:t>Binary literals</a:t>
            </a:r>
          </a:p>
          <a:p>
            <a:pPr marL="455613" lvl="2" indent="-285750"/>
            <a:r>
              <a:rPr lang="en-US" sz="1600" dirty="0" err="1"/>
              <a:t>decltype</a:t>
            </a:r>
            <a:r>
              <a:rPr lang="en-US" sz="1600" dirty="0"/>
              <a:t>(auto</a:t>
            </a:r>
            <a:r>
              <a:rPr lang="en-US" sz="1600" dirty="0" smtClean="0"/>
              <a:t>)</a:t>
            </a:r>
          </a:p>
          <a:p>
            <a:pPr marL="455613" lvl="2" indent="-285750"/>
            <a:r>
              <a:rPr lang="en-US" sz="1600" dirty="0"/>
              <a:t>Return type deduction for normal </a:t>
            </a:r>
            <a:r>
              <a:rPr lang="en-US" sz="1600" dirty="0" smtClean="0"/>
              <a:t>functions</a:t>
            </a:r>
          </a:p>
          <a:p>
            <a:pPr marL="455613" lvl="2" indent="-285750"/>
            <a:r>
              <a:rPr lang="en-US" sz="1600" dirty="0"/>
              <a:t>Initialized lambda </a:t>
            </a:r>
            <a:r>
              <a:rPr lang="en-US" sz="1600" dirty="0" smtClean="0"/>
              <a:t>captures</a:t>
            </a:r>
          </a:p>
          <a:p>
            <a:pPr marL="455613" lvl="2" indent="-285750"/>
            <a:r>
              <a:rPr lang="en-US" sz="1600" dirty="0"/>
              <a:t>Generic </a:t>
            </a:r>
            <a:r>
              <a:rPr lang="en-US" sz="1600" dirty="0" smtClean="0"/>
              <a:t>lambdas</a:t>
            </a:r>
          </a:p>
          <a:p>
            <a:pPr marL="455613" lvl="2" indent="-285750"/>
            <a:r>
              <a:rPr lang="en-US" sz="1600" dirty="0"/>
              <a:t>Variable </a:t>
            </a:r>
            <a:r>
              <a:rPr lang="en-US" sz="1600" dirty="0" smtClean="0"/>
              <a:t>templates</a:t>
            </a:r>
          </a:p>
          <a:p>
            <a:pPr marL="455613" lvl="2" indent="-285750"/>
            <a:r>
              <a:rPr lang="en-US" sz="1600" dirty="0"/>
              <a:t>Relaxing requirements on </a:t>
            </a:r>
            <a:r>
              <a:rPr lang="en-US" sz="1600" dirty="0" err="1"/>
              <a:t>constexpr</a:t>
            </a:r>
            <a:r>
              <a:rPr lang="en-US" sz="1600" dirty="0"/>
              <a:t> </a:t>
            </a:r>
            <a:r>
              <a:rPr lang="en-US" sz="1600" dirty="0" smtClean="0"/>
              <a:t>functions</a:t>
            </a:r>
          </a:p>
          <a:p>
            <a:pPr marL="455613" lvl="2" indent="-285750"/>
            <a:r>
              <a:rPr lang="en-US" sz="1600" dirty="0"/>
              <a:t>Member </a:t>
            </a:r>
            <a:r>
              <a:rPr lang="en-US" sz="1600" dirty="0" smtClean="0"/>
              <a:t>initializers and aggregates</a:t>
            </a:r>
          </a:p>
          <a:p>
            <a:pPr marL="455613" lvl="2" indent="-285750"/>
            <a:r>
              <a:rPr lang="en-US" sz="1600" dirty="0"/>
              <a:t>Shared </a:t>
            </a:r>
            <a:r>
              <a:rPr lang="en-US" sz="1600" dirty="0" err="1"/>
              <a:t>mutexes</a:t>
            </a:r>
            <a:r>
              <a:rPr lang="en-US" sz="1600" dirty="0"/>
              <a:t> and locking</a:t>
            </a:r>
          </a:p>
          <a:p>
            <a:pPr marL="455613" lvl="2" indent="-285750"/>
            <a:r>
              <a:rPr lang="en-US" sz="1600" dirty="0"/>
              <a:t>Heterogeneous lookup in associative containers</a:t>
            </a:r>
          </a:p>
          <a:p>
            <a:pPr marL="455613" lvl="2" indent="-285750"/>
            <a:r>
              <a:rPr lang="en-US" sz="1600" dirty="0"/>
              <a:t>Standard user-defined literals</a:t>
            </a:r>
          </a:p>
          <a:p>
            <a:pPr marL="455613" lvl="2" indent="-285750"/>
            <a:r>
              <a:rPr lang="en-US" sz="1600" dirty="0"/>
              <a:t>Runtime-sized fixed length array container</a:t>
            </a:r>
          </a:p>
          <a:p>
            <a:pPr marL="455613" lvl="2" indent="-285750"/>
            <a:r>
              <a:rPr lang="en-US" sz="1600" dirty="0"/>
              <a:t>Tuple addressing via type</a:t>
            </a:r>
          </a:p>
          <a:p>
            <a:pPr marL="455613" lvl="2" indent="-285750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996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91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56" y="394721"/>
            <a:ext cx="5387158" cy="430887"/>
          </a:xfrm>
        </p:spPr>
        <p:txBody>
          <a:bodyPr/>
          <a:lstStyle/>
          <a:p>
            <a:r>
              <a:rPr lang="en-US" altLang="zh-CN" dirty="0"/>
              <a:t>What does C++ offer</a:t>
            </a:r>
            <a:r>
              <a:rPr lang="en-US" altLang="zh-CN" dirty="0" smtClean="0"/>
              <a:t>? – B.S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/>
              <a:t>C++ </a:t>
            </a:r>
            <a:r>
              <a:rPr lang="en-US" altLang="zh-CN" sz="1800" dirty="0" smtClean="0"/>
              <a:t>offers:</a:t>
            </a:r>
            <a:endParaRPr lang="en-US" altLang="zh-CN" sz="1800" dirty="0"/>
          </a:p>
          <a:p>
            <a:pPr lvl="1"/>
            <a:r>
              <a:rPr lang="en-US" altLang="zh-CN" sz="1800" dirty="0"/>
              <a:t>Map to hardware</a:t>
            </a:r>
          </a:p>
          <a:p>
            <a:pPr lvl="1"/>
            <a:r>
              <a:rPr lang="en-US" altLang="zh-CN" sz="1800" dirty="0"/>
              <a:t>Classes</a:t>
            </a:r>
          </a:p>
          <a:p>
            <a:pPr lvl="1"/>
            <a:r>
              <a:rPr lang="en-US" altLang="zh-CN" sz="1800" dirty="0"/>
              <a:t>Inheritance</a:t>
            </a:r>
          </a:p>
          <a:p>
            <a:pPr lvl="1"/>
            <a:r>
              <a:rPr lang="en-US" altLang="zh-CN" sz="1800" dirty="0"/>
              <a:t>Parameterized types</a:t>
            </a:r>
          </a:p>
          <a:p>
            <a:r>
              <a:rPr lang="en-US" altLang="zh-CN" sz="1800" dirty="0"/>
              <a:t>If you understand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/>
              <a:t>and </a:t>
            </a:r>
            <a:r>
              <a:rPr lang="en-US" altLang="zh-CN" sz="1800" b="1" dirty="0"/>
              <a:t>vector</a:t>
            </a:r>
            <a:r>
              <a:rPr lang="en-US" altLang="zh-CN" sz="1800" dirty="0"/>
              <a:t>, you understand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Edition of Classic C++ Books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sz="1800" dirty="0" smtClean="0"/>
              <a:t>The C++ Programming Language,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altLang="zh-CN" sz="1800" dirty="0" err="1"/>
              <a:t>Bjarne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Stroustrup</a:t>
            </a:r>
            <a:endParaRPr lang="en-US" altLang="zh-CN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C++ Primer,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altLang="zh-CN" sz="1800" dirty="0"/>
              <a:t>Stanley B. </a:t>
            </a:r>
            <a:r>
              <a:rPr lang="en-US" altLang="zh-CN" sz="1800" dirty="0" err="1" smtClean="0"/>
              <a:t>Lippman</a:t>
            </a:r>
            <a:r>
              <a:rPr lang="fr-FR" altLang="zh-CN" sz="1800" dirty="0"/>
              <a:t>, Josée Lajoie, Barbara E. </a:t>
            </a:r>
            <a:r>
              <a:rPr lang="fr-FR" altLang="zh-CN" sz="1800" dirty="0" err="1" smtClean="0"/>
              <a:t>Moo</a:t>
            </a:r>
            <a:endParaRPr lang="fr-FR" altLang="zh-CN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C++ Standard Library - A Tutorial and Reference, </a:t>
            </a:r>
            <a:r>
              <a:rPr lang="en-US" sz="1800" dirty="0" smtClean="0"/>
              <a:t>2nd </a:t>
            </a:r>
            <a:r>
              <a:rPr lang="en-US" sz="1800" dirty="0"/>
              <a:t>Edition, Nicolai M. </a:t>
            </a:r>
            <a:r>
              <a:rPr lang="en-US" sz="1800" dirty="0" err="1"/>
              <a:t>Josuttis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7" y="2194493"/>
            <a:ext cx="3164114" cy="708363"/>
          </a:xfrm>
        </p:spPr>
        <p:txBody>
          <a:bodyPr/>
          <a:lstStyle/>
          <a:p>
            <a:r>
              <a:rPr lang="en-GB" sz="3600" dirty="0" smtClean="0"/>
              <a:t>Current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621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6185444" cy="430887"/>
          </a:xfrm>
        </p:spPr>
        <p:txBody>
          <a:bodyPr/>
          <a:lstStyle/>
          <a:p>
            <a:r>
              <a:rPr lang="en-US" altLang="zh-CN" dirty="0" smtClean="0"/>
              <a:t>Development Directives for C++11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sz="1600" dirty="0"/>
              <a:t>Maintain stability and compatibility with C</a:t>
            </a:r>
            <a:r>
              <a:rPr lang="en-US" sz="1600" dirty="0" smtClean="0"/>
              <a:t>++98  </a:t>
            </a:r>
            <a:r>
              <a:rPr lang="en-US" sz="1600" dirty="0"/>
              <a:t>and possibly with </a:t>
            </a:r>
            <a:r>
              <a:rPr lang="en-US" sz="1600" dirty="0" smtClean="0"/>
              <a:t>C</a:t>
            </a:r>
          </a:p>
          <a:p>
            <a:pPr lvl="2"/>
            <a:r>
              <a:rPr lang="en-US" sz="1600" dirty="0"/>
              <a:t>Prefer introduction of new features through the standard library, rather than extending the core </a:t>
            </a:r>
            <a:r>
              <a:rPr lang="en-US" sz="1600" dirty="0" smtClean="0"/>
              <a:t>language</a:t>
            </a:r>
          </a:p>
          <a:p>
            <a:pPr lvl="2"/>
            <a:r>
              <a:rPr lang="en-US" sz="1600" dirty="0"/>
              <a:t>Prefer changes that can evolve programming technique</a:t>
            </a:r>
            <a:endParaRPr lang="en-US" sz="1600" dirty="0" smtClean="0"/>
          </a:p>
          <a:p>
            <a:pPr lvl="2"/>
            <a:r>
              <a:rPr lang="en-US" sz="1600" dirty="0"/>
              <a:t>Improve C++ to facilitate systems and library design, rather than to introduce new features useful only to specific applications</a:t>
            </a:r>
            <a:endParaRPr lang="en-US" altLang="zh-CN" sz="1600" dirty="0" smtClean="0"/>
          </a:p>
          <a:p>
            <a:pPr lvl="2"/>
            <a:r>
              <a:rPr lang="en-US" sz="1600" dirty="0"/>
              <a:t>Increase type safety by providing safer alternatives to earlier unsafe techniques</a:t>
            </a:r>
            <a:endParaRPr lang="en-US" altLang="zh-CN" sz="1600" dirty="0" smtClean="0"/>
          </a:p>
          <a:p>
            <a:pPr lvl="2"/>
            <a:r>
              <a:rPr lang="en-US" sz="1600" dirty="0"/>
              <a:t>Increase performance and the ability to work directly with </a:t>
            </a:r>
            <a:r>
              <a:rPr lang="en-US" sz="1600" dirty="0" smtClean="0"/>
              <a:t>hardware</a:t>
            </a:r>
          </a:p>
          <a:p>
            <a:pPr lvl="2"/>
            <a:r>
              <a:rPr lang="en-US" sz="1600" dirty="0"/>
              <a:t>Provide proper solutions for real-world </a:t>
            </a:r>
            <a:r>
              <a:rPr lang="en-US" sz="1600" dirty="0" smtClean="0"/>
              <a:t>problems</a:t>
            </a:r>
          </a:p>
          <a:p>
            <a:pPr lvl="2"/>
            <a:r>
              <a:rPr lang="en-US" sz="1600" dirty="0"/>
              <a:t>Implement “zero-overhead” principle (additional support required by some utilities must be used only if the utility is used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Make C++ easy to teach and to learn without removing any utility needed by expert programmers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17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C++ core language extension</a:t>
            </a:r>
          </a:p>
          <a:p>
            <a:pPr lvl="1"/>
            <a:r>
              <a:rPr lang="en-US" sz="1800" dirty="0" smtClean="0"/>
              <a:t>Runtime performance enhancement</a:t>
            </a:r>
          </a:p>
          <a:p>
            <a:pPr lvl="1"/>
            <a:r>
              <a:rPr lang="en-US" sz="1800" dirty="0" smtClean="0"/>
              <a:t>Build time performance enhancement</a:t>
            </a:r>
          </a:p>
          <a:p>
            <a:pPr lvl="1"/>
            <a:r>
              <a:rPr lang="en-US" sz="1800" dirty="0" smtClean="0"/>
              <a:t>Usability enhancement</a:t>
            </a:r>
          </a:p>
          <a:p>
            <a:pPr lvl="1"/>
            <a:r>
              <a:rPr lang="en-US" sz="1800" dirty="0" smtClean="0"/>
              <a:t>Functionality enhancement</a:t>
            </a:r>
          </a:p>
          <a:p>
            <a:r>
              <a:rPr lang="en-US" sz="1800" dirty="0" smtClean="0"/>
              <a:t>C++ Standard Library changes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3955</TotalTime>
  <Words>4629</Words>
  <Application>Microsoft Office PowerPoint</Application>
  <PresentationFormat>On-screen Show (16:9)</PresentationFormat>
  <Paragraphs>694</Paragraphs>
  <Slides>66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HP_PPT_Standard_template_16x9</vt:lpstr>
      <vt:lpstr>C++11  </vt:lpstr>
      <vt:lpstr>Agenda</vt:lpstr>
      <vt:lpstr>PowerPoint Presentation</vt:lpstr>
      <vt:lpstr>PowerPoint Presentation</vt:lpstr>
      <vt:lpstr>…… Before C++11</vt:lpstr>
      <vt:lpstr>C++ Standard Progress before C++11</vt:lpstr>
      <vt:lpstr>Current C++11</vt:lpstr>
      <vt:lpstr>Development Directives for C++11</vt:lpstr>
      <vt:lpstr>C++11 Changes</vt:lpstr>
      <vt:lpstr>C++ core language runtime performance enhancement</vt:lpstr>
      <vt:lpstr>Rvalue Reference and move semantic</vt:lpstr>
      <vt:lpstr>Move Semantics</vt:lpstr>
      <vt:lpstr>New std::swap() with higher performance</vt:lpstr>
      <vt:lpstr>Perfect forwarding</vt:lpstr>
      <vt:lpstr>Const expression</vt:lpstr>
      <vt:lpstr>Const expression (cont)</vt:lpstr>
      <vt:lpstr>Definition of POD</vt:lpstr>
      <vt:lpstr>Definition of POD (cont.)</vt:lpstr>
      <vt:lpstr>C++ core language build time performance enhancement</vt:lpstr>
      <vt:lpstr>Extern template</vt:lpstr>
      <vt:lpstr>C++ core language usability enhancement</vt:lpstr>
      <vt:lpstr>Initializer list</vt:lpstr>
      <vt:lpstr>Uniform initialization</vt:lpstr>
      <vt:lpstr>Type inference</vt:lpstr>
      <vt:lpstr>Type inference (cont.)</vt:lpstr>
      <vt:lpstr>Type inference (cont.)</vt:lpstr>
      <vt:lpstr>Range-based for loop</vt:lpstr>
      <vt:lpstr>Lambda function                </vt:lpstr>
      <vt:lpstr>Lambda function (cont)</vt:lpstr>
      <vt:lpstr>Lambda function in C++14</vt:lpstr>
      <vt:lpstr>Object construction improvement</vt:lpstr>
      <vt:lpstr>Object construction improvement(cont)</vt:lpstr>
      <vt:lpstr>Explicit override and final</vt:lpstr>
      <vt:lpstr>Null pointer constant</vt:lpstr>
      <vt:lpstr>Explicit conversion operators</vt:lpstr>
      <vt:lpstr>PowerPoint Presentation</vt:lpstr>
      <vt:lpstr>C++ core language functionality enhancement</vt:lpstr>
      <vt:lpstr>Variadic templates</vt:lpstr>
      <vt:lpstr>New string literals</vt:lpstr>
      <vt:lpstr>User defined literals</vt:lpstr>
      <vt:lpstr>Multithreading memory model</vt:lpstr>
      <vt:lpstr>Atomic Type and Operation</vt:lpstr>
      <vt:lpstr>Memory order</vt:lpstr>
      <vt:lpstr>Sequential Consistency and Memory reordering</vt:lpstr>
      <vt:lpstr>Thread Local Storage</vt:lpstr>
      <vt:lpstr>Explicitly defaulted and deleted  member functions</vt:lpstr>
      <vt:lpstr>sizeof works on members of classes  without an explicit object </vt:lpstr>
      <vt:lpstr>noexcept</vt:lpstr>
      <vt:lpstr>Minimal GC support</vt:lpstr>
      <vt:lpstr>No garbage collection needed – B.S</vt:lpstr>
      <vt:lpstr>C++ Standard Library Changes</vt:lpstr>
      <vt:lpstr>PowerPoint Presentation</vt:lpstr>
      <vt:lpstr>Deprecated features in C++</vt:lpstr>
      <vt:lpstr>PowerPoint Presentation</vt:lpstr>
      <vt:lpstr>Compiler supporting C++11</vt:lpstr>
      <vt:lpstr>PowerPoint Presentation</vt:lpstr>
      <vt:lpstr>After C++11……</vt:lpstr>
      <vt:lpstr>C++ Standard meeting Feb 2012</vt:lpstr>
      <vt:lpstr>C++ Standard meeting Oct 2012</vt:lpstr>
      <vt:lpstr>C++14</vt:lpstr>
      <vt:lpstr>What new features in C++14?</vt:lpstr>
      <vt:lpstr>C++14</vt:lpstr>
      <vt:lpstr>PowerPoint Presentation</vt:lpstr>
      <vt:lpstr>What does C++ offer? – B.S </vt:lpstr>
      <vt:lpstr>New Edition of Classic C++ Books </vt:lpstr>
      <vt:lpstr>Thank you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Peng Liu</dc:creator>
  <cp:lastModifiedBy>Peng Liu</cp:lastModifiedBy>
  <cp:revision>134</cp:revision>
  <cp:lastPrinted>2012-04-13T15:38:33Z</cp:lastPrinted>
  <dcterms:created xsi:type="dcterms:W3CDTF">2013-11-12T00:53:35Z</dcterms:created>
  <dcterms:modified xsi:type="dcterms:W3CDTF">2013-12-19T01:16:01Z</dcterms:modified>
</cp:coreProperties>
</file>