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22" autoAdjust="0"/>
    <p:restoredTop sz="94660"/>
  </p:normalViewPr>
  <p:slideViewPr>
    <p:cSldViewPr snapToGrid="0" snapToObjects="1" showGuides="1">
      <p:cViewPr>
        <p:scale>
          <a:sx n="150" d="100"/>
          <a:sy n="150" d="100"/>
        </p:scale>
        <p:origin x="16" y="1936"/>
      </p:cViewPr>
      <p:guideLst>
        <p:guide orient="horz" pos="1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C08918-6A48-D94A-8933-F1B523A6FDC4}"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275301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08918-6A48-D94A-8933-F1B523A6FDC4}"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13322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08918-6A48-D94A-8933-F1B523A6FDC4}"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230685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C08918-6A48-D94A-8933-F1B523A6FDC4}"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226682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C08918-6A48-D94A-8933-F1B523A6FDC4}" type="datetimeFigureOut">
              <a:rPr lang="en-US" smtClean="0"/>
              <a:t>8/22/17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428729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C08918-6A48-D94A-8933-F1B523A6FDC4}"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424544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C08918-6A48-D94A-8933-F1B523A6FDC4}" type="datetimeFigureOut">
              <a:rPr lang="en-US" smtClean="0"/>
              <a:t>8/22/17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253897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C08918-6A48-D94A-8933-F1B523A6FDC4}" type="datetimeFigureOut">
              <a:rPr lang="en-US" smtClean="0"/>
              <a:t>8/22/17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389009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08918-6A48-D94A-8933-F1B523A6FDC4}" type="datetimeFigureOut">
              <a:rPr lang="en-US" smtClean="0"/>
              <a:t>8/22/17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53551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08918-6A48-D94A-8933-F1B523A6FDC4}"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381510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08918-6A48-D94A-8933-F1B523A6FDC4}" type="datetimeFigureOut">
              <a:rPr lang="en-US" smtClean="0"/>
              <a:t>8/22/17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4A215-8763-C84E-9076-3E9344321776}" type="slidenum">
              <a:rPr lang="en-US" smtClean="0"/>
              <a:t>‹#›</a:t>
            </a:fld>
            <a:endParaRPr lang="en-US"/>
          </a:p>
        </p:txBody>
      </p:sp>
    </p:spTree>
    <p:extLst>
      <p:ext uri="{BB962C8B-B14F-4D97-AF65-F5344CB8AC3E}">
        <p14:creationId xmlns:p14="http://schemas.microsoft.com/office/powerpoint/2010/main" val="226092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08918-6A48-D94A-8933-F1B523A6FDC4}" type="datetimeFigureOut">
              <a:rPr lang="en-US" smtClean="0"/>
              <a:t>8/22/17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A215-8763-C84E-9076-3E9344321776}" type="slidenum">
              <a:rPr lang="en-US" smtClean="0"/>
              <a:t>‹#›</a:t>
            </a:fld>
            <a:endParaRPr lang="en-US"/>
          </a:p>
        </p:txBody>
      </p:sp>
    </p:spTree>
    <p:extLst>
      <p:ext uri="{BB962C8B-B14F-4D97-AF65-F5344CB8AC3E}">
        <p14:creationId xmlns:p14="http://schemas.microsoft.com/office/powerpoint/2010/main" val="3772653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2800" y="1630189"/>
            <a:ext cx="1223863" cy="369332"/>
          </a:xfrm>
          <a:prstGeom prst="rect">
            <a:avLst/>
          </a:prstGeom>
          <a:noFill/>
        </p:spPr>
        <p:txBody>
          <a:bodyPr wrap="none" rtlCol="0">
            <a:spAutoFit/>
          </a:bodyPr>
          <a:lstStyle/>
          <a:p>
            <a:r>
              <a:rPr lang="en-US" b="1" dirty="0" smtClean="0">
                <a:latin typeface="Helvetica"/>
                <a:cs typeface="Helvetica"/>
              </a:rPr>
              <a:t>Objective</a:t>
            </a:r>
            <a:endParaRPr lang="en-US" b="1" dirty="0">
              <a:latin typeface="Helvetica"/>
              <a:cs typeface="Helvetica"/>
            </a:endParaRPr>
          </a:p>
        </p:txBody>
      </p:sp>
      <p:sp>
        <p:nvSpPr>
          <p:cNvPr id="6" name="Rectangle 5"/>
          <p:cNvSpPr/>
          <p:nvPr/>
        </p:nvSpPr>
        <p:spPr>
          <a:xfrm>
            <a:off x="4483100" y="1031438"/>
            <a:ext cx="1788771" cy="369332"/>
          </a:xfrm>
          <a:prstGeom prst="rect">
            <a:avLst/>
          </a:prstGeom>
        </p:spPr>
        <p:txBody>
          <a:bodyPr wrap="none">
            <a:spAutoFit/>
          </a:bodyPr>
          <a:lstStyle/>
          <a:p>
            <a:r>
              <a:rPr lang="en-US" b="1" dirty="0" smtClean="0">
                <a:latin typeface="Helvetica"/>
                <a:cs typeface="Helvetica"/>
              </a:rPr>
              <a:t>Five key views</a:t>
            </a:r>
          </a:p>
        </p:txBody>
      </p:sp>
      <p:pic>
        <p:nvPicPr>
          <p:cNvPr id="7" name="Picture 6" descr="Screen Shot 2017-08-19 at 3.08.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1" y="266700"/>
            <a:ext cx="596900" cy="541922"/>
          </a:xfrm>
          <a:prstGeom prst="rect">
            <a:avLst/>
          </a:prstGeom>
        </p:spPr>
      </p:pic>
      <p:sp>
        <p:nvSpPr>
          <p:cNvPr id="8" name="TextBox 7"/>
          <p:cNvSpPr txBox="1"/>
          <p:nvPr/>
        </p:nvSpPr>
        <p:spPr>
          <a:xfrm>
            <a:off x="800100" y="2079356"/>
            <a:ext cx="3467100" cy="3046987"/>
          </a:xfrm>
          <a:prstGeom prst="rect">
            <a:avLst/>
          </a:prstGeom>
          <a:noFill/>
        </p:spPr>
        <p:txBody>
          <a:bodyPr wrap="square" rtlCol="0">
            <a:spAutoFit/>
          </a:bodyPr>
          <a:lstStyle/>
          <a:p>
            <a:pPr algn="just"/>
            <a:r>
              <a:rPr lang="en-US" sz="1200" dirty="0" smtClean="0">
                <a:latin typeface="Helvetica"/>
                <a:cs typeface="Helvetica"/>
              </a:rPr>
              <a:t>The objective of this project was to create a self contained application for users planning a night at the movies.  This application enables the user to search for information about movies currently playing in theaters, as well as top rated movies (more of a feature for users interested in viewing top rated movies at home). </a:t>
            </a:r>
            <a:r>
              <a:rPr lang="en-US" sz="1200" dirty="0">
                <a:latin typeface="Helvetica"/>
                <a:cs typeface="Helvetica"/>
              </a:rPr>
              <a:t>One of the key features of the app uses the user’s current location to obtain information on movies playing nearby, including the name of the theater and time of showing. The user can then select the specific theater/show-time to purchase tickets. Finally, the app enables the user to view the theater location on a map, and obtain directions to the theater.</a:t>
            </a:r>
          </a:p>
          <a:p>
            <a:pPr algn="just"/>
            <a:endParaRPr lang="en-US" sz="1200" dirty="0">
              <a:latin typeface="Helvetica"/>
              <a:cs typeface="Helvetica"/>
            </a:endParaRPr>
          </a:p>
        </p:txBody>
      </p:sp>
      <p:pic>
        <p:nvPicPr>
          <p:cNvPr id="11" name="Picture 10" descr="IMG_322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50" y="1511655"/>
            <a:ext cx="911362" cy="1621011"/>
          </a:xfrm>
          <a:prstGeom prst="rect">
            <a:avLst/>
          </a:prstGeom>
        </p:spPr>
      </p:pic>
      <p:pic>
        <p:nvPicPr>
          <p:cNvPr id="12" name="Picture 11" descr="IMG_3225.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4699" y="3263273"/>
            <a:ext cx="911789" cy="1621770"/>
          </a:xfrm>
          <a:prstGeom prst="rect">
            <a:avLst/>
          </a:prstGeom>
        </p:spPr>
      </p:pic>
      <p:sp>
        <p:nvSpPr>
          <p:cNvPr id="2" name="TextBox 1"/>
          <p:cNvSpPr txBox="1"/>
          <p:nvPr/>
        </p:nvSpPr>
        <p:spPr>
          <a:xfrm>
            <a:off x="5765800" y="1524000"/>
            <a:ext cx="2794000" cy="1477328"/>
          </a:xfrm>
          <a:prstGeom prst="rect">
            <a:avLst/>
          </a:prstGeom>
          <a:noFill/>
        </p:spPr>
        <p:txBody>
          <a:bodyPr wrap="square" rtlCol="0">
            <a:spAutoFit/>
          </a:bodyPr>
          <a:lstStyle/>
          <a:p>
            <a:pPr algn="just"/>
            <a:r>
              <a:rPr lang="en-US" sz="1000" dirty="0">
                <a:latin typeface="Helvetica"/>
                <a:cs typeface="Helvetica"/>
              </a:rPr>
              <a:t>The main view provides a list of movies currently playing in theaters, along with a thumbnail image of the movie </a:t>
            </a:r>
            <a:r>
              <a:rPr lang="en-US" sz="1000" dirty="0" smtClean="0">
                <a:latin typeface="Helvetica"/>
                <a:cs typeface="Helvetica"/>
              </a:rPr>
              <a:t>poster </a:t>
            </a:r>
            <a:r>
              <a:rPr lang="en-US" sz="1000" dirty="0">
                <a:latin typeface="Helvetica"/>
                <a:cs typeface="Helvetica"/>
              </a:rPr>
              <a:t>and the date the movie was released. From here the user can navigate to the description of the movie. This view is intended to help the user find a movie of interest. The main view has a navigation button “about” that provides a drop down with a guide to the app. </a:t>
            </a:r>
          </a:p>
        </p:txBody>
      </p:sp>
      <p:sp>
        <p:nvSpPr>
          <p:cNvPr id="10" name="Rectangle 9"/>
          <p:cNvSpPr/>
          <p:nvPr/>
        </p:nvSpPr>
        <p:spPr>
          <a:xfrm>
            <a:off x="5740401" y="3243590"/>
            <a:ext cx="2832099" cy="553998"/>
          </a:xfrm>
          <a:prstGeom prst="rect">
            <a:avLst/>
          </a:prstGeom>
        </p:spPr>
        <p:txBody>
          <a:bodyPr wrap="square">
            <a:spAutoFit/>
          </a:bodyPr>
          <a:lstStyle/>
          <a:p>
            <a:pPr algn="just"/>
            <a:r>
              <a:rPr lang="en-US" sz="1000" dirty="0">
                <a:latin typeface="Helvetica"/>
                <a:cs typeface="Helvetica"/>
              </a:rPr>
              <a:t>From the Now Playing view above, the user can navigate to a full description of the movie, including a larger poster view. </a:t>
            </a:r>
          </a:p>
        </p:txBody>
      </p:sp>
      <p:sp>
        <p:nvSpPr>
          <p:cNvPr id="13" name="TextBox 12"/>
          <p:cNvSpPr txBox="1"/>
          <p:nvPr/>
        </p:nvSpPr>
        <p:spPr>
          <a:xfrm>
            <a:off x="5740400" y="5025473"/>
            <a:ext cx="2819400" cy="1477328"/>
          </a:xfrm>
          <a:prstGeom prst="rect">
            <a:avLst/>
          </a:prstGeom>
          <a:noFill/>
        </p:spPr>
        <p:txBody>
          <a:bodyPr wrap="square" rtlCol="0">
            <a:spAutoFit/>
          </a:bodyPr>
          <a:lstStyle/>
          <a:p>
            <a:pPr algn="just"/>
            <a:r>
              <a:rPr lang="en-US" sz="1000" dirty="0">
                <a:latin typeface="Helvetica"/>
                <a:cs typeface="Helvetica"/>
              </a:rPr>
              <a:t>The third button on the tab bar controller opens a view with a list of movies playing within a </a:t>
            </a:r>
            <a:r>
              <a:rPr lang="en-US" sz="1000" dirty="0" smtClean="0">
                <a:latin typeface="Helvetica"/>
                <a:cs typeface="Helvetica"/>
              </a:rPr>
              <a:t>specified</a:t>
            </a:r>
            <a:r>
              <a:rPr lang="en-US" sz="1000" dirty="0" smtClean="0">
                <a:latin typeface="Helvetica"/>
                <a:cs typeface="Helvetica"/>
              </a:rPr>
              <a:t> </a:t>
            </a:r>
            <a:r>
              <a:rPr lang="en-US" sz="1000" dirty="0">
                <a:latin typeface="Helvetica"/>
                <a:cs typeface="Helvetica"/>
              </a:rPr>
              <a:t>radius of the user. The application uses Core Location to obtain the user’s coordinates, and queries the </a:t>
            </a:r>
            <a:r>
              <a:rPr lang="en-US" sz="1000" dirty="0" err="1">
                <a:latin typeface="Helvetica"/>
                <a:cs typeface="Helvetica"/>
              </a:rPr>
              <a:t>Gracenote</a:t>
            </a:r>
            <a:r>
              <a:rPr lang="en-US" sz="1000" dirty="0">
                <a:latin typeface="Helvetica"/>
                <a:cs typeface="Helvetica"/>
              </a:rPr>
              <a:t> database for information on movies playing within a </a:t>
            </a:r>
            <a:r>
              <a:rPr lang="en-US" sz="1000" dirty="0" smtClean="0">
                <a:latin typeface="Helvetica"/>
                <a:cs typeface="Helvetica"/>
              </a:rPr>
              <a:t>specified</a:t>
            </a:r>
            <a:r>
              <a:rPr lang="en-US" sz="1000" dirty="0" smtClean="0">
                <a:latin typeface="Helvetica"/>
                <a:cs typeface="Helvetica"/>
              </a:rPr>
              <a:t> </a:t>
            </a:r>
            <a:r>
              <a:rPr lang="en-US" sz="1000" dirty="0">
                <a:latin typeface="Helvetica"/>
                <a:cs typeface="Helvetica"/>
              </a:rPr>
              <a:t>radius of those coordinates on the current date. The current date is obtained using </a:t>
            </a:r>
            <a:r>
              <a:rPr lang="en-US" sz="1000" dirty="0" err="1">
                <a:latin typeface="Helvetica"/>
                <a:cs typeface="Helvetica"/>
              </a:rPr>
              <a:t>NSDate</a:t>
            </a:r>
            <a:r>
              <a:rPr lang="en-US" sz="1000" dirty="0">
                <a:latin typeface="Helvetica"/>
                <a:cs typeface="Helvetica"/>
              </a:rPr>
              <a:t>. </a:t>
            </a:r>
          </a:p>
        </p:txBody>
      </p:sp>
      <p:pic>
        <p:nvPicPr>
          <p:cNvPr id="15" name="Picture 14" descr="IMG_3231.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050" y="5061456"/>
            <a:ext cx="912469" cy="1622977"/>
          </a:xfrm>
          <a:prstGeom prst="rect">
            <a:avLst/>
          </a:prstGeom>
        </p:spPr>
      </p:pic>
      <p:sp>
        <p:nvSpPr>
          <p:cNvPr id="3" name="TextBox 2"/>
          <p:cNvSpPr txBox="1"/>
          <p:nvPr/>
        </p:nvSpPr>
        <p:spPr>
          <a:xfrm>
            <a:off x="800100" y="1016000"/>
            <a:ext cx="3185487" cy="400110"/>
          </a:xfrm>
          <a:prstGeom prst="rect">
            <a:avLst/>
          </a:prstGeom>
          <a:noFill/>
        </p:spPr>
        <p:txBody>
          <a:bodyPr wrap="none" rtlCol="0">
            <a:spAutoFit/>
          </a:bodyPr>
          <a:lstStyle/>
          <a:p>
            <a:r>
              <a:rPr lang="en-US" sz="2000" b="1" dirty="0" smtClean="0">
                <a:solidFill>
                  <a:schemeClr val="tx1">
                    <a:lumMod val="50000"/>
                    <a:lumOff val="50000"/>
                  </a:schemeClr>
                </a:solidFill>
                <a:latin typeface="Helvetica"/>
                <a:cs typeface="Helvetica"/>
              </a:rPr>
              <a:t>Category: Entertainment</a:t>
            </a:r>
            <a:endParaRPr lang="en-US" sz="2000" b="1" dirty="0">
              <a:solidFill>
                <a:schemeClr val="tx1">
                  <a:lumMod val="50000"/>
                  <a:lumOff val="50000"/>
                </a:schemeClr>
              </a:solidFill>
              <a:latin typeface="Helvetica"/>
              <a:cs typeface="Helvetica"/>
            </a:endParaRPr>
          </a:p>
        </p:txBody>
      </p:sp>
      <p:sp>
        <p:nvSpPr>
          <p:cNvPr id="5" name="TextBox 4"/>
          <p:cNvSpPr txBox="1"/>
          <p:nvPr/>
        </p:nvSpPr>
        <p:spPr>
          <a:xfrm>
            <a:off x="1587500" y="228600"/>
            <a:ext cx="2230135" cy="553998"/>
          </a:xfrm>
          <a:prstGeom prst="rect">
            <a:avLst/>
          </a:prstGeom>
          <a:noFill/>
        </p:spPr>
        <p:txBody>
          <a:bodyPr wrap="none" rtlCol="0">
            <a:spAutoFit/>
          </a:bodyPr>
          <a:lstStyle/>
          <a:p>
            <a:r>
              <a:rPr lang="en-US" sz="1600" b="1" dirty="0" smtClean="0">
                <a:latin typeface="Helvetica"/>
                <a:cs typeface="Helvetica"/>
              </a:rPr>
              <a:t>Movie Night</a:t>
            </a:r>
          </a:p>
          <a:p>
            <a:r>
              <a:rPr lang="en-US" sz="1400" b="1" dirty="0" smtClean="0">
                <a:latin typeface="Helvetica"/>
                <a:cs typeface="Helvetica"/>
              </a:rPr>
              <a:t>Created by: Terry Lynch</a:t>
            </a:r>
            <a:endParaRPr lang="en-US" sz="1400" b="1" dirty="0">
              <a:latin typeface="Helvetica"/>
              <a:cs typeface="Helvetica"/>
            </a:endParaRPr>
          </a:p>
        </p:txBody>
      </p:sp>
      <p:sp>
        <p:nvSpPr>
          <p:cNvPr id="19" name="Rectangle 18"/>
          <p:cNvSpPr/>
          <p:nvPr/>
        </p:nvSpPr>
        <p:spPr>
          <a:xfrm>
            <a:off x="4576617" y="1479550"/>
            <a:ext cx="942505" cy="167640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576617" y="3232150"/>
            <a:ext cx="942505" cy="167640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4576617" y="5035550"/>
            <a:ext cx="942505" cy="167640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creen Shot 2017-08-21 at 10.23.0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5101" y="5084009"/>
            <a:ext cx="1020662" cy="1526038"/>
          </a:xfrm>
          <a:prstGeom prst="rect">
            <a:avLst/>
          </a:prstGeom>
        </p:spPr>
      </p:pic>
    </p:spTree>
    <p:extLst>
      <p:ext uri="{BB962C8B-B14F-4D97-AF65-F5344CB8AC3E}">
        <p14:creationId xmlns:p14="http://schemas.microsoft.com/office/powerpoint/2010/main" val="371979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G_323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250" y="1899384"/>
            <a:ext cx="909961" cy="1618516"/>
          </a:xfrm>
          <a:prstGeom prst="rect">
            <a:avLst/>
          </a:prstGeom>
        </p:spPr>
      </p:pic>
      <p:sp>
        <p:nvSpPr>
          <p:cNvPr id="4" name="Rectangle 3"/>
          <p:cNvSpPr/>
          <p:nvPr/>
        </p:nvSpPr>
        <p:spPr>
          <a:xfrm>
            <a:off x="4482395" y="1173202"/>
            <a:ext cx="3186502" cy="369332"/>
          </a:xfrm>
          <a:prstGeom prst="rect">
            <a:avLst/>
          </a:prstGeom>
        </p:spPr>
        <p:txBody>
          <a:bodyPr wrap="none">
            <a:spAutoFit/>
          </a:bodyPr>
          <a:lstStyle/>
          <a:p>
            <a:r>
              <a:rPr lang="en-US" b="1" dirty="0" smtClean="0">
                <a:latin typeface="Helvetica"/>
                <a:cs typeface="Helvetica"/>
              </a:rPr>
              <a:t>Five key views continued…</a:t>
            </a:r>
          </a:p>
        </p:txBody>
      </p:sp>
      <p:pic>
        <p:nvPicPr>
          <p:cNvPr id="7" name="Picture 6" descr="Screen Shot 2017-08-19 at 3.0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1" y="266700"/>
            <a:ext cx="596900" cy="541922"/>
          </a:xfrm>
          <a:prstGeom prst="rect">
            <a:avLst/>
          </a:prstGeom>
        </p:spPr>
      </p:pic>
      <p:sp>
        <p:nvSpPr>
          <p:cNvPr id="2" name="TextBox 1"/>
          <p:cNvSpPr txBox="1"/>
          <p:nvPr/>
        </p:nvSpPr>
        <p:spPr>
          <a:xfrm>
            <a:off x="5753100" y="1765300"/>
            <a:ext cx="2857500" cy="1477328"/>
          </a:xfrm>
          <a:prstGeom prst="rect">
            <a:avLst/>
          </a:prstGeom>
          <a:noFill/>
        </p:spPr>
        <p:txBody>
          <a:bodyPr wrap="square" rtlCol="0">
            <a:spAutoFit/>
          </a:bodyPr>
          <a:lstStyle/>
          <a:p>
            <a:pPr algn="just"/>
            <a:r>
              <a:rPr lang="en-US" sz="1000" dirty="0">
                <a:latin typeface="Helvetica"/>
                <a:cs typeface="Helvetica"/>
              </a:rPr>
              <a:t>From the list of movies above, the user can select a movie to navigate to a </a:t>
            </a:r>
            <a:r>
              <a:rPr lang="en-US" sz="1000" dirty="0" err="1">
                <a:latin typeface="Helvetica"/>
                <a:cs typeface="Helvetica"/>
              </a:rPr>
              <a:t>tableview</a:t>
            </a:r>
            <a:r>
              <a:rPr lang="en-US" sz="1000" dirty="0">
                <a:latin typeface="Helvetica"/>
                <a:cs typeface="Helvetica"/>
              </a:rPr>
              <a:t> showing a list of show-time information. Each cell displays the name of the theater, and the date and time of the showing. Each cell also includes a “Ticket” button. Selecting the button will navigate to a Fandango webpage enabling the user to purchase tickets for that specific showing. </a:t>
            </a:r>
          </a:p>
        </p:txBody>
      </p:sp>
      <p:sp>
        <p:nvSpPr>
          <p:cNvPr id="3" name="TextBox 2"/>
          <p:cNvSpPr txBox="1"/>
          <p:nvPr/>
        </p:nvSpPr>
        <p:spPr>
          <a:xfrm>
            <a:off x="5727700" y="4025900"/>
            <a:ext cx="2882900" cy="1785104"/>
          </a:xfrm>
          <a:prstGeom prst="rect">
            <a:avLst/>
          </a:prstGeom>
          <a:noFill/>
        </p:spPr>
        <p:txBody>
          <a:bodyPr wrap="square" rtlCol="0">
            <a:spAutoFit/>
          </a:bodyPr>
          <a:lstStyle/>
          <a:p>
            <a:pPr algn="just"/>
            <a:r>
              <a:rPr lang="en-US" sz="1000" dirty="0">
                <a:latin typeface="Helvetica"/>
                <a:cs typeface="Helvetica"/>
              </a:rPr>
              <a:t>The </a:t>
            </a:r>
            <a:r>
              <a:rPr lang="en-US" sz="1000" dirty="0" smtClean="0">
                <a:latin typeface="Helvetica"/>
                <a:cs typeface="Helvetica"/>
              </a:rPr>
              <a:t>fifth </a:t>
            </a:r>
            <a:r>
              <a:rPr lang="en-US" sz="1000" dirty="0">
                <a:latin typeface="Helvetica"/>
                <a:cs typeface="Helvetica"/>
              </a:rPr>
              <a:t>button on the tab bar controller navigates to a map view with the users current location and a search bar pre -populated with “Theaters near me”.  Selecting the search icon reveals a </a:t>
            </a:r>
            <a:r>
              <a:rPr lang="en-US" sz="1000" dirty="0" err="1">
                <a:latin typeface="Helvetica"/>
                <a:cs typeface="Helvetica"/>
              </a:rPr>
              <a:t>tableview</a:t>
            </a:r>
            <a:r>
              <a:rPr lang="en-US" sz="1000" dirty="0">
                <a:latin typeface="Helvetica"/>
                <a:cs typeface="Helvetica"/>
              </a:rPr>
              <a:t> with a list of theaters near the user’s current location. Selecting a theater will show a map view with a pin drop for the location of that theater. Selecting the pin will show a pop-up with a car icon and a location description. Selecting the car icon will open the directions function in Apple maps. </a:t>
            </a:r>
          </a:p>
        </p:txBody>
      </p:sp>
      <p:pic>
        <p:nvPicPr>
          <p:cNvPr id="8" name="Picture 7" descr="IMG_3229.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0100" y="4072466"/>
            <a:ext cx="911362" cy="1621009"/>
          </a:xfrm>
          <a:prstGeom prst="rect">
            <a:avLst/>
          </a:prstGeom>
        </p:spPr>
      </p:pic>
      <p:sp>
        <p:nvSpPr>
          <p:cNvPr id="9" name="Rectangle 8"/>
          <p:cNvSpPr/>
          <p:nvPr/>
        </p:nvSpPr>
        <p:spPr>
          <a:xfrm>
            <a:off x="622300" y="1765300"/>
            <a:ext cx="3458034" cy="3877984"/>
          </a:xfrm>
          <a:prstGeom prst="rect">
            <a:avLst/>
          </a:prstGeom>
        </p:spPr>
        <p:txBody>
          <a:bodyPr wrap="square">
            <a:spAutoFit/>
          </a:bodyPr>
          <a:lstStyle/>
          <a:p>
            <a:r>
              <a:rPr lang="en-US" sz="1200" dirty="0" smtClean="0">
                <a:latin typeface="Helvetica"/>
                <a:cs typeface="Helvetica"/>
              </a:rPr>
              <a:t>Movie </a:t>
            </a:r>
            <a:r>
              <a:rPr lang="en-US" sz="1200" dirty="0">
                <a:latin typeface="Helvetica"/>
                <a:cs typeface="Helvetica"/>
              </a:rPr>
              <a:t>information displayed in the “Now Playing” and “Top Rated” views is obtained via a URL call to The Movie </a:t>
            </a:r>
            <a:r>
              <a:rPr lang="en-US" sz="1200" dirty="0" err="1">
                <a:latin typeface="Helvetica"/>
                <a:cs typeface="Helvetica"/>
              </a:rPr>
              <a:t>DataBase</a:t>
            </a:r>
            <a:r>
              <a:rPr lang="en-US" sz="1200" dirty="0">
                <a:latin typeface="Helvetica"/>
                <a:cs typeface="Helvetica"/>
              </a:rPr>
              <a:t>. The information returned is in JSON format. The app parses this data and displays the information in a </a:t>
            </a:r>
            <a:r>
              <a:rPr lang="en-US" sz="1200" dirty="0" err="1">
                <a:latin typeface="Helvetica"/>
                <a:cs typeface="Helvetica"/>
              </a:rPr>
              <a:t>tableview</a:t>
            </a:r>
            <a:r>
              <a:rPr lang="en-US" sz="1200" dirty="0">
                <a:latin typeface="Helvetica"/>
                <a:cs typeface="Helvetica"/>
              </a:rPr>
              <a:t>. Images are obtained via additional calls using the URI for the poster view returned from the initial call. </a:t>
            </a:r>
          </a:p>
          <a:p>
            <a:r>
              <a:rPr lang="en-US" sz="1200" dirty="0">
                <a:latin typeface="Helvetica"/>
                <a:cs typeface="Helvetica"/>
              </a:rPr>
              <a:t> </a:t>
            </a:r>
          </a:p>
          <a:p>
            <a:r>
              <a:rPr lang="en-US" sz="1200" dirty="0">
                <a:latin typeface="Helvetica"/>
                <a:cs typeface="Helvetica"/>
              </a:rPr>
              <a:t>The app uses Core Location to obtain the user’s current location. This information is used to query the </a:t>
            </a:r>
            <a:r>
              <a:rPr lang="en-US" sz="1200" dirty="0" err="1">
                <a:latin typeface="Helvetica"/>
                <a:cs typeface="Helvetica"/>
              </a:rPr>
              <a:t>Gracenote</a:t>
            </a:r>
            <a:r>
              <a:rPr lang="en-US" sz="1200" dirty="0">
                <a:latin typeface="Helvetica"/>
                <a:cs typeface="Helvetica"/>
              </a:rPr>
              <a:t> database for information regarding movies playing within a specified radius of the user’s location. The radius is set in the app’s </a:t>
            </a:r>
            <a:r>
              <a:rPr lang="en-US" sz="1200" dirty="0" smtClean="0">
                <a:latin typeface="Helvetica"/>
                <a:cs typeface="Helvetica"/>
              </a:rPr>
              <a:t>settings menu. The </a:t>
            </a:r>
            <a:r>
              <a:rPr lang="en-US" sz="1200" dirty="0">
                <a:latin typeface="Helvetica"/>
                <a:cs typeface="Helvetica"/>
              </a:rPr>
              <a:t>app allows the user to navigate to a web page to purchase </a:t>
            </a:r>
            <a:r>
              <a:rPr lang="en-US" sz="1200" dirty="0" smtClean="0">
                <a:latin typeface="Helvetica"/>
                <a:cs typeface="Helvetica"/>
              </a:rPr>
              <a:t>tickets. </a:t>
            </a:r>
            <a:r>
              <a:rPr lang="en-US" sz="1200" dirty="0" err="1">
                <a:latin typeface="Helvetica"/>
                <a:cs typeface="Helvetica"/>
              </a:rPr>
              <a:t>MapKit</a:t>
            </a:r>
            <a:r>
              <a:rPr lang="en-US" sz="1200" dirty="0">
                <a:latin typeface="Helvetica"/>
                <a:cs typeface="Helvetica"/>
              </a:rPr>
              <a:t> is is used to display the location of and directions to a specific theater.</a:t>
            </a:r>
          </a:p>
          <a:p>
            <a:endParaRPr lang="en-US" sz="1200" dirty="0" smtClean="0">
              <a:latin typeface="Helvetica"/>
              <a:cs typeface="Helvetica"/>
            </a:endParaRPr>
          </a:p>
          <a:p>
            <a:endParaRPr lang="en-US" dirty="0">
              <a:latin typeface="Helvetica"/>
              <a:cs typeface="Helvetica"/>
            </a:endParaRPr>
          </a:p>
        </p:txBody>
      </p:sp>
      <p:sp>
        <p:nvSpPr>
          <p:cNvPr id="10" name="TextBox 9"/>
          <p:cNvSpPr txBox="1"/>
          <p:nvPr/>
        </p:nvSpPr>
        <p:spPr>
          <a:xfrm>
            <a:off x="635000" y="1173202"/>
            <a:ext cx="1939466" cy="369332"/>
          </a:xfrm>
          <a:prstGeom prst="rect">
            <a:avLst/>
          </a:prstGeom>
          <a:noFill/>
        </p:spPr>
        <p:txBody>
          <a:bodyPr wrap="none" rtlCol="0">
            <a:spAutoFit/>
          </a:bodyPr>
          <a:lstStyle/>
          <a:p>
            <a:r>
              <a:rPr lang="en-US" b="1" dirty="0" smtClean="0">
                <a:latin typeface="Helvetica"/>
                <a:cs typeface="Helvetica"/>
              </a:rPr>
              <a:t>Implementation</a:t>
            </a:r>
          </a:p>
        </p:txBody>
      </p:sp>
      <p:sp>
        <p:nvSpPr>
          <p:cNvPr id="11" name="Rectangle 10"/>
          <p:cNvSpPr/>
          <p:nvPr/>
        </p:nvSpPr>
        <p:spPr>
          <a:xfrm>
            <a:off x="4589317" y="1860550"/>
            <a:ext cx="942505" cy="167640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89317" y="4051300"/>
            <a:ext cx="942505" cy="167640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074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1210</TotalTime>
  <Words>562</Words>
  <Application>Microsoft Macintosh PowerPoint</Application>
  <PresentationFormat>On-screen Show (4:3)</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Lynch</dc:creator>
  <cp:lastModifiedBy>terrence lynch</cp:lastModifiedBy>
  <cp:revision>17</cp:revision>
  <dcterms:created xsi:type="dcterms:W3CDTF">2017-08-19T20:04:34Z</dcterms:created>
  <dcterms:modified xsi:type="dcterms:W3CDTF">2017-08-23T01:41:50Z</dcterms:modified>
</cp:coreProperties>
</file>