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11" r:id="rId7"/>
    <p:sldId id="39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ler" userId="9535494706cc37af" providerId="LiveId" clId="{E5641AE8-A068-4AB7-815D-3D72D7E6A4BC}"/>
    <pc:docChg chg="modSld">
      <pc:chgData name="Tyler Miller" userId="9535494706cc37af" providerId="LiveId" clId="{E5641AE8-A068-4AB7-815D-3D72D7E6A4BC}" dt="2025-04-30T22:57:39.534" v="4" actId="20577"/>
      <pc:docMkLst>
        <pc:docMk/>
      </pc:docMkLst>
      <pc:sldChg chg="modSp mod">
        <pc:chgData name="Tyler Miller" userId="9535494706cc37af" providerId="LiveId" clId="{E5641AE8-A068-4AB7-815D-3D72D7E6A4BC}" dt="2025-04-30T22:57:39.534" v="4" actId="20577"/>
        <pc:sldMkLst>
          <pc:docMk/>
          <pc:sldMk cId="3346685798" sldId="383"/>
        </pc:sldMkLst>
        <pc:spChg chg="mod">
          <ac:chgData name="Tyler Miller" userId="9535494706cc37af" providerId="LiveId" clId="{E5641AE8-A068-4AB7-815D-3D72D7E6A4BC}" dt="2025-04-30T22:57:39.534" v="4" actId="20577"/>
          <ac:spMkLst>
            <pc:docMk/>
            <pc:sldMk cId="3346685798" sldId="383"/>
            <ac:spMk id="3" creationId="{3B8EBC2C-6DD7-5003-38EB-40753046F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87D5-59BF-051A-8810-6143B08EC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E2E12-386A-5A52-8291-EF5DE9033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1656E-DB01-56A7-EBCB-F12FA8778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811A8-240C-5EC0-5B47-5F12057B2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CA1E8-CBD2-EC06-7370-6EB30A6B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0A749-E764-7D8D-868D-3B3CBD3E1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524698-5CBD-B7D1-FB00-7E31C6946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14D-8A07-8FB5-4283-ACC60FEBB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2AD7F-6469-CB20-8FF0-EB71DE8D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F0468-9262-5105-1459-82BCA806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0432D-8D75-6C7E-9379-263E5260B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7C523-A471-386E-AC1C-67827C478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1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6B862-252B-EE3A-92C0-0AE2AEA76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72D6DA-2A76-F9A1-2342-088579160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384ED-6A4B-7D54-510E-8751A327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839A-2ACF-C114-3BF8-69C18066A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5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AFD23-34E8-F61E-F613-1972806C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4C43D-440D-F24A-DDFA-1D94CB810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E7A15-8EE8-CB49-29D5-053790E51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9718-9F56-6C36-56C0-1FE304CD9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49DD-9685-54E5-2616-F5C60A54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D64C5-FB18-1842-9CB3-B2C6275D4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D6719-C920-3310-E0C5-4F190F298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B30A8-0585-0D57-553C-E05D53BBA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0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Premier League Match Classifier</a:t>
            </a:r>
            <a:br>
              <a:rPr lang="en-US" sz="5400" dirty="0"/>
            </a:br>
            <a:r>
              <a:rPr lang="en-US" sz="5400" dirty="0"/>
              <a:t>By:</a:t>
            </a:r>
            <a:br>
              <a:rPr lang="en-US" sz="5400" dirty="0"/>
            </a:br>
            <a:r>
              <a:rPr lang="en-US" sz="5400" dirty="0"/>
              <a:t>Tyler Miller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F15-C781-F65C-90D6-BD675967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5AB-C2FC-1878-DBFB-625AA0444A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013" y="2460138"/>
            <a:ext cx="4726379" cy="3699328"/>
          </a:xfrm>
        </p:spPr>
        <p:txBody>
          <a:bodyPr/>
          <a:lstStyle/>
          <a:p>
            <a:r>
              <a:rPr lang="en-US" dirty="0"/>
              <a:t>Final feature importance by p-value represented as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E4AE9-6B2E-2561-8CA0-455B8294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93" y="1213258"/>
            <a:ext cx="6385007" cy="4431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1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FFBA8-52EB-3A9B-971F-74EBC062E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E6CE-2B92-1A67-AB5A-67AC13B0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CFCA-C663-4EC2-3102-A0A1EDEC36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013" y="2460138"/>
            <a:ext cx="4726379" cy="3699328"/>
          </a:xfrm>
        </p:spPr>
        <p:txBody>
          <a:bodyPr/>
          <a:lstStyle/>
          <a:p>
            <a:r>
              <a:rPr lang="en-US" dirty="0"/>
              <a:t>Ran linear regression based on the logistic features</a:t>
            </a:r>
          </a:p>
          <a:p>
            <a:r>
              <a:rPr lang="en-US" dirty="0"/>
              <a:t>Linear regression is predicting the goal difference given the matchday</a:t>
            </a:r>
          </a:p>
          <a:p>
            <a:r>
              <a:rPr lang="en-US" dirty="0"/>
              <a:t>If GD &gt; 0 = Home win</a:t>
            </a:r>
          </a:p>
          <a:p>
            <a:pPr lvl="1"/>
            <a:r>
              <a:rPr lang="en-US" dirty="0"/>
              <a:t>Else = Not Home win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F669F6-D32B-DB88-AAC1-DA8D6D43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44" y="1783080"/>
            <a:ext cx="6010795" cy="40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97E8-3E3F-C98E-6E38-732A6EAC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B5AD-BA73-C052-E284-3562CFB7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8A1F-6768-F8F2-DF6A-968CDBBB47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795" y="2397792"/>
            <a:ext cx="4726379" cy="3699328"/>
          </a:xfrm>
        </p:spPr>
        <p:txBody>
          <a:bodyPr/>
          <a:lstStyle/>
          <a:p>
            <a:r>
              <a:rPr lang="en-US" dirty="0"/>
              <a:t>Linear regression performed worse but relatively similar</a:t>
            </a:r>
          </a:p>
          <a:p>
            <a:r>
              <a:rPr lang="en-US" dirty="0"/>
              <a:t>Positive class = 0 which is not home</a:t>
            </a:r>
          </a:p>
          <a:p>
            <a:r>
              <a:rPr lang="en-US" dirty="0"/>
              <a:t>Predicted more home wins than not home (Home == 1, Not home == 0)</a:t>
            </a:r>
          </a:p>
          <a:p>
            <a:r>
              <a:rPr lang="en-US" dirty="0"/>
              <a:t>Predicted not home more accurately but also predicted less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C5643B-D42A-F086-9AB3-C4BA172C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51" y="1149947"/>
            <a:ext cx="4126057" cy="4558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7E6B6-BDB2-7100-558F-E1BEBF09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54" y="472890"/>
            <a:ext cx="1111828" cy="5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3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4003-FB55-DE60-C6CF-1A93D0FE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C15F-2587-8E99-37E7-71848A84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1047072"/>
          </a:xfrm>
        </p:spPr>
        <p:txBody>
          <a:bodyPr/>
          <a:lstStyle/>
          <a:p>
            <a:r>
              <a:rPr lang="en-US" dirty="0"/>
              <a:t>		Linear			        Logistic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4005E-6992-74C8-9364-387E4BA5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63" y="1277702"/>
            <a:ext cx="4336472" cy="4688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D0ED0-6029-9FA7-43AB-D4CE50F7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479" y="5966375"/>
            <a:ext cx="1111828" cy="505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A619C-8B89-4DB8-B39C-3002B3F2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608" y="1277702"/>
            <a:ext cx="4336472" cy="46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E206-A361-F3AF-1C75-56D8CBAC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DED-3138-B4D4-5E0F-F9D17208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B71E-3F5C-F718-4107-ABB8CD7A67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795" y="2397792"/>
            <a:ext cx="8783782" cy="3699328"/>
          </a:xfrm>
        </p:spPr>
        <p:txBody>
          <a:bodyPr/>
          <a:lstStyle/>
          <a:p>
            <a:r>
              <a:rPr lang="en-US" dirty="0"/>
              <a:t>Both methods were better than random chance however, neither model was particularly impressive</a:t>
            </a:r>
          </a:p>
          <a:p>
            <a:r>
              <a:rPr lang="en-US" dirty="0"/>
              <a:t>Logistic is the better model in this scenario with an accuracy of .64 vs linear .60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E5EE-4287-793E-8274-0596A52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Ideas, Limitations,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9CB9-033C-CB9E-AABE-8FB3024D2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4727" y="2282008"/>
            <a:ext cx="10013373" cy="3699328"/>
          </a:xfrm>
        </p:spPr>
        <p:txBody>
          <a:bodyPr/>
          <a:lstStyle/>
          <a:p>
            <a:r>
              <a:rPr lang="en-US" dirty="0"/>
              <a:t>Incomplete data and not enough features could improve models:</a:t>
            </a:r>
          </a:p>
          <a:p>
            <a:pPr lvl="1"/>
            <a:r>
              <a:rPr lang="en-US" dirty="0"/>
              <a:t>Features for player lineups or aggregated statistics for the lineups. This would account for rotating squads which is common and injuries</a:t>
            </a:r>
          </a:p>
          <a:p>
            <a:pPr lvl="1"/>
            <a:r>
              <a:rPr lang="en-US" dirty="0"/>
              <a:t>Weather/Home team advantage would be a useful feature</a:t>
            </a:r>
          </a:p>
          <a:p>
            <a:pPr lvl="1"/>
            <a:r>
              <a:rPr lang="en-US" dirty="0"/>
              <a:t>Non-binomial labels could improve performance. Due to draws being common in soccer it could change the performance to have a draw class</a:t>
            </a:r>
          </a:p>
          <a:p>
            <a:r>
              <a:rPr lang="en-US" dirty="0"/>
              <a:t>More complex models such as random forest, naïve bayes and SVM could produce better results for this complex problem.</a:t>
            </a:r>
          </a:p>
        </p:txBody>
      </p:sp>
    </p:spTree>
    <p:extLst>
      <p:ext uri="{BB962C8B-B14F-4D97-AF65-F5344CB8AC3E}">
        <p14:creationId xmlns:p14="http://schemas.microsoft.com/office/powerpoint/2010/main" val="93238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Tyler Miller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Dataset Introduction</a:t>
            </a:r>
          </a:p>
          <a:p>
            <a:r>
              <a:rPr lang="en-US"/>
              <a:t>Objective, features, domain knowledge</a:t>
            </a:r>
            <a:endParaRPr lang="en-US" dirty="0"/>
          </a:p>
          <a:p>
            <a:r>
              <a:rPr lang="en-US" dirty="0"/>
              <a:t>Statistical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Limitations, improvement, future ideas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6A6E7-CE71-8279-7E61-1EB868E7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3D40E-B4EA-7886-5DEE-92D5E3AB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CD4F6-7AD2-B60D-1EDF-9E9DE829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1AB016E-A085-1659-9BBC-F5D32A3F3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39E0B0C-76D9-3F95-B30E-9097D8BE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0385401-A566-333A-2C87-F0170363B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872092-3FF0-EBE7-ECDD-D17E91A99E92}"/>
              </a:ext>
            </a:extLst>
          </p:cNvPr>
          <p:cNvSpPr txBox="1"/>
          <p:nvPr/>
        </p:nvSpPr>
        <p:spPr>
          <a:xfrm>
            <a:off x="968354" y="2725387"/>
            <a:ext cx="9915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Kaggle dataset including historical matchday data from 2000-2018 of the English Premier League.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6840 Matches/data records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was mostly clean. Converted FTR to binary 1 or 0 instead of string “H” vs “NH”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Manually added a head-to-head win percentage to improve performance. HTHW% represented the previous 3 years if available (default .5)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Proportion of classes is about even (H vs NH)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Can team statistics and recent form predict the outcome of Premier League matches?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DD033-590F-B39D-9ABA-0FE0321EB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5266"/>
              </p:ext>
            </p:extLst>
          </p:nvPr>
        </p:nvGraphicFramePr>
        <p:xfrm>
          <a:off x="904875" y="2478040"/>
          <a:ext cx="10382250" cy="346367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191125">
                  <a:extLst>
                    <a:ext uri="{9D8B030D-6E8A-4147-A177-3AD203B41FA5}">
                      <a16:colId xmlns:a16="http://schemas.microsoft.com/office/drawing/2014/main" val="949838931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873156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Variable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7244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FTR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Final match result: originally "H", “NH”, converted to binary (1 = Home win, 0 = Not home win)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382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HTGS, ATGS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Total goals scored by Home and Away team (season-to-date)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682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HTGC, ATGC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Total goals conceded by Home and Away team (season-to-date)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4634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HTP, ATP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Season-to-date points for Home and Away teams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1850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HTFormPts, ATFormPts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Recent form points from last 5 matches (W=3, D=1, L=0)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2539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HTGD, ATGD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Goal difference (scored - conceded) for Home and Away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233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DiffPts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Difference in points between the teams (HTP - ATP)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402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DiffFormPts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Difference in form points (HTFormPts - ATFormPts)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562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HTWinStreakX, ATWinStreakX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Whether a team has a win streak of length X (3 or 5)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46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HTLossStreakX, ATLossStreakX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Whether a team has a loss streak of length X (3 or 5)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5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HMxW, AMxL, etc.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Encoded results of previous matches (e.g., "HM1W" = Home team won 1 match ago)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565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HTHWinPct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Historical win percentage of home team against away team in the last 3 years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7344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Match date (cleaned and converted to Date format)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047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B7CB8-718B-E6CA-44E6-7C167084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42828E-FC75-3288-A340-0F5D9835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Statistical Methods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95DBA9-D3E3-C9FB-5BD8-75166F80E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305020-15D8-40E1-DE4C-C6328978F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BD00D5-0536-E671-BBA4-7ED71FA42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A06228B-15DE-0F46-00E3-89269F77D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DAD0C2-2614-4047-51EA-3FE1ACE0F20F}"/>
              </a:ext>
            </a:extLst>
          </p:cNvPr>
          <p:cNvSpPr txBox="1"/>
          <p:nvPr/>
        </p:nvSpPr>
        <p:spPr>
          <a:xfrm>
            <a:off x="968354" y="2725387"/>
            <a:ext cx="9915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Elastic net regularization is used for feature selection and handling collinearity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matrix also used to avoid collinearity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P-values to determine statistical significance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 for classification of home win or not home win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Linear regression to predict goal difference of a matchday and thus the winner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Evaluation metrics include accuracy score and confusion matrix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ensure fair evaluation data split randomly into 70/30 train/test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8D717-996D-5FBE-2BF5-250429C3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7253-AA35-854E-DD96-3E060A77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Elastic Net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FC00CF-FFD9-F477-4A1B-E2B10A3C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2B9BCE-AC99-905F-681B-01CE8A696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B6B3EE-03A9-9D2D-834A-DB1C1A79B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91B1990-772B-F5A2-2628-D81F07ED3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9B2F0E-70FD-80FA-D5CE-5AF0E25053C2}"/>
              </a:ext>
            </a:extLst>
          </p:cNvPr>
          <p:cNvSpPr txBox="1"/>
          <p:nvPr/>
        </p:nvSpPr>
        <p:spPr>
          <a:xfrm>
            <a:off x="968354" y="2725387"/>
            <a:ext cx="4328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Elastic net regularization is used for feature selection and handling collinearity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discover and get a feel for the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F8B81-7FBD-E6E9-7DF0-62BB3A27A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5214"/>
            <a:ext cx="5963530" cy="4139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2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2F65-EE30-A68F-9CE9-96EE2BBD3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9F604E-A81B-4018-18F5-37FEA7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713B1E-7636-8A34-5234-30419F6EB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8B4A48-ABB1-8E80-D519-6817478B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8CE4662-C3F1-7DD6-5311-14B0DB03B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4ACE54E-3721-0AD9-7AA2-7D729A6D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AC7374-0D53-1B17-EA7F-05FB9F6E4521}"/>
              </a:ext>
            </a:extLst>
          </p:cNvPr>
          <p:cNvSpPr txBox="1"/>
          <p:nvPr/>
        </p:nvSpPr>
        <p:spPr>
          <a:xfrm>
            <a:off x="968354" y="2725387"/>
            <a:ext cx="432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 ran multiple times to narrows down features further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p-values and correlation matrix to determine which features to drop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 run with elastic net selected features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Accuracy: .62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D812478-4376-762F-997B-22332D0D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30" y="1219564"/>
            <a:ext cx="5885456" cy="44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1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6CC36-F091-9530-FA4C-E0C9CEE48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F7025-84BE-ABF2-0E1B-5D87D0F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852864-94DB-B2EC-31BB-6C186507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E5FDED0-133D-5561-E295-B22E52039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7C3E5C-71D3-DDFB-69A6-CD6C7E932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8493EC5-4B29-A25E-2C2F-ED5025B3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D709E2-7AEE-A377-C052-86CDABA14E6A}"/>
              </a:ext>
            </a:extLst>
          </p:cNvPr>
          <p:cNvSpPr txBox="1"/>
          <p:nvPr/>
        </p:nvSpPr>
        <p:spPr>
          <a:xfrm>
            <a:off x="968354" y="2725387"/>
            <a:ext cx="4328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correlation matrix to help decide which features to drop since performance was bad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Combined with p-values from previous slide to drop features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26715-7A59-7B0E-9750-31156E034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33" y="1204684"/>
            <a:ext cx="6751543" cy="4686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59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DFBE7-F4F9-BD36-306B-CAA7F6A4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AC791C-F617-A3E7-2E6C-EF126FE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Logistic Regression Part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96F9B-2AB9-2931-3596-2A2BB2BA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61ED030-490D-D167-AABC-278BD08EB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2C70DE1-DB73-CC56-B015-EF85BAF12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6F6F4F1-A89E-942D-AD83-C8E4F9452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99AB15-CF8B-702F-2417-EE4F560FD07F}"/>
              </a:ext>
            </a:extLst>
          </p:cNvPr>
          <p:cNvSpPr txBox="1"/>
          <p:nvPr/>
        </p:nvSpPr>
        <p:spPr>
          <a:xfrm>
            <a:off x="968354" y="2725387"/>
            <a:ext cx="4328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logistic run after dropping out features carefully to determine best accuracy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Accuracy = .64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Still not the best accuracy but better than random guessing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DA9255-4368-CB2E-9609-67DC310B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19" y="1783080"/>
            <a:ext cx="658685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66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{EF776E39-761F-4FFD-B53E-CA9CC19C137F}tf78853419_win32</Template>
  <TotalTime>322</TotalTime>
  <Words>750</Words>
  <Application>Microsoft Office PowerPoint</Application>
  <PresentationFormat>Widescreen</PresentationFormat>
  <Paragraphs>102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Franklin Gothic Book</vt:lpstr>
      <vt:lpstr>Franklin Gothic Demi</vt:lpstr>
      <vt:lpstr>Wingdings</vt:lpstr>
      <vt:lpstr>Custom</vt:lpstr>
      <vt:lpstr>Premier League Match Classifier By: Tyler Miller</vt:lpstr>
      <vt:lpstr>Agenda</vt:lpstr>
      <vt:lpstr>Dataset Overview</vt:lpstr>
      <vt:lpstr>Can team statistics and recent form predict the outcome of Premier League matches?</vt:lpstr>
      <vt:lpstr>Statistical Methods</vt:lpstr>
      <vt:lpstr>Elastic Net</vt:lpstr>
      <vt:lpstr>Logistic Regression</vt:lpstr>
      <vt:lpstr>Correlation Matrix</vt:lpstr>
      <vt:lpstr>Logistic Regression Part 2</vt:lpstr>
      <vt:lpstr>Feature Importance</vt:lpstr>
      <vt:lpstr>Linear Regression</vt:lpstr>
      <vt:lpstr>Linear Regression</vt:lpstr>
      <vt:lpstr>  Linear           Logistic</vt:lpstr>
      <vt:lpstr>Conclusion</vt:lpstr>
      <vt:lpstr>Future Ideas, Limitations, Improvements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Miller</dc:creator>
  <cp:lastModifiedBy>Tyler Miller</cp:lastModifiedBy>
  <cp:revision>1</cp:revision>
  <dcterms:created xsi:type="dcterms:W3CDTF">2025-04-30T15:05:20Z</dcterms:created>
  <dcterms:modified xsi:type="dcterms:W3CDTF">2025-04-30T22:57:41Z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