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1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A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Terrence Maas &amp; Eduardo Romero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App Navigation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812" y="745862"/>
            <a:ext cx="1914525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3211550" y="2098450"/>
            <a:ext cx="4817400" cy="56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“Independent” tables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3303575" y="1299962"/>
            <a:ext cx="4817400" cy="56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List/Member management</a:t>
            </a:r>
          </a:p>
        </p:txBody>
      </p:sp>
      <p:sp>
        <p:nvSpPr>
          <p:cNvPr id="111" name="Shape 111"/>
          <p:cNvSpPr/>
          <p:nvPr/>
        </p:nvSpPr>
        <p:spPr>
          <a:xfrm>
            <a:off x="2793375" y="1890125"/>
            <a:ext cx="476725" cy="770150"/>
          </a:xfrm>
          <a:custGeom>
            <a:pathLst>
              <a:path extrusionOk="0" h="30806" w="19069">
                <a:moveTo>
                  <a:pt x="0" y="0"/>
                </a:moveTo>
                <a:cubicBezTo>
                  <a:pt x="1617" y="947"/>
                  <a:pt x="7806" y="2731"/>
                  <a:pt x="9702" y="5687"/>
                </a:cubicBezTo>
                <a:cubicBezTo>
                  <a:pt x="11597" y="8642"/>
                  <a:pt x="9812" y="15389"/>
                  <a:pt x="11374" y="17731"/>
                </a:cubicBezTo>
                <a:cubicBezTo>
                  <a:pt x="12935" y="20072"/>
                  <a:pt x="19069" y="19013"/>
                  <a:pt x="19069" y="19738"/>
                </a:cubicBezTo>
                <a:cubicBezTo>
                  <a:pt x="19069" y="20462"/>
                  <a:pt x="12712" y="20407"/>
                  <a:pt x="11374" y="22080"/>
                </a:cubicBezTo>
                <a:cubicBezTo>
                  <a:pt x="10035" y="23752"/>
                  <a:pt x="12824" y="28324"/>
                  <a:pt x="11040" y="29774"/>
                </a:cubicBezTo>
                <a:cubicBezTo>
                  <a:pt x="9255" y="31223"/>
                  <a:pt x="2397" y="30610"/>
                  <a:pt x="669" y="30778"/>
                </a:cubicBezTo>
              </a:path>
            </a:pathLst>
          </a:custGeom>
          <a:noFill/>
          <a:ln cap="flat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12" name="Shape 112"/>
          <p:cNvSpPr/>
          <p:nvPr/>
        </p:nvSpPr>
        <p:spPr>
          <a:xfrm>
            <a:off x="2793375" y="1504030"/>
            <a:ext cx="568900" cy="302475"/>
          </a:xfrm>
          <a:custGeom>
            <a:pathLst>
              <a:path extrusionOk="0" h="12099" w="22756">
                <a:moveTo>
                  <a:pt x="335" y="56"/>
                </a:moveTo>
                <a:cubicBezTo>
                  <a:pt x="4070" y="279"/>
                  <a:pt x="22804" y="-613"/>
                  <a:pt x="22749" y="1394"/>
                </a:cubicBezTo>
                <a:cubicBezTo>
                  <a:pt x="22693" y="3401"/>
                  <a:pt x="3791" y="10314"/>
                  <a:pt x="0" y="12099"/>
                </a:cubicBezTo>
              </a:path>
            </a:pathLst>
          </a:custGeom>
          <a:noFill/>
          <a:ln cap="flat" w="28575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13" name="Shape 113"/>
          <p:cNvSpPr txBox="1"/>
          <p:nvPr/>
        </p:nvSpPr>
        <p:spPr>
          <a:xfrm>
            <a:off x="3613000" y="794525"/>
            <a:ext cx="4817400" cy="56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0" y="1063373"/>
            <a:ext cx="9143999" cy="227160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3512625" y="1497050"/>
            <a:ext cx="16799" cy="2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457200" y="205975"/>
            <a:ext cx="8106900" cy="56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The ARL_Employees page shows all admin employees: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225800" y="3830450"/>
            <a:ext cx="8460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And the Standard User page does the same for standard users.</a:t>
            </a:r>
          </a:p>
        </p:txBody>
      </p:sp>
      <p:cxnSp>
        <p:nvCxnSpPr>
          <p:cNvPr id="124" name="Shape 124"/>
          <p:cNvCxnSpPr/>
          <p:nvPr/>
        </p:nvCxnSpPr>
        <p:spPr>
          <a:xfrm flipH="1">
            <a:off x="5369374" y="602175"/>
            <a:ext cx="669000" cy="1948800"/>
          </a:xfrm>
          <a:prstGeom prst="straightConnector1">
            <a:avLst/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" name="Shape 125"/>
          <p:cNvCxnSpPr/>
          <p:nvPr/>
        </p:nvCxnSpPr>
        <p:spPr>
          <a:xfrm rot="10800000">
            <a:off x="777849" y="2258199"/>
            <a:ext cx="1154100" cy="1630800"/>
          </a:xfrm>
          <a:prstGeom prst="straightConnector1">
            <a:avLst/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457200" y="353725"/>
            <a:ext cx="78225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The “Create” button for employees leads to this form: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" y="903326"/>
            <a:ext cx="6380937" cy="40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7" y="1353962"/>
            <a:ext cx="6848475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618900" y="401450"/>
            <a:ext cx="8003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Or you can use the CSV Upload page to add new employees from a csv file in bulk:</a:t>
            </a:r>
          </a:p>
        </p:txBody>
      </p:sp>
      <p:cxnSp>
        <p:nvCxnSpPr>
          <p:cNvPr id="142" name="Shape 142"/>
          <p:cNvCxnSpPr/>
          <p:nvPr/>
        </p:nvCxnSpPr>
        <p:spPr>
          <a:xfrm flipH="1">
            <a:off x="1413399" y="786150"/>
            <a:ext cx="1990500" cy="2860200"/>
          </a:xfrm>
          <a:prstGeom prst="straightConnector1">
            <a:avLst/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457200" y="702525"/>
            <a:ext cx="8229600" cy="59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The Notice Lists page, like the Employee pages, contains an interactive form for managing notice lists. 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7054"/>
            <a:ext cx="9144000" cy="29904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Shape 151"/>
          <p:cNvCxnSpPr/>
          <p:nvPr/>
        </p:nvCxnSpPr>
        <p:spPr>
          <a:xfrm rot="5400000">
            <a:off x="-380549" y="1350649"/>
            <a:ext cx="2258099" cy="1179299"/>
          </a:xfrm>
          <a:prstGeom prst="curvedConnector3">
            <a:avLst>
              <a:gd fmla="val -13704" name="adj1"/>
            </a:avLst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Now, moving on...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100" y="1699512"/>
            <a:ext cx="1905000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3219925" y="1664325"/>
            <a:ext cx="4817400" cy="56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The Members navigation header contains all the pages that we use for list management, as opposed to the standalone pages we just covered.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3862"/>
            <a:ext cx="9144001" cy="340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1271250" y="526900"/>
            <a:ext cx="4817400" cy="56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“Members: Lists” page displays all members that are notice lists.  Hitting the create button… (next slide)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8227"/>
            <a:ext cx="9143999" cy="128704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1580675" y="769425"/>
            <a:ext cx="4817400" cy="56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… takes you here!  Enter the list id for which you want to create a member, and it is created. 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240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80909"/>
            <a:ext cx="9144001" cy="246258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920000" y="2332625"/>
            <a:ext cx="5143499" cy="56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Member creation process for Employees is the same.</a:t>
            </a:r>
          </a:p>
        </p:txBody>
      </p:sp>
      <p:sp>
        <p:nvSpPr>
          <p:cNvPr id="185" name="Shape 185"/>
          <p:cNvSpPr/>
          <p:nvPr/>
        </p:nvSpPr>
        <p:spPr>
          <a:xfrm>
            <a:off x="6832900" y="2450475"/>
            <a:ext cx="217499" cy="230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551975" y="2433750"/>
            <a:ext cx="225900" cy="2147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75" y="2066450"/>
            <a:ext cx="8963025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317800" y="501475"/>
            <a:ext cx="8647800" cy="149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The “Manage Lists” and “Manage Users” pages go further: they let you manage the lists that a member belongs to or the members that a notice list holds.  Click this...</a:t>
            </a:r>
          </a:p>
        </p:txBody>
      </p:sp>
      <p:cxnSp>
        <p:nvCxnSpPr>
          <p:cNvPr id="195" name="Shape 195"/>
          <p:cNvCxnSpPr/>
          <p:nvPr/>
        </p:nvCxnSpPr>
        <p:spPr>
          <a:xfrm flipH="1">
            <a:off x="593824" y="1614150"/>
            <a:ext cx="4382400" cy="1572300"/>
          </a:xfrm>
          <a:prstGeom prst="straightConnector1">
            <a:avLst/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APEX URL:</a:t>
            </a:r>
          </a:p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https://apex.oracle.com/pls/apex/f?p=42748:1:267697655868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50" y="744349"/>
            <a:ext cx="7957973" cy="439914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221450" y="205975"/>
            <a:ext cx="8677200" cy="1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And you get to that list’s (or member’s) individual management page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8420"/>
            <a:ext cx="9143999" cy="199205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309425" y="205975"/>
            <a:ext cx="8530800" cy="19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Focusing more closely on the bottom of the page, you find a list of all members that belong to this notice list.  Clicking “Add Row” leads you to the Notice List-Member connection creator, while checking the boxes of the members will enable you to delete however many you would like to at once.</a:t>
            </a:r>
          </a:p>
        </p:txBody>
      </p:sp>
      <p:cxnSp>
        <p:nvCxnSpPr>
          <p:cNvPr id="212" name="Shape 212"/>
          <p:cNvCxnSpPr/>
          <p:nvPr/>
        </p:nvCxnSpPr>
        <p:spPr>
          <a:xfrm>
            <a:off x="5277325" y="786150"/>
            <a:ext cx="3437399" cy="2751600"/>
          </a:xfrm>
          <a:prstGeom prst="straightConnector1">
            <a:avLst/>
          </a:prstGeom>
          <a:noFill/>
          <a:ln cap="flat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3" name="Shape 213"/>
          <p:cNvCxnSpPr/>
          <p:nvPr/>
        </p:nvCxnSpPr>
        <p:spPr>
          <a:xfrm flipH="1">
            <a:off x="409699" y="1363225"/>
            <a:ext cx="1672800" cy="1028700"/>
          </a:xfrm>
          <a:prstGeom prst="straightConnector1">
            <a:avLst/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4" name="Shape 214"/>
          <p:cNvCxnSpPr/>
          <p:nvPr/>
        </p:nvCxnSpPr>
        <p:spPr>
          <a:xfrm>
            <a:off x="2400300" y="1371600"/>
            <a:ext cx="5201999" cy="2266500"/>
          </a:xfrm>
          <a:prstGeom prst="straightConnector1">
            <a:avLst/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79369"/>
            <a:ext cx="9143999" cy="158476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/>
        </p:nvSpPr>
        <p:spPr>
          <a:xfrm>
            <a:off x="108700" y="174625"/>
            <a:ext cx="8890199" cy="140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That “Add Row” button leads you here, where you connect a member and a notice list.  Because you came from a specific notice list’s management page, the notice list field is already filled out for you.</a:t>
            </a:r>
          </a:p>
        </p:txBody>
      </p:sp>
      <p:cxnSp>
        <p:nvCxnSpPr>
          <p:cNvPr id="223" name="Shape 223"/>
          <p:cNvCxnSpPr/>
          <p:nvPr/>
        </p:nvCxnSpPr>
        <p:spPr>
          <a:xfrm>
            <a:off x="2383575" y="1722875"/>
            <a:ext cx="209100" cy="585299"/>
          </a:xfrm>
          <a:prstGeom prst="straightConnector1">
            <a:avLst/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6644"/>
            <a:ext cx="9143999" cy="332980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42175" y="158900"/>
            <a:ext cx="87483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The “Full List Membership” page displays the all member-notice list connections and lets you create new ones.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5252"/>
            <a:ext cx="9144000" cy="167299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317825" y="275975"/>
            <a:ext cx="85557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Our Documents page lets you upload, store, and download files of whatever type.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4700250" y="3746825"/>
            <a:ext cx="4817400" cy="56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Clicking upload...</a:t>
            </a:r>
          </a:p>
        </p:txBody>
      </p:sp>
      <p:cxnSp>
        <p:nvCxnSpPr>
          <p:cNvPr id="241" name="Shape 241"/>
          <p:cNvCxnSpPr/>
          <p:nvPr/>
        </p:nvCxnSpPr>
        <p:spPr>
          <a:xfrm flipH="1" rot="10800000">
            <a:off x="6080200" y="2559074"/>
            <a:ext cx="2567699" cy="1263000"/>
          </a:xfrm>
          <a:prstGeom prst="straightConnector1">
            <a:avLst/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7408"/>
            <a:ext cx="9144000" cy="324608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/>
        </p:nvSpPr>
        <p:spPr>
          <a:xfrm>
            <a:off x="276000" y="460000"/>
            <a:ext cx="85224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...Brings you here, where you can select, name, and add comments to the file you are choosing to upload.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5252"/>
            <a:ext cx="9144000" cy="167299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x="200700" y="353725"/>
            <a:ext cx="84861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Back on the Documents page, clicking “Download” will download the file.</a:t>
            </a:r>
          </a:p>
        </p:txBody>
      </p:sp>
      <p:cxnSp>
        <p:nvCxnSpPr>
          <p:cNvPr id="258" name="Shape 258"/>
          <p:cNvCxnSpPr/>
          <p:nvPr/>
        </p:nvCxnSpPr>
        <p:spPr>
          <a:xfrm flipH="1">
            <a:off x="3337025" y="802900"/>
            <a:ext cx="2667899" cy="2082599"/>
          </a:xfrm>
          <a:prstGeom prst="straightConnector1">
            <a:avLst/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685800" y="32046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Order of Presentation:</a:t>
            </a:r>
          </a:p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685800" y="1828103"/>
            <a:ext cx="7772400" cy="784799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 A very abstract conceptual overview of how our app is set up.</a:t>
            </a:r>
          </a:p>
          <a:p>
            <a:pPr indent="-4191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 more detailed tour of the app.</a:t>
            </a:r>
          </a:p>
          <a:p>
            <a:pPr indent="-419100" lvl="0" marL="45720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 demo.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475" y="1565575"/>
            <a:ext cx="687705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x="886525" y="334525"/>
            <a:ext cx="6205500" cy="87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This was our original conceptual model.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443250" y="552000"/>
            <a:ext cx="80706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But we decided to redo it, more oriented around Dr. Cannata’s model: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1279597"/>
            <a:ext cx="8324850" cy="35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91" y="0"/>
            <a:ext cx="794566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719250" y="368000"/>
            <a:ext cx="4817400" cy="56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Logical Model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385762"/>
            <a:ext cx="7639050" cy="43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/>
          <p:nvPr/>
        </p:nvSpPr>
        <p:spPr>
          <a:xfrm>
            <a:off x="5655" y="12036"/>
            <a:ext cx="6768775" cy="5089700"/>
          </a:xfrm>
          <a:custGeom>
            <a:pathLst>
              <a:path extrusionOk="0" h="203588" w="270751">
                <a:moveTo>
                  <a:pt x="104484" y="9890"/>
                </a:moveTo>
                <a:cubicBezTo>
                  <a:pt x="122102" y="11841"/>
                  <a:pt x="132975" y="-1149"/>
                  <a:pt x="138941" y="14908"/>
                </a:cubicBezTo>
                <a:cubicBezTo>
                  <a:pt x="144906" y="30965"/>
                  <a:pt x="121544" y="90401"/>
                  <a:pt x="140279" y="106236"/>
                </a:cubicBezTo>
                <a:cubicBezTo>
                  <a:pt x="159013" y="122070"/>
                  <a:pt x="231608" y="95196"/>
                  <a:pt x="251346" y="109916"/>
                </a:cubicBezTo>
                <a:cubicBezTo>
                  <a:pt x="271083" y="124635"/>
                  <a:pt x="279167" y="181785"/>
                  <a:pt x="258705" y="194554"/>
                </a:cubicBezTo>
                <a:cubicBezTo>
                  <a:pt x="238242" y="207322"/>
                  <a:pt x="170889" y="207935"/>
                  <a:pt x="128571" y="186525"/>
                </a:cubicBezTo>
                <a:cubicBezTo>
                  <a:pt x="86252" y="165114"/>
                  <a:pt x="20682" y="96646"/>
                  <a:pt x="4792" y="66092"/>
                </a:cubicBezTo>
                <a:cubicBezTo>
                  <a:pt x="-11098" y="35537"/>
                  <a:pt x="16612" y="12566"/>
                  <a:pt x="33228" y="3199"/>
                </a:cubicBezTo>
                <a:cubicBezTo>
                  <a:pt x="49843" y="-6168"/>
                  <a:pt x="86865" y="7938"/>
                  <a:pt x="104484" y="9890"/>
                </a:cubicBezTo>
                <a:close/>
              </a:path>
            </a:pathLst>
          </a:custGeom>
          <a:noFill/>
          <a:ln cap="flat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6" name="Shape 76"/>
          <p:cNvSpPr txBox="1"/>
          <p:nvPr/>
        </p:nvSpPr>
        <p:spPr>
          <a:xfrm>
            <a:off x="1262875" y="2634475"/>
            <a:ext cx="4817400" cy="56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“Independent tables”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385762"/>
            <a:ext cx="7639050" cy="43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3110725" y="66899"/>
            <a:ext cx="5560350" cy="4968118"/>
          </a:xfrm>
          <a:custGeom>
            <a:pathLst>
              <a:path extrusionOk="0" h="210224" w="222414">
                <a:moveTo>
                  <a:pt x="21094" y="14259"/>
                </a:moveTo>
                <a:cubicBezTo>
                  <a:pt x="42727" y="-10385"/>
                  <a:pt x="102386" y="2215"/>
                  <a:pt x="135840" y="14259"/>
                </a:cubicBezTo>
                <a:cubicBezTo>
                  <a:pt x="169293" y="26302"/>
                  <a:pt x="216965" y="54960"/>
                  <a:pt x="221816" y="86518"/>
                </a:cubicBezTo>
                <a:cubicBezTo>
                  <a:pt x="226666" y="118075"/>
                  <a:pt x="199402" y="186042"/>
                  <a:pt x="164945" y="203606"/>
                </a:cubicBezTo>
                <a:cubicBezTo>
                  <a:pt x="130487" y="221169"/>
                  <a:pt x="41557" y="198810"/>
                  <a:pt x="15073" y="191897"/>
                </a:cubicBezTo>
                <a:cubicBezTo>
                  <a:pt x="-11411" y="184983"/>
                  <a:pt x="5036" y="191730"/>
                  <a:pt x="6040" y="162124"/>
                </a:cubicBezTo>
                <a:cubicBezTo>
                  <a:pt x="7043" y="132517"/>
                  <a:pt x="-539" y="38903"/>
                  <a:pt x="21094" y="14259"/>
                </a:cubicBezTo>
                <a:close/>
              </a:path>
            </a:pathLst>
          </a:custGeom>
          <a:noFill/>
          <a:ln cap="flat" w="28575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85" name="Shape 85"/>
          <p:cNvSpPr txBox="1"/>
          <p:nvPr/>
        </p:nvSpPr>
        <p:spPr>
          <a:xfrm>
            <a:off x="4641700" y="1957025"/>
            <a:ext cx="4817400" cy="56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00FF00"/>
                </a:solidFill>
              </a:rPr>
              <a:t>List</a:t>
            </a:r>
          </a:p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00FF00"/>
                </a:solidFill>
              </a:rPr>
              <a:t>Management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2163300" y="395700"/>
            <a:ext cx="4817400" cy="56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Employee OR Notice List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399150" y="1823225"/>
            <a:ext cx="4817400" cy="56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94" name="Shape 94"/>
          <p:cNvSpPr txBox="1"/>
          <p:nvPr/>
        </p:nvSpPr>
        <p:spPr>
          <a:xfrm>
            <a:off x="2325025" y="1931925"/>
            <a:ext cx="4817400" cy="56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Member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812600" y="1931925"/>
            <a:ext cx="4817400" cy="56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Notice List</a:t>
            </a:r>
          </a:p>
        </p:txBody>
      </p:sp>
      <p:sp>
        <p:nvSpPr>
          <p:cNvPr id="96" name="Shape 96"/>
          <p:cNvSpPr/>
          <p:nvPr/>
        </p:nvSpPr>
        <p:spPr>
          <a:xfrm rot="2171728">
            <a:off x="3504046" y="978466"/>
            <a:ext cx="744231" cy="103723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2325025" y="3621375"/>
            <a:ext cx="4817400" cy="56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Member-List connections (M2N)</a:t>
            </a:r>
          </a:p>
        </p:txBody>
      </p:sp>
      <p:sp>
        <p:nvSpPr>
          <p:cNvPr id="98" name="Shape 98"/>
          <p:cNvSpPr/>
          <p:nvPr/>
        </p:nvSpPr>
        <p:spPr>
          <a:xfrm rot="-1689140">
            <a:off x="3027613" y="2522464"/>
            <a:ext cx="886359" cy="107050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 rot="1947067">
            <a:off x="5009622" y="2539631"/>
            <a:ext cx="919713" cy="107401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2492300" y="1162350"/>
            <a:ext cx="4817400" cy="56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Stage 1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2082475" y="2776650"/>
            <a:ext cx="4817400" cy="56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Stage 2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