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Average"/>
      <p:regular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7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Decision Trees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Nathaniel Choe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Rohan Suri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Sample Splitting and Overfitting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Decision Tree Nodes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Excess Nodes due to Outliers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Overfitting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Parameter Tuning Options: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min_samples_split=2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min_samples_leaf=1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025" y="1680525"/>
            <a:ext cx="7749948" cy="24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324" y="1684615"/>
            <a:ext cx="6757575" cy="235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Entropy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Entropy measures IMPURITY in data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Controls data classification in decision trees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635" y="2253200"/>
            <a:ext cx="2998724" cy="257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587" y="1762125"/>
            <a:ext cx="50768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Information Gain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I.G: Entropy(Parent Data) - (Weighted Average) Entropy(Children)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Decision Tree Classifiers MAXIMIZE Information Gain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Problem: Parent Entropy (Speed): 1.0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8250"/>
            <a:ext cx="41338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Information Gain Calculations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Entropy Grade: (¾) * 0.9184 + (¼) * 0 = 0.3112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Entropy Bumpiness: (2/4) * 1.0 + (2/4) * 1.0 = 1.0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Entropy Speed Limit: (</a:t>
            </a:r>
            <a:r>
              <a:rPr lang="en"/>
              <a:t>2/4) * (-1.0 * log(1.0)) + … = 0.0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Maximum I.G: Speed Limit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Quick Recap: Naive Bayes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537" y="1603375"/>
            <a:ext cx="439102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Problems… and Benefits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Overfitting with Complex Data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 Proper Parameter Tuning!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Compile Decision Trees into larger Classifier</a:t>
            </a:r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550" y="2236493"/>
            <a:ext cx="3762750" cy="246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 determining the author of an email</a:t>
            </a:r>
          </a:p>
        </p:txBody>
      </p:sp>
      <p:sp>
        <p:nvSpPr>
          <p:cNvPr id="73" name="Shape 73"/>
          <p:cNvSpPr/>
          <p:nvPr/>
        </p:nvSpPr>
        <p:spPr>
          <a:xfrm>
            <a:off x="978700" y="1591575"/>
            <a:ext cx="1611000" cy="66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Sarah</a:t>
            </a:r>
          </a:p>
        </p:txBody>
      </p:sp>
      <p:sp>
        <p:nvSpPr>
          <p:cNvPr id="74" name="Shape 74"/>
          <p:cNvSpPr/>
          <p:nvPr/>
        </p:nvSpPr>
        <p:spPr>
          <a:xfrm>
            <a:off x="180100" y="2868950"/>
            <a:ext cx="7986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Live </a:t>
            </a:r>
          </a:p>
        </p:txBody>
      </p:sp>
      <p:sp>
        <p:nvSpPr>
          <p:cNvPr id="75" name="Shape 75"/>
          <p:cNvSpPr/>
          <p:nvPr/>
        </p:nvSpPr>
        <p:spPr>
          <a:xfrm>
            <a:off x="1384900" y="2868950"/>
            <a:ext cx="7986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Laugh </a:t>
            </a:r>
          </a:p>
        </p:txBody>
      </p:sp>
      <p:sp>
        <p:nvSpPr>
          <p:cNvPr id="76" name="Shape 76"/>
          <p:cNvSpPr/>
          <p:nvPr/>
        </p:nvSpPr>
        <p:spPr>
          <a:xfrm>
            <a:off x="2589700" y="2868950"/>
            <a:ext cx="7986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Love </a:t>
            </a:r>
          </a:p>
        </p:txBody>
      </p:sp>
      <p:cxnSp>
        <p:nvCxnSpPr>
          <p:cNvPr id="77" name="Shape 77"/>
          <p:cNvCxnSpPr>
            <a:stCxn id="73" idx="2"/>
            <a:endCxn id="76" idx="0"/>
          </p:cNvCxnSpPr>
          <p:nvPr/>
        </p:nvCxnSpPr>
        <p:spPr>
          <a:xfrm>
            <a:off x="1784200" y="2251575"/>
            <a:ext cx="1204800" cy="61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8" name="Shape 78"/>
          <p:cNvCxnSpPr>
            <a:stCxn id="73" idx="2"/>
            <a:endCxn id="75" idx="0"/>
          </p:cNvCxnSpPr>
          <p:nvPr/>
        </p:nvCxnSpPr>
        <p:spPr>
          <a:xfrm>
            <a:off x="1784200" y="2251575"/>
            <a:ext cx="0" cy="61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9" name="Shape 79"/>
          <p:cNvCxnSpPr>
            <a:stCxn id="73" idx="2"/>
            <a:endCxn id="74" idx="0"/>
          </p:cNvCxnSpPr>
          <p:nvPr/>
        </p:nvCxnSpPr>
        <p:spPr>
          <a:xfrm flipH="1">
            <a:off x="579400" y="2251575"/>
            <a:ext cx="1204800" cy="61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0" name="Shape 80"/>
          <p:cNvSpPr txBox="1"/>
          <p:nvPr/>
        </p:nvSpPr>
        <p:spPr>
          <a:xfrm>
            <a:off x="621100" y="2345325"/>
            <a:ext cx="4560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0.1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1784200" y="2526425"/>
            <a:ext cx="4560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0.8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2491300" y="2345325"/>
            <a:ext cx="4560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0.1</a:t>
            </a:r>
          </a:p>
        </p:txBody>
      </p:sp>
      <p:sp>
        <p:nvSpPr>
          <p:cNvPr id="83" name="Shape 83"/>
          <p:cNvSpPr/>
          <p:nvPr/>
        </p:nvSpPr>
        <p:spPr>
          <a:xfrm>
            <a:off x="4494700" y="1591575"/>
            <a:ext cx="1611000" cy="66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David</a:t>
            </a:r>
          </a:p>
        </p:txBody>
      </p:sp>
      <p:sp>
        <p:nvSpPr>
          <p:cNvPr id="84" name="Shape 84"/>
          <p:cNvSpPr/>
          <p:nvPr/>
        </p:nvSpPr>
        <p:spPr>
          <a:xfrm>
            <a:off x="3696100" y="2868950"/>
            <a:ext cx="7986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Live </a:t>
            </a:r>
          </a:p>
        </p:txBody>
      </p:sp>
      <p:sp>
        <p:nvSpPr>
          <p:cNvPr id="85" name="Shape 85"/>
          <p:cNvSpPr/>
          <p:nvPr/>
        </p:nvSpPr>
        <p:spPr>
          <a:xfrm>
            <a:off x="4900900" y="2868950"/>
            <a:ext cx="7986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Laugh </a:t>
            </a:r>
          </a:p>
        </p:txBody>
      </p:sp>
      <p:sp>
        <p:nvSpPr>
          <p:cNvPr id="86" name="Shape 86"/>
          <p:cNvSpPr/>
          <p:nvPr/>
        </p:nvSpPr>
        <p:spPr>
          <a:xfrm>
            <a:off x="6105700" y="2868950"/>
            <a:ext cx="7986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Love </a:t>
            </a:r>
          </a:p>
        </p:txBody>
      </p:sp>
      <p:cxnSp>
        <p:nvCxnSpPr>
          <p:cNvPr id="87" name="Shape 87"/>
          <p:cNvCxnSpPr>
            <a:stCxn id="83" idx="2"/>
            <a:endCxn id="86" idx="0"/>
          </p:cNvCxnSpPr>
          <p:nvPr/>
        </p:nvCxnSpPr>
        <p:spPr>
          <a:xfrm>
            <a:off x="5300200" y="2251575"/>
            <a:ext cx="1204800" cy="61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8" name="Shape 88"/>
          <p:cNvCxnSpPr>
            <a:stCxn id="83" idx="2"/>
            <a:endCxn id="85" idx="0"/>
          </p:cNvCxnSpPr>
          <p:nvPr/>
        </p:nvCxnSpPr>
        <p:spPr>
          <a:xfrm>
            <a:off x="5300200" y="2251575"/>
            <a:ext cx="0" cy="61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" name="Shape 89"/>
          <p:cNvCxnSpPr>
            <a:stCxn id="83" idx="2"/>
            <a:endCxn id="84" idx="0"/>
          </p:cNvCxnSpPr>
          <p:nvPr/>
        </p:nvCxnSpPr>
        <p:spPr>
          <a:xfrm flipH="1">
            <a:off x="4095400" y="2251575"/>
            <a:ext cx="1204800" cy="61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0" name="Shape 90"/>
          <p:cNvSpPr txBox="1"/>
          <p:nvPr/>
        </p:nvSpPr>
        <p:spPr>
          <a:xfrm>
            <a:off x="4137100" y="2345325"/>
            <a:ext cx="4560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0.3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5300200" y="2526425"/>
            <a:ext cx="4560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0.2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007300" y="2345325"/>
            <a:ext cx="4560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0.3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6967975" y="1446000"/>
            <a:ext cx="207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Assume priors are equal: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7212100" y="1953725"/>
            <a:ext cx="207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P(S) = 0.5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P(D) = 0.5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579400" y="3714050"/>
            <a:ext cx="207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“Life Deal”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656300" y="3811075"/>
            <a:ext cx="207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Who wrote it?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determining the author of an email</a:t>
            </a:r>
          </a:p>
        </p:txBody>
      </p:sp>
      <p:sp>
        <p:nvSpPr>
          <p:cNvPr id="102" name="Shape 102"/>
          <p:cNvSpPr/>
          <p:nvPr/>
        </p:nvSpPr>
        <p:spPr>
          <a:xfrm>
            <a:off x="978700" y="1591575"/>
            <a:ext cx="1611000" cy="66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Sarah</a:t>
            </a:r>
          </a:p>
        </p:txBody>
      </p:sp>
      <p:sp>
        <p:nvSpPr>
          <p:cNvPr id="103" name="Shape 103"/>
          <p:cNvSpPr/>
          <p:nvPr/>
        </p:nvSpPr>
        <p:spPr>
          <a:xfrm>
            <a:off x="180100" y="2868950"/>
            <a:ext cx="7986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Live </a:t>
            </a:r>
          </a:p>
        </p:txBody>
      </p:sp>
      <p:sp>
        <p:nvSpPr>
          <p:cNvPr id="104" name="Shape 104"/>
          <p:cNvSpPr/>
          <p:nvPr/>
        </p:nvSpPr>
        <p:spPr>
          <a:xfrm>
            <a:off x="1384900" y="2868950"/>
            <a:ext cx="7986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Laugh </a:t>
            </a:r>
          </a:p>
        </p:txBody>
      </p:sp>
      <p:sp>
        <p:nvSpPr>
          <p:cNvPr id="105" name="Shape 105"/>
          <p:cNvSpPr/>
          <p:nvPr/>
        </p:nvSpPr>
        <p:spPr>
          <a:xfrm>
            <a:off x="2589700" y="2868950"/>
            <a:ext cx="7986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Love </a:t>
            </a:r>
          </a:p>
        </p:txBody>
      </p:sp>
      <p:cxnSp>
        <p:nvCxnSpPr>
          <p:cNvPr id="106" name="Shape 106"/>
          <p:cNvCxnSpPr>
            <a:stCxn id="102" idx="2"/>
            <a:endCxn id="105" idx="0"/>
          </p:cNvCxnSpPr>
          <p:nvPr/>
        </p:nvCxnSpPr>
        <p:spPr>
          <a:xfrm>
            <a:off x="1784200" y="2251575"/>
            <a:ext cx="1204800" cy="61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7" name="Shape 107"/>
          <p:cNvCxnSpPr>
            <a:stCxn id="102" idx="2"/>
            <a:endCxn id="104" idx="0"/>
          </p:cNvCxnSpPr>
          <p:nvPr/>
        </p:nvCxnSpPr>
        <p:spPr>
          <a:xfrm>
            <a:off x="1784200" y="2251575"/>
            <a:ext cx="0" cy="61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8" name="Shape 108"/>
          <p:cNvCxnSpPr>
            <a:stCxn id="102" idx="2"/>
            <a:endCxn id="103" idx="0"/>
          </p:cNvCxnSpPr>
          <p:nvPr/>
        </p:nvCxnSpPr>
        <p:spPr>
          <a:xfrm flipH="1">
            <a:off x="579400" y="2251575"/>
            <a:ext cx="1204800" cy="61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9" name="Shape 109"/>
          <p:cNvSpPr txBox="1"/>
          <p:nvPr/>
        </p:nvSpPr>
        <p:spPr>
          <a:xfrm>
            <a:off x="621100" y="2345325"/>
            <a:ext cx="4560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0.1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1784200" y="2526425"/>
            <a:ext cx="4560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0.8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2491300" y="2345325"/>
            <a:ext cx="4560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0.1</a:t>
            </a:r>
          </a:p>
        </p:txBody>
      </p:sp>
      <p:sp>
        <p:nvSpPr>
          <p:cNvPr id="112" name="Shape 112"/>
          <p:cNvSpPr/>
          <p:nvPr/>
        </p:nvSpPr>
        <p:spPr>
          <a:xfrm>
            <a:off x="4494700" y="1591575"/>
            <a:ext cx="1611000" cy="66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David</a:t>
            </a:r>
          </a:p>
        </p:txBody>
      </p:sp>
      <p:sp>
        <p:nvSpPr>
          <p:cNvPr id="113" name="Shape 113"/>
          <p:cNvSpPr/>
          <p:nvPr/>
        </p:nvSpPr>
        <p:spPr>
          <a:xfrm>
            <a:off x="3696100" y="2868950"/>
            <a:ext cx="7986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Live </a:t>
            </a:r>
          </a:p>
        </p:txBody>
      </p:sp>
      <p:sp>
        <p:nvSpPr>
          <p:cNvPr id="114" name="Shape 114"/>
          <p:cNvSpPr/>
          <p:nvPr/>
        </p:nvSpPr>
        <p:spPr>
          <a:xfrm>
            <a:off x="4900900" y="2868950"/>
            <a:ext cx="7986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Laugh </a:t>
            </a:r>
          </a:p>
        </p:txBody>
      </p:sp>
      <p:sp>
        <p:nvSpPr>
          <p:cNvPr id="115" name="Shape 115"/>
          <p:cNvSpPr/>
          <p:nvPr/>
        </p:nvSpPr>
        <p:spPr>
          <a:xfrm>
            <a:off x="6105700" y="2868950"/>
            <a:ext cx="7986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Love </a:t>
            </a:r>
          </a:p>
        </p:txBody>
      </p:sp>
      <p:cxnSp>
        <p:nvCxnSpPr>
          <p:cNvPr id="116" name="Shape 116"/>
          <p:cNvCxnSpPr>
            <a:stCxn id="112" idx="2"/>
            <a:endCxn id="115" idx="0"/>
          </p:cNvCxnSpPr>
          <p:nvPr/>
        </p:nvCxnSpPr>
        <p:spPr>
          <a:xfrm>
            <a:off x="5300200" y="2251575"/>
            <a:ext cx="1204800" cy="61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7" name="Shape 117"/>
          <p:cNvCxnSpPr>
            <a:stCxn id="112" idx="2"/>
            <a:endCxn id="114" idx="0"/>
          </p:cNvCxnSpPr>
          <p:nvPr/>
        </p:nvCxnSpPr>
        <p:spPr>
          <a:xfrm>
            <a:off x="5300200" y="2251575"/>
            <a:ext cx="0" cy="61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8" name="Shape 118"/>
          <p:cNvCxnSpPr>
            <a:stCxn id="112" idx="2"/>
            <a:endCxn id="113" idx="0"/>
          </p:cNvCxnSpPr>
          <p:nvPr/>
        </p:nvCxnSpPr>
        <p:spPr>
          <a:xfrm flipH="1">
            <a:off x="4095400" y="2251575"/>
            <a:ext cx="1204800" cy="61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9" name="Shape 119"/>
          <p:cNvSpPr txBox="1"/>
          <p:nvPr/>
        </p:nvSpPr>
        <p:spPr>
          <a:xfrm>
            <a:off x="4137100" y="2345325"/>
            <a:ext cx="4560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0.3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5300200" y="2526425"/>
            <a:ext cx="4560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0.2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6007300" y="2345325"/>
            <a:ext cx="4560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0.3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6967975" y="1446000"/>
            <a:ext cx="207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Assume priors are equal: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7212100" y="1953725"/>
            <a:ext cx="207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P(S) = 0.5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P(D) = 0.5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579400" y="3714050"/>
            <a:ext cx="207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“Laugh Love”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2361700" y="3780325"/>
            <a:ext cx="392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Sarah Hypothesis:        0.8 * 0.1      *     0.5 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2361700" y="4329125"/>
            <a:ext cx="387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David</a:t>
            </a:r>
            <a:r>
              <a:rPr lang="en">
                <a:solidFill>
                  <a:srgbClr val="FFFFFF"/>
                </a:solidFill>
              </a:rPr>
              <a:t> Hypothesis:        0.2 * 0.3      *     0.5 </a:t>
            </a:r>
          </a:p>
        </p:txBody>
      </p:sp>
      <p:sp>
        <p:nvSpPr>
          <p:cNvPr id="127" name="Shape 127"/>
          <p:cNvSpPr/>
          <p:nvPr/>
        </p:nvSpPr>
        <p:spPr>
          <a:xfrm>
            <a:off x="4137100" y="3780325"/>
            <a:ext cx="987000" cy="421800"/>
          </a:xfrm>
          <a:prstGeom prst="bracketPair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5476300" y="3780325"/>
            <a:ext cx="456000" cy="421800"/>
          </a:xfrm>
          <a:prstGeom prst="bracketPair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6105700" y="3780325"/>
            <a:ext cx="14544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Prior probability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4202175" y="3416225"/>
            <a:ext cx="14544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P(e | H)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determining the author of an email</a:t>
            </a:r>
          </a:p>
        </p:txBody>
      </p:sp>
      <p:sp>
        <p:nvSpPr>
          <p:cNvPr id="136" name="Shape 136"/>
          <p:cNvSpPr/>
          <p:nvPr/>
        </p:nvSpPr>
        <p:spPr>
          <a:xfrm>
            <a:off x="978700" y="1591575"/>
            <a:ext cx="1611000" cy="66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Sarah</a:t>
            </a:r>
          </a:p>
        </p:txBody>
      </p:sp>
      <p:sp>
        <p:nvSpPr>
          <p:cNvPr id="137" name="Shape 137"/>
          <p:cNvSpPr/>
          <p:nvPr/>
        </p:nvSpPr>
        <p:spPr>
          <a:xfrm>
            <a:off x="180100" y="2868950"/>
            <a:ext cx="7986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Live </a:t>
            </a:r>
          </a:p>
        </p:txBody>
      </p:sp>
      <p:sp>
        <p:nvSpPr>
          <p:cNvPr id="138" name="Shape 138"/>
          <p:cNvSpPr/>
          <p:nvPr/>
        </p:nvSpPr>
        <p:spPr>
          <a:xfrm>
            <a:off x="1384900" y="2868950"/>
            <a:ext cx="7986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Laugh </a:t>
            </a:r>
          </a:p>
        </p:txBody>
      </p:sp>
      <p:sp>
        <p:nvSpPr>
          <p:cNvPr id="139" name="Shape 139"/>
          <p:cNvSpPr/>
          <p:nvPr/>
        </p:nvSpPr>
        <p:spPr>
          <a:xfrm>
            <a:off x="2589700" y="2868950"/>
            <a:ext cx="7986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Love </a:t>
            </a:r>
          </a:p>
        </p:txBody>
      </p:sp>
      <p:cxnSp>
        <p:nvCxnSpPr>
          <p:cNvPr id="140" name="Shape 140"/>
          <p:cNvCxnSpPr>
            <a:stCxn id="136" idx="2"/>
            <a:endCxn id="139" idx="0"/>
          </p:cNvCxnSpPr>
          <p:nvPr/>
        </p:nvCxnSpPr>
        <p:spPr>
          <a:xfrm>
            <a:off x="1784200" y="2251575"/>
            <a:ext cx="1204800" cy="61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1" name="Shape 141"/>
          <p:cNvCxnSpPr>
            <a:stCxn id="136" idx="2"/>
            <a:endCxn id="138" idx="0"/>
          </p:cNvCxnSpPr>
          <p:nvPr/>
        </p:nvCxnSpPr>
        <p:spPr>
          <a:xfrm>
            <a:off x="1784200" y="2251575"/>
            <a:ext cx="0" cy="61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2" name="Shape 142"/>
          <p:cNvCxnSpPr>
            <a:stCxn id="136" idx="2"/>
            <a:endCxn id="137" idx="0"/>
          </p:cNvCxnSpPr>
          <p:nvPr/>
        </p:nvCxnSpPr>
        <p:spPr>
          <a:xfrm flipH="1">
            <a:off x="579400" y="2251575"/>
            <a:ext cx="1204800" cy="61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3" name="Shape 143"/>
          <p:cNvSpPr txBox="1"/>
          <p:nvPr/>
        </p:nvSpPr>
        <p:spPr>
          <a:xfrm>
            <a:off x="621100" y="2345325"/>
            <a:ext cx="4560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0.1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1784200" y="2526425"/>
            <a:ext cx="4560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0.8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2491300" y="2345325"/>
            <a:ext cx="4560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0.1</a:t>
            </a:r>
          </a:p>
        </p:txBody>
      </p:sp>
      <p:sp>
        <p:nvSpPr>
          <p:cNvPr id="146" name="Shape 146"/>
          <p:cNvSpPr/>
          <p:nvPr/>
        </p:nvSpPr>
        <p:spPr>
          <a:xfrm>
            <a:off x="4494700" y="1591575"/>
            <a:ext cx="1611000" cy="66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David</a:t>
            </a:r>
          </a:p>
        </p:txBody>
      </p:sp>
      <p:sp>
        <p:nvSpPr>
          <p:cNvPr id="147" name="Shape 147"/>
          <p:cNvSpPr/>
          <p:nvPr/>
        </p:nvSpPr>
        <p:spPr>
          <a:xfrm>
            <a:off x="3696100" y="2868950"/>
            <a:ext cx="7986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Live </a:t>
            </a:r>
          </a:p>
        </p:txBody>
      </p:sp>
      <p:sp>
        <p:nvSpPr>
          <p:cNvPr id="148" name="Shape 148"/>
          <p:cNvSpPr/>
          <p:nvPr/>
        </p:nvSpPr>
        <p:spPr>
          <a:xfrm>
            <a:off x="4900900" y="2868950"/>
            <a:ext cx="7986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Laugh </a:t>
            </a:r>
          </a:p>
        </p:txBody>
      </p:sp>
      <p:sp>
        <p:nvSpPr>
          <p:cNvPr id="149" name="Shape 149"/>
          <p:cNvSpPr/>
          <p:nvPr/>
        </p:nvSpPr>
        <p:spPr>
          <a:xfrm>
            <a:off x="6105700" y="2868950"/>
            <a:ext cx="7986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Love </a:t>
            </a:r>
          </a:p>
        </p:txBody>
      </p:sp>
      <p:cxnSp>
        <p:nvCxnSpPr>
          <p:cNvPr id="150" name="Shape 150"/>
          <p:cNvCxnSpPr>
            <a:stCxn id="146" idx="2"/>
            <a:endCxn id="149" idx="0"/>
          </p:cNvCxnSpPr>
          <p:nvPr/>
        </p:nvCxnSpPr>
        <p:spPr>
          <a:xfrm>
            <a:off x="5300200" y="2251575"/>
            <a:ext cx="1204800" cy="61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1" name="Shape 151"/>
          <p:cNvCxnSpPr>
            <a:stCxn id="146" idx="2"/>
            <a:endCxn id="148" idx="0"/>
          </p:cNvCxnSpPr>
          <p:nvPr/>
        </p:nvCxnSpPr>
        <p:spPr>
          <a:xfrm>
            <a:off x="5300200" y="2251575"/>
            <a:ext cx="0" cy="61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2" name="Shape 152"/>
          <p:cNvCxnSpPr>
            <a:stCxn id="146" idx="2"/>
            <a:endCxn id="147" idx="0"/>
          </p:cNvCxnSpPr>
          <p:nvPr/>
        </p:nvCxnSpPr>
        <p:spPr>
          <a:xfrm flipH="1">
            <a:off x="4095400" y="2251575"/>
            <a:ext cx="1204800" cy="61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3" name="Shape 153"/>
          <p:cNvSpPr txBox="1"/>
          <p:nvPr/>
        </p:nvSpPr>
        <p:spPr>
          <a:xfrm>
            <a:off x="4137100" y="2345325"/>
            <a:ext cx="4560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0.3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5300200" y="2526425"/>
            <a:ext cx="4560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0.2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6007300" y="2345325"/>
            <a:ext cx="4560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0.3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6967975" y="1446000"/>
            <a:ext cx="207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Assume priors are equal: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7212100" y="1953725"/>
            <a:ext cx="207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P(S) = 0.5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P(D) = 0.5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579400" y="3714050"/>
            <a:ext cx="207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“Laugh Love”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2361700" y="3780325"/>
            <a:ext cx="678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Sarah Hypothesis:        0.8 * 0.1      *     0.5   = 0.04        Normalized: 57%  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2361700" y="4329125"/>
            <a:ext cx="642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David Hypothesis:        0.2 * 0.3      *     0.5   = 0.03        Normalized: 43% 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Definition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Decision Tree: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tool that uses a tree-like graph of decisions and their outcomes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Useful tool in machine learning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Types of Data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Linearly Separable Data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Two sets of data separable by a line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Nonlinearly Separable Data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Ideal Surfing time...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3775" y="2392362"/>
            <a:ext cx="476250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Nonlinearly Separable Data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800" y="1322275"/>
            <a:ext cx="4102400" cy="30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 Simple Data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4618949" cy="36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