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000000">
            <a:alpha val="81910"/>
          </a:srgbClr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5"/>
              </a:buClr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4.png"/><Relationship Id="rId5" Type="http://schemas.openxmlformats.org/officeDocument/2006/relationships/image" Target="../media/image01.jpg"/><Relationship Id="rId6" Type="http://schemas.openxmlformats.org/officeDocument/2006/relationships/image" Target="../media/image00.png"/><Relationship Id="rId7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Relationship Id="rId4" Type="http://schemas.openxmlformats.org/officeDocument/2006/relationships/image" Target="../media/image03.png"/><Relationship Id="rId5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gif"/><Relationship Id="rId4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01.jpg"/><Relationship Id="rId5" Type="http://schemas.openxmlformats.org/officeDocument/2006/relationships/image" Target="../media/image15.jpg"/><Relationship Id="rId6" Type="http://schemas.openxmlformats.org/officeDocument/2006/relationships/image" Target="../media/image0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Networks Pt 2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Mihir Patel and Nikhil Sardana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>
            <a:alpha val="8191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Synopsis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ural_net2.jpe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9" y="1229884"/>
            <a:ext cx="3180674" cy="1560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networkFUll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574" y="1229875"/>
            <a:ext cx="3000620" cy="156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98" y="3002125"/>
            <a:ext cx="3147265" cy="607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sigmoid.png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099" y="1229874"/>
            <a:ext cx="2268975" cy="1511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errormap.png"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1575" y="2913100"/>
            <a:ext cx="3000624" cy="184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Techniques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Expanding datasets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Weight initialization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Narrow </a:t>
            </a:r>
            <a:r>
              <a:rPr lang="en"/>
              <a:t>gaussian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Batching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Rate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Step size for </a:t>
            </a:r>
            <a:r>
              <a:rPr lang="en"/>
              <a:t>backpropagation</a:t>
            </a:r>
          </a:p>
        </p:txBody>
      </p:sp>
      <p:pic>
        <p:nvPicPr>
          <p:cNvPr descr="accuracies.jpe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296" y="1229175"/>
            <a:ext cx="2977000" cy="268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errormap.pn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825" y="2647625"/>
            <a:ext cx="3000624" cy="1841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950" y="1646250"/>
            <a:ext cx="1084100" cy="4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Activation Functions: tanh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y = (e</a:t>
            </a:r>
            <a:r>
              <a:rPr baseline="30000" lang="en">
                <a:solidFill>
                  <a:srgbClr val="FFFFFF"/>
                </a:solidFill>
              </a:rPr>
              <a:t>x</a:t>
            </a:r>
            <a:r>
              <a:rPr lang="en">
                <a:solidFill>
                  <a:srgbClr val="FFFFFF"/>
                </a:solidFill>
              </a:rPr>
              <a:t>-e</a:t>
            </a:r>
            <a:r>
              <a:rPr baseline="30000" lang="en">
                <a:solidFill>
                  <a:srgbClr val="FFFFFF"/>
                </a:solidFill>
              </a:rPr>
              <a:t>-x</a:t>
            </a:r>
            <a:r>
              <a:rPr lang="en">
                <a:solidFill>
                  <a:srgbClr val="FFFFFF"/>
                </a:solidFill>
              </a:rPr>
              <a:t>)/(e</a:t>
            </a:r>
            <a:r>
              <a:rPr baseline="30000" lang="en">
                <a:solidFill>
                  <a:srgbClr val="FFFFFF"/>
                </a:solidFill>
              </a:rPr>
              <a:t>x</a:t>
            </a:r>
            <a:r>
              <a:rPr lang="en">
                <a:solidFill>
                  <a:srgbClr val="FFFFFF"/>
                </a:solidFill>
              </a:rPr>
              <a:t> + e</a:t>
            </a:r>
            <a:r>
              <a:rPr baseline="30000" lang="en">
                <a:solidFill>
                  <a:srgbClr val="FFFFFF"/>
                </a:solidFill>
              </a:rPr>
              <a:t>-x</a:t>
            </a:r>
            <a:r>
              <a:rPr lang="en">
                <a:solidFill>
                  <a:srgbClr val="FFFFFF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Benefits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Greater derivative = faster learning</a:t>
            </a:r>
          </a:p>
          <a:p>
            <a:pPr indent="-228600" lvl="1" marL="9144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-1 vs. 0 prevents stagnation</a:t>
            </a:r>
          </a:p>
        </p:txBody>
      </p:sp>
      <p:pic>
        <p:nvPicPr>
          <p:cNvPr descr="1-tanh.gif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75" y="1172475"/>
            <a:ext cx="3671325" cy="2376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99" y="2601774"/>
            <a:ext cx="4043273" cy="2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Function: Cross-Entropy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http://neuralnetworksanddeeplearning.com/chap3.html#saturation2_anchor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Saturation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Approaches 0 when correct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Always has positive 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Benefits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Doesn’t give 0 when incorrect</a:t>
            </a:r>
          </a:p>
        </p:txBody>
      </p:sp>
      <p:pic>
        <p:nvPicPr>
          <p:cNvPr descr="Capture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75" y="2640250"/>
            <a:ext cx="4585775" cy="76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28" name="Shape 128"/>
          <p:cNvPicPr preferRelativeResize="0"/>
          <p:nvPr/>
        </p:nvPicPr>
        <p:blipFill rotWithShape="1">
          <a:blip r:embed="rId4">
            <a:alphaModFix/>
          </a:blip>
          <a:srcRect b="19536" l="0" r="0" t="0"/>
          <a:stretch/>
        </p:blipFill>
        <p:spPr>
          <a:xfrm>
            <a:off x="4094275" y="1761225"/>
            <a:ext cx="4636223" cy="72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350" y="3637125"/>
            <a:ext cx="2808879" cy="76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sigder.gif" id="130" name="Shape 130"/>
          <p:cNvPicPr preferRelativeResize="0"/>
          <p:nvPr/>
        </p:nvPicPr>
        <p:blipFill rotWithShape="1">
          <a:blip r:embed="rId6">
            <a:alphaModFix/>
          </a:blip>
          <a:srcRect b="8272" l="44183" r="44019" t="86669"/>
          <a:stretch/>
        </p:blipFill>
        <p:spPr>
          <a:xfrm>
            <a:off x="950650" y="3690800"/>
            <a:ext cx="2053699" cy="6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Overfitting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Over-matching dataset</a:t>
            </a:r>
          </a:p>
        </p:txBody>
      </p:sp>
      <p:pic>
        <p:nvPicPr>
          <p:cNvPr descr="Capture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849" y="1229875"/>
            <a:ext cx="5071449" cy="2427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ies.jpe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25" y="2077674"/>
            <a:ext cx="2922738" cy="24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to Overfitting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Weight Decay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Punish larger weights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Dropout</a:t>
            </a:r>
          </a:p>
        </p:txBody>
      </p:sp>
      <p:pic>
        <p:nvPicPr>
          <p:cNvPr descr="Capture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948" y="2343423"/>
            <a:ext cx="4405224" cy="990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46" name="Shape 146"/>
          <p:cNvPicPr preferRelativeResize="0"/>
          <p:nvPr/>
        </p:nvPicPr>
        <p:blipFill rotWithShape="1">
          <a:blip r:embed="rId4">
            <a:alphaModFix/>
          </a:blip>
          <a:srcRect b="0" l="0" r="1516" t="0"/>
          <a:stretch/>
        </p:blipFill>
        <p:spPr>
          <a:xfrm>
            <a:off x="5222262" y="871475"/>
            <a:ext cx="3016599" cy="1071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575" y="2343424"/>
            <a:ext cx="3167700" cy="23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