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key to the LSTM is the cell state. It runs along, relatively unchanged by interactions. Because it centers on addition rather than multiplication, the gradients remain constant throughout backpropagation. LSTMs allow us to add to or remove information in the cell state.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 is the forget gate. When f is zero, the cell becomes zeroed out. The input determines what will be stored in the cell state. The output controls the information outflow.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RNNs can operate over a sequence of vectors because they have a different input for each time step.</a:t>
            </a:r>
          </a:p>
          <a:p>
            <a:pPr lvl="0">
              <a:spcBef>
                <a:spcPts val="0"/>
              </a:spcBef>
              <a:buNone/>
            </a:pPr>
            <a:r>
              <a:rPr lang="en"/>
              <a:t>Why do we compute the hidden state with this formula?</a:t>
            </a:r>
          </a:p>
          <a:p>
            <a:pPr lvl="0">
              <a:spcBef>
                <a:spcPts val="0"/>
              </a:spcBef>
              <a:buNone/>
            </a:pPr>
            <a:r>
              <a:rPr lang="en"/>
              <a:t>This allows us to take into account the previous hidden state (which is dependent on say, the previous characters of the sequence), and the input vector (the newest character).</a:t>
            </a:r>
          </a:p>
          <a:p>
            <a:pPr lvl="0">
              <a:spcBef>
                <a:spcPts val="0"/>
              </a:spcBef>
              <a:buNone/>
            </a:pPr>
            <a:r>
              <a:rPr lang="en"/>
              <a:t>Thus, we can take into account a whole bunch of previous characters when computing our next one.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diagram shows why the horizontal hidden state vector movement is important. The first time, we want the “l” to return an “l”. The second time, an “o”.</a:t>
            </a:r>
          </a:p>
          <a:p>
            <a:pPr lvl="0">
              <a:spcBef>
                <a:spcPts val="0"/>
              </a:spcBef>
              <a:buNone/>
            </a:pPr>
            <a:r>
              <a:rPr lang="en"/>
              <a:t>Think of a function f(x) = x^2. When I input x=2, I will always get 4. It doesn’t matter what I gave the function I previously. If I ask for f(3) = 9, and then f(2), I still get 4. There is no time or previous answer dependency. RNNs allow us to base our next output on all the previous inputs, which makes them powerful.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Consider a scalar multiplied by itself over and over. For x^n given x&lt;1, x^n → 0 relatively quickly. The gradient is the same. Either it explodes or vanishes in a traditional RNN.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hexahedria.com/2015/08/03/composing-music-with-recurrent-neural-networks/" TargetMode="External"/><Relationship Id="rId4" Type="http://schemas.openxmlformats.org/officeDocument/2006/relationships/hyperlink" Target="https://lyrebird.ai/dem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cs231n.stanford.edu/slides/2016/winter1516_lecture10.pdf" TargetMode="External"/><Relationship Id="rId4" Type="http://schemas.openxmlformats.org/officeDocument/2006/relationships/hyperlink" Target="https://web.stanford.edu/class/cs224n/lecture_notes/cs224n-2017-notes5.pdf" TargetMode="External"/><Relationship Id="rId5" Type="http://schemas.openxmlformats.org/officeDocument/2006/relationships/hyperlink" Target="http://karpathy.github.io/2015/05/21/rnn-effectiven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rtl="0">
              <a:spcBef>
                <a:spcPts val="0"/>
              </a:spcBef>
              <a:buNone/>
            </a:pPr>
            <a:r>
              <a:rPr lang="en"/>
              <a:t>Recurrent Neural Networks</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rtl="0">
              <a:spcBef>
                <a:spcPts val="0"/>
              </a:spcBef>
              <a:buNone/>
            </a:pPr>
            <a:r>
              <a:rPr lang="en"/>
              <a:t>Nikhil Sardana and Mihir Patel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Long Short-Term Memory Units (LSTM)</a:t>
            </a:r>
          </a:p>
          <a:p>
            <a:pPr lvl="0">
              <a:spcBef>
                <a:spcPts val="0"/>
              </a:spcBef>
              <a:buNone/>
            </a:pPr>
            <a:r>
              <a:t/>
            </a:r>
            <a:endParaRPr/>
          </a:p>
        </p:txBody>
      </p:sp>
      <p:pic>
        <p:nvPicPr>
          <p:cNvPr id="167" name="Shape 167"/>
          <p:cNvPicPr preferRelativeResize="0"/>
          <p:nvPr/>
        </p:nvPicPr>
        <p:blipFill>
          <a:blip r:embed="rId3">
            <a:alphaModFix/>
          </a:blip>
          <a:stretch>
            <a:fillRect/>
          </a:stretch>
        </p:blipFill>
        <p:spPr>
          <a:xfrm>
            <a:off x="595075" y="1484101"/>
            <a:ext cx="7460352" cy="280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Solving the Vanishing Gradient</a:t>
            </a:r>
          </a:p>
        </p:txBody>
      </p:sp>
      <p:sp>
        <p:nvSpPr>
          <p:cNvPr id="173" name="Shape 173"/>
          <p:cNvSpPr txBox="1"/>
          <p:nvPr/>
        </p:nvSpPr>
        <p:spPr>
          <a:xfrm>
            <a:off x="454975" y="1213250"/>
            <a:ext cx="8046600" cy="2926200"/>
          </a:xfrm>
          <a:prstGeom prst="rect">
            <a:avLst/>
          </a:prstGeom>
          <a:noFill/>
          <a:ln>
            <a:noFill/>
          </a:ln>
        </p:spPr>
        <p:txBody>
          <a:bodyPr anchorCtr="0" anchor="t" bIns="91425" lIns="91425" rIns="91425" tIns="91425">
            <a:noAutofit/>
          </a:bodyPr>
          <a:lstStyle/>
          <a:p>
            <a:pPr lvl="0">
              <a:spcBef>
                <a:spcPts val="0"/>
              </a:spcBef>
              <a:buNone/>
            </a:pPr>
            <a:r>
              <a:t/>
            </a:r>
            <a:endParaRPr>
              <a:latin typeface="Courier New"/>
              <a:ea typeface="Courier New"/>
              <a:cs typeface="Courier New"/>
              <a:sym typeface="Courier New"/>
            </a:endParaRPr>
          </a:p>
        </p:txBody>
      </p:sp>
      <p:pic>
        <p:nvPicPr>
          <p:cNvPr id="174" name="Shape 174"/>
          <p:cNvPicPr preferRelativeResize="0"/>
          <p:nvPr/>
        </p:nvPicPr>
        <p:blipFill>
          <a:blip r:embed="rId3">
            <a:alphaModFix/>
          </a:blip>
          <a:stretch>
            <a:fillRect/>
          </a:stretch>
        </p:blipFill>
        <p:spPr>
          <a:xfrm>
            <a:off x="454973" y="1017800"/>
            <a:ext cx="6559528" cy="3930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Long Short-Term Memory Units (LSTM)</a:t>
            </a:r>
          </a:p>
          <a:p>
            <a:pPr lvl="0">
              <a:spcBef>
                <a:spcPts val="0"/>
              </a:spcBef>
              <a:buNone/>
            </a:pPr>
            <a:r>
              <a:t/>
            </a:r>
            <a:endParaRPr/>
          </a:p>
        </p:txBody>
      </p:sp>
      <p:pic>
        <p:nvPicPr>
          <p:cNvPr id="180" name="Shape 180"/>
          <p:cNvPicPr preferRelativeResize="0"/>
          <p:nvPr/>
        </p:nvPicPr>
        <p:blipFill rotWithShape="1">
          <a:blip r:embed="rId3">
            <a:alphaModFix/>
          </a:blip>
          <a:srcRect b="0" l="0" r="37601" t="0"/>
          <a:stretch/>
        </p:blipFill>
        <p:spPr>
          <a:xfrm>
            <a:off x="152400" y="1170200"/>
            <a:ext cx="5515422" cy="3691800"/>
          </a:xfrm>
          <a:prstGeom prst="rect">
            <a:avLst/>
          </a:prstGeom>
          <a:noFill/>
          <a:ln>
            <a:noFill/>
          </a:ln>
        </p:spPr>
      </p:pic>
      <p:pic>
        <p:nvPicPr>
          <p:cNvPr id="181" name="Shape 181"/>
          <p:cNvPicPr preferRelativeResize="0"/>
          <p:nvPr/>
        </p:nvPicPr>
        <p:blipFill>
          <a:blip r:embed="rId4">
            <a:alphaModFix/>
          </a:blip>
          <a:stretch>
            <a:fillRect/>
          </a:stretch>
        </p:blipFill>
        <p:spPr>
          <a:xfrm>
            <a:off x="5800024" y="3323184"/>
            <a:ext cx="3160949" cy="322027"/>
          </a:xfrm>
          <a:prstGeom prst="rect">
            <a:avLst/>
          </a:prstGeom>
          <a:noFill/>
          <a:ln>
            <a:noFill/>
          </a:ln>
        </p:spPr>
      </p:pic>
      <p:pic>
        <p:nvPicPr>
          <p:cNvPr id="182" name="Shape 182"/>
          <p:cNvPicPr preferRelativeResize="0"/>
          <p:nvPr/>
        </p:nvPicPr>
        <p:blipFill>
          <a:blip r:embed="rId5">
            <a:alphaModFix/>
          </a:blip>
          <a:stretch>
            <a:fillRect/>
          </a:stretch>
        </p:blipFill>
        <p:spPr>
          <a:xfrm>
            <a:off x="5843575" y="4162544"/>
            <a:ext cx="3073850" cy="412850"/>
          </a:xfrm>
          <a:prstGeom prst="rect">
            <a:avLst/>
          </a:prstGeom>
          <a:noFill/>
          <a:ln>
            <a:noFill/>
          </a:ln>
        </p:spPr>
      </p:pic>
      <p:pic>
        <p:nvPicPr>
          <p:cNvPr id="183" name="Shape 183"/>
          <p:cNvPicPr preferRelativeResize="0"/>
          <p:nvPr/>
        </p:nvPicPr>
        <p:blipFill>
          <a:blip r:embed="rId6">
            <a:alphaModFix/>
          </a:blip>
          <a:stretch>
            <a:fillRect/>
          </a:stretch>
        </p:blipFill>
        <p:spPr>
          <a:xfrm>
            <a:off x="5843574" y="1674824"/>
            <a:ext cx="3073851" cy="1232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Applications of RNNs</a:t>
            </a:r>
          </a:p>
        </p:txBody>
      </p:sp>
      <p:sp>
        <p:nvSpPr>
          <p:cNvPr id="189" name="Shape 18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Natural Language Processing (e.g. Shakespeare)</a:t>
            </a:r>
          </a:p>
          <a:p>
            <a:pPr lvl="0">
              <a:lnSpc>
                <a:spcPct val="100000"/>
              </a:lnSpc>
              <a:spcBef>
                <a:spcPts val="0"/>
              </a:spcBef>
              <a:buNone/>
            </a:pPr>
            <a:r>
              <a:rPr b="1" lang="en" sz="1200"/>
              <a:t>PANDARUS</a:t>
            </a:r>
            <a:r>
              <a:rPr lang="en" sz="1200"/>
              <a:t>:</a:t>
            </a:r>
            <a:br>
              <a:rPr lang="en" sz="1200"/>
            </a:br>
            <a:r>
              <a:rPr lang="en" sz="1200"/>
              <a:t>Alas, I think he shall be come approached and the day</a:t>
            </a:r>
            <a:br>
              <a:rPr lang="en" sz="1200"/>
            </a:br>
            <a:r>
              <a:rPr lang="en" sz="1200"/>
              <a:t>When little srain would be attain'd into being never fed,</a:t>
            </a:r>
            <a:br>
              <a:rPr lang="en" sz="1200"/>
            </a:br>
            <a:r>
              <a:rPr lang="en" sz="1200"/>
              <a:t>And who is but a chain and subjects of his death,</a:t>
            </a:r>
            <a:br>
              <a:rPr lang="en" sz="1200"/>
            </a:br>
            <a:r>
              <a:rPr lang="en" sz="1200"/>
              <a:t>I should not sleep.</a:t>
            </a:r>
            <a:br>
              <a:rPr lang="en" sz="1200"/>
            </a:br>
            <a:br>
              <a:rPr lang="en" sz="1200"/>
            </a:br>
            <a:r>
              <a:rPr b="1" lang="en" sz="1200"/>
              <a:t>Second Senator</a:t>
            </a:r>
            <a:r>
              <a:rPr lang="en" sz="1200"/>
              <a:t>:</a:t>
            </a:r>
            <a:br>
              <a:rPr lang="en" sz="1200"/>
            </a:br>
            <a:r>
              <a:rPr lang="en" sz="1200"/>
              <a:t>They are away this miseries, produced upon my soul,</a:t>
            </a:r>
            <a:br>
              <a:rPr lang="en" sz="1200"/>
            </a:br>
            <a:r>
              <a:rPr lang="en" sz="1200"/>
              <a:t>Breaking and strongly should be buried, when I perish</a:t>
            </a:r>
            <a:br>
              <a:rPr lang="en" sz="1200"/>
            </a:br>
            <a:r>
              <a:rPr lang="en" sz="1200"/>
              <a:t>The earth and thoughts of many states.</a:t>
            </a:r>
            <a:br>
              <a:rPr lang="en" sz="1200"/>
            </a:br>
            <a:br>
              <a:rPr lang="en" sz="1200"/>
            </a:br>
          </a:p>
        </p:txBody>
      </p:sp>
      <p:sp>
        <p:nvSpPr>
          <p:cNvPr id="190" name="Shape 190"/>
          <p:cNvSpPr txBox="1"/>
          <p:nvPr/>
        </p:nvSpPr>
        <p:spPr>
          <a:xfrm>
            <a:off x="4927600" y="1738175"/>
            <a:ext cx="3701100" cy="2235300"/>
          </a:xfrm>
          <a:prstGeom prst="rect">
            <a:avLst/>
          </a:prstGeom>
          <a:noFill/>
          <a:ln>
            <a:noFill/>
          </a:ln>
        </p:spPr>
        <p:txBody>
          <a:bodyPr anchorCtr="0" anchor="t" bIns="91425" lIns="91425" rIns="91425" tIns="91425">
            <a:noAutofit/>
          </a:bodyPr>
          <a:lstStyle/>
          <a:p>
            <a:pPr lvl="0" rtl="0">
              <a:spcBef>
                <a:spcPts val="0"/>
              </a:spcBef>
              <a:spcAft>
                <a:spcPts val="1600"/>
              </a:spcAft>
              <a:buNone/>
            </a:pPr>
            <a:r>
              <a:rPr b="1" lang="en" sz="1200">
                <a:solidFill>
                  <a:schemeClr val="dk2"/>
                </a:solidFill>
                <a:latin typeface="Roboto"/>
                <a:ea typeface="Roboto"/>
                <a:cs typeface="Roboto"/>
                <a:sym typeface="Roboto"/>
              </a:rPr>
              <a:t>DUKE VINCENTIO</a:t>
            </a:r>
            <a:r>
              <a:rPr lang="en" sz="1200">
                <a:solidFill>
                  <a:schemeClr val="dk2"/>
                </a:solidFill>
                <a:latin typeface="Roboto"/>
                <a:ea typeface="Roboto"/>
                <a:cs typeface="Roboto"/>
                <a:sym typeface="Roboto"/>
              </a:rPr>
              <a:t>:</a:t>
            </a:r>
            <a:br>
              <a:rPr lang="en" sz="1200">
                <a:solidFill>
                  <a:schemeClr val="dk2"/>
                </a:solidFill>
                <a:latin typeface="Roboto"/>
                <a:ea typeface="Roboto"/>
                <a:cs typeface="Roboto"/>
                <a:sym typeface="Roboto"/>
              </a:rPr>
            </a:br>
            <a:r>
              <a:rPr lang="en" sz="1200">
                <a:solidFill>
                  <a:schemeClr val="dk2"/>
                </a:solidFill>
                <a:latin typeface="Roboto"/>
                <a:ea typeface="Roboto"/>
                <a:cs typeface="Roboto"/>
                <a:sym typeface="Roboto"/>
              </a:rPr>
              <a:t>Well, your wit is in the care of side and that.</a:t>
            </a:r>
            <a:br>
              <a:rPr lang="en" sz="1200">
                <a:solidFill>
                  <a:schemeClr val="dk2"/>
                </a:solidFill>
                <a:latin typeface="Roboto"/>
                <a:ea typeface="Roboto"/>
                <a:cs typeface="Roboto"/>
                <a:sym typeface="Roboto"/>
              </a:rPr>
            </a:br>
            <a:br>
              <a:rPr lang="en" sz="1200">
                <a:solidFill>
                  <a:schemeClr val="dk2"/>
                </a:solidFill>
                <a:latin typeface="Roboto"/>
                <a:ea typeface="Roboto"/>
                <a:cs typeface="Roboto"/>
                <a:sym typeface="Roboto"/>
              </a:rPr>
            </a:br>
            <a:r>
              <a:rPr b="1" lang="en" sz="1200">
                <a:solidFill>
                  <a:schemeClr val="dk2"/>
                </a:solidFill>
                <a:latin typeface="Roboto"/>
                <a:ea typeface="Roboto"/>
                <a:cs typeface="Roboto"/>
                <a:sym typeface="Roboto"/>
              </a:rPr>
              <a:t>Second Lord</a:t>
            </a:r>
            <a:r>
              <a:rPr lang="en" sz="1200">
                <a:solidFill>
                  <a:schemeClr val="dk2"/>
                </a:solidFill>
                <a:latin typeface="Roboto"/>
                <a:ea typeface="Roboto"/>
                <a:cs typeface="Roboto"/>
                <a:sym typeface="Roboto"/>
              </a:rPr>
              <a:t>:</a:t>
            </a:r>
            <a:br>
              <a:rPr lang="en" sz="1200">
                <a:solidFill>
                  <a:schemeClr val="dk2"/>
                </a:solidFill>
                <a:latin typeface="Roboto"/>
                <a:ea typeface="Roboto"/>
                <a:cs typeface="Roboto"/>
                <a:sym typeface="Roboto"/>
              </a:rPr>
            </a:br>
            <a:r>
              <a:rPr lang="en" sz="1200">
                <a:solidFill>
                  <a:schemeClr val="dk2"/>
                </a:solidFill>
                <a:latin typeface="Roboto"/>
                <a:ea typeface="Roboto"/>
                <a:cs typeface="Roboto"/>
                <a:sym typeface="Roboto"/>
              </a:rPr>
              <a:t>They would be ruled after this chamber, and</a:t>
            </a:r>
            <a:br>
              <a:rPr lang="en" sz="1200">
                <a:solidFill>
                  <a:schemeClr val="dk2"/>
                </a:solidFill>
                <a:latin typeface="Roboto"/>
                <a:ea typeface="Roboto"/>
                <a:cs typeface="Roboto"/>
                <a:sym typeface="Roboto"/>
              </a:rPr>
            </a:br>
            <a:r>
              <a:rPr lang="en" sz="1200">
                <a:solidFill>
                  <a:schemeClr val="dk2"/>
                </a:solidFill>
                <a:latin typeface="Roboto"/>
                <a:ea typeface="Roboto"/>
                <a:cs typeface="Roboto"/>
                <a:sym typeface="Roboto"/>
              </a:rPr>
              <a:t>my fair nues begun out of the fact, to be conveyed,</a:t>
            </a:r>
            <a:br>
              <a:rPr lang="en" sz="1200">
                <a:solidFill>
                  <a:schemeClr val="dk2"/>
                </a:solidFill>
                <a:latin typeface="Roboto"/>
                <a:ea typeface="Roboto"/>
                <a:cs typeface="Roboto"/>
                <a:sym typeface="Roboto"/>
              </a:rPr>
            </a:br>
            <a:r>
              <a:rPr lang="en" sz="1200">
                <a:solidFill>
                  <a:schemeClr val="dk2"/>
                </a:solidFill>
                <a:latin typeface="Roboto"/>
                <a:ea typeface="Roboto"/>
                <a:cs typeface="Roboto"/>
                <a:sym typeface="Roboto"/>
              </a:rPr>
              <a:t>Whose noble souls I'll have the heart of the wars.</a:t>
            </a:r>
            <a:br>
              <a:rPr lang="en" sz="1200">
                <a:solidFill>
                  <a:schemeClr val="dk2"/>
                </a:solidFill>
                <a:latin typeface="Roboto"/>
                <a:ea typeface="Roboto"/>
                <a:cs typeface="Roboto"/>
                <a:sym typeface="Roboto"/>
              </a:rPr>
            </a:br>
            <a:br>
              <a:rPr lang="en" sz="1200">
                <a:solidFill>
                  <a:schemeClr val="dk2"/>
                </a:solidFill>
                <a:latin typeface="Roboto"/>
                <a:ea typeface="Roboto"/>
                <a:cs typeface="Roboto"/>
                <a:sym typeface="Roboto"/>
              </a:rPr>
            </a:br>
            <a:r>
              <a:rPr b="1" lang="en" sz="1200">
                <a:solidFill>
                  <a:schemeClr val="dk2"/>
                </a:solidFill>
                <a:latin typeface="Roboto"/>
                <a:ea typeface="Roboto"/>
                <a:cs typeface="Roboto"/>
                <a:sym typeface="Roboto"/>
              </a:rPr>
              <a:t>Clown</a:t>
            </a:r>
            <a:r>
              <a:rPr lang="en" sz="1200">
                <a:solidFill>
                  <a:schemeClr val="dk2"/>
                </a:solidFill>
                <a:latin typeface="Roboto"/>
                <a:ea typeface="Roboto"/>
                <a:cs typeface="Roboto"/>
                <a:sym typeface="Roboto"/>
              </a:rPr>
              <a:t>:</a:t>
            </a:r>
            <a:br>
              <a:rPr lang="en" sz="1200">
                <a:solidFill>
                  <a:schemeClr val="dk2"/>
                </a:solidFill>
                <a:latin typeface="Roboto"/>
                <a:ea typeface="Roboto"/>
                <a:cs typeface="Roboto"/>
                <a:sym typeface="Roboto"/>
              </a:rPr>
            </a:br>
            <a:r>
              <a:rPr lang="en" sz="1200">
                <a:solidFill>
                  <a:schemeClr val="dk2"/>
                </a:solidFill>
                <a:latin typeface="Roboto"/>
                <a:ea typeface="Roboto"/>
                <a:cs typeface="Roboto"/>
                <a:sym typeface="Roboto"/>
              </a:rPr>
              <a:t>Come, sir, I will make did behold your worship.</a:t>
            </a:r>
            <a:br>
              <a:rPr lang="en" sz="1200">
                <a:solidFill>
                  <a:schemeClr val="dk2"/>
                </a:solidFill>
                <a:latin typeface="Roboto"/>
                <a:ea typeface="Roboto"/>
                <a:cs typeface="Roboto"/>
                <a:sym typeface="Roboto"/>
              </a:rPr>
            </a:br>
            <a:br>
              <a:rPr lang="en" sz="1200">
                <a:solidFill>
                  <a:schemeClr val="dk2"/>
                </a:solidFill>
                <a:latin typeface="Roboto"/>
                <a:ea typeface="Roboto"/>
                <a:cs typeface="Roboto"/>
                <a:sym typeface="Roboto"/>
              </a:rPr>
            </a:br>
            <a:r>
              <a:rPr b="1" lang="en" sz="1200">
                <a:solidFill>
                  <a:schemeClr val="dk2"/>
                </a:solidFill>
                <a:latin typeface="Roboto"/>
                <a:ea typeface="Roboto"/>
                <a:cs typeface="Roboto"/>
                <a:sym typeface="Roboto"/>
              </a:rPr>
              <a:t>VIOLA</a:t>
            </a:r>
            <a:r>
              <a:rPr lang="en" sz="1200">
                <a:solidFill>
                  <a:schemeClr val="dk2"/>
                </a:solidFill>
                <a:latin typeface="Roboto"/>
                <a:ea typeface="Roboto"/>
                <a:cs typeface="Roboto"/>
                <a:sym typeface="Roboto"/>
              </a:rPr>
              <a:t>:</a:t>
            </a:r>
            <a:br>
              <a:rPr lang="en" sz="1200">
                <a:solidFill>
                  <a:schemeClr val="dk2"/>
                </a:solidFill>
                <a:latin typeface="Roboto"/>
                <a:ea typeface="Roboto"/>
                <a:cs typeface="Roboto"/>
                <a:sym typeface="Roboto"/>
              </a:rPr>
            </a:br>
            <a:r>
              <a:rPr lang="en" sz="1200">
                <a:solidFill>
                  <a:schemeClr val="dk2"/>
                </a:solidFill>
                <a:latin typeface="Roboto"/>
                <a:ea typeface="Roboto"/>
                <a:cs typeface="Roboto"/>
                <a:sym typeface="Roboto"/>
              </a:rPr>
              <a:t>I'll drink it.</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Application: Text Generation</a:t>
            </a:r>
          </a:p>
        </p:txBody>
      </p:sp>
      <p:sp>
        <p:nvSpPr>
          <p:cNvPr id="196" name="Shape 19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114300" marR="114300" rtl="0">
              <a:spcBef>
                <a:spcPts val="0"/>
              </a:spcBef>
              <a:spcAft>
                <a:spcPts val="0"/>
              </a:spcAft>
              <a:buNone/>
            </a:pPr>
            <a:r>
              <a:rPr b="1" lang="en" sz="1150">
                <a:solidFill>
                  <a:srgbClr val="000000"/>
                </a:solidFill>
                <a:latin typeface="Courier New"/>
                <a:ea typeface="Courier New"/>
                <a:cs typeface="Courier New"/>
                <a:sym typeface="Courier New"/>
              </a:rPr>
              <a:t>static</a:t>
            </a:r>
            <a:r>
              <a:rPr lang="en" sz="1150">
                <a:solidFill>
                  <a:srgbClr val="000000"/>
                </a:solidFill>
                <a:latin typeface="Courier New"/>
                <a:ea typeface="Courier New"/>
                <a:cs typeface="Courier New"/>
                <a:sym typeface="Courier New"/>
              </a:rPr>
              <a:t> </a:t>
            </a:r>
            <a:r>
              <a:rPr b="1" lang="en" sz="1150">
                <a:solidFill>
                  <a:srgbClr val="445588"/>
                </a:solidFill>
                <a:latin typeface="Courier New"/>
                <a:ea typeface="Courier New"/>
                <a:cs typeface="Courier New"/>
                <a:sym typeface="Courier New"/>
              </a:rPr>
              <a:t>void</a:t>
            </a:r>
            <a:r>
              <a:rPr lang="en" sz="1150">
                <a:solidFill>
                  <a:srgbClr val="000000"/>
                </a:solidFill>
                <a:latin typeface="Courier New"/>
                <a:ea typeface="Courier New"/>
                <a:cs typeface="Courier New"/>
                <a:sym typeface="Courier New"/>
              </a:rPr>
              <a:t> </a:t>
            </a:r>
            <a:r>
              <a:rPr b="1" lang="en" sz="1150">
                <a:solidFill>
                  <a:srgbClr val="990000"/>
                </a:solidFill>
                <a:latin typeface="Courier New"/>
                <a:ea typeface="Courier New"/>
                <a:cs typeface="Courier New"/>
                <a:sym typeface="Courier New"/>
              </a:rPr>
              <a:t>action_new_function</a:t>
            </a:r>
            <a:r>
              <a:rPr lang="en" sz="1150">
                <a:solidFill>
                  <a:srgbClr val="000000"/>
                </a:solidFill>
                <a:latin typeface="Courier New"/>
                <a:ea typeface="Courier New"/>
                <a:cs typeface="Courier New"/>
                <a:sym typeface="Courier New"/>
              </a:rPr>
              <a:t>(</a:t>
            </a:r>
            <a:r>
              <a:rPr b="1" lang="en" sz="1150">
                <a:solidFill>
                  <a:srgbClr val="000000"/>
                </a:solidFill>
                <a:latin typeface="Courier New"/>
                <a:ea typeface="Courier New"/>
                <a:cs typeface="Courier New"/>
                <a:sym typeface="Courier New"/>
              </a:rPr>
              <a:t>struct</a:t>
            </a:r>
            <a:r>
              <a:rPr lang="en" sz="1150">
                <a:solidFill>
                  <a:srgbClr val="000000"/>
                </a:solidFill>
                <a:latin typeface="Courier New"/>
                <a:ea typeface="Courier New"/>
                <a:cs typeface="Courier New"/>
                <a:sym typeface="Courier New"/>
              </a:rPr>
              <a:t> s_stat_info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wb)</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a:t>
            </a:r>
            <a:r>
              <a:rPr b="1" lang="en" sz="1150">
                <a:solidFill>
                  <a:srgbClr val="445588"/>
                </a:solidFill>
                <a:latin typeface="Courier New"/>
                <a:ea typeface="Courier New"/>
                <a:cs typeface="Courier New"/>
                <a:sym typeface="Courier New"/>
              </a:rPr>
              <a:t>unsigned</a:t>
            </a:r>
            <a:r>
              <a:rPr lang="en" sz="1150">
                <a:solidFill>
                  <a:srgbClr val="000000"/>
                </a:solidFill>
                <a:latin typeface="Courier New"/>
                <a:ea typeface="Courier New"/>
                <a:cs typeface="Courier New"/>
                <a:sym typeface="Courier New"/>
              </a:rPr>
              <a:t> </a:t>
            </a:r>
            <a:r>
              <a:rPr b="1" lang="en" sz="1150">
                <a:solidFill>
                  <a:srgbClr val="445588"/>
                </a:solidFill>
                <a:latin typeface="Courier New"/>
                <a:ea typeface="Courier New"/>
                <a:cs typeface="Courier New"/>
                <a:sym typeface="Courier New"/>
              </a:rPr>
              <a:t>long</a:t>
            </a:r>
            <a:r>
              <a:rPr lang="en" sz="1150">
                <a:solidFill>
                  <a:srgbClr val="000000"/>
                </a:solidFill>
                <a:latin typeface="Courier New"/>
                <a:ea typeface="Courier New"/>
                <a:cs typeface="Courier New"/>
                <a:sym typeface="Courier New"/>
              </a:rPr>
              <a:t> flags;</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a:t>
            </a:r>
            <a:r>
              <a:rPr b="1" lang="en" sz="1150">
                <a:solidFill>
                  <a:srgbClr val="445588"/>
                </a:solidFill>
                <a:latin typeface="Courier New"/>
                <a:ea typeface="Courier New"/>
                <a:cs typeface="Courier New"/>
                <a:sym typeface="Courier New"/>
              </a:rPr>
              <a:t>int</a:t>
            </a:r>
            <a:r>
              <a:rPr lang="en" sz="1150">
                <a:solidFill>
                  <a:srgbClr val="000000"/>
                </a:solidFill>
                <a:latin typeface="Courier New"/>
                <a:ea typeface="Courier New"/>
                <a:cs typeface="Courier New"/>
                <a:sym typeface="Courier New"/>
              </a:rPr>
              <a:t> lel_idx_bit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 e</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edd,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sys </a:t>
            </a:r>
            <a:r>
              <a:rPr b="1" lang="en" sz="1150">
                <a:solidFill>
                  <a:srgbClr val="000000"/>
                </a:solidFill>
                <a:latin typeface="Courier New"/>
                <a:ea typeface="Courier New"/>
                <a:cs typeface="Courier New"/>
                <a:sym typeface="Courier New"/>
              </a:rPr>
              <a:t>&amp;</a:t>
            </a:r>
            <a:r>
              <a:rPr lang="en" sz="1150">
                <a:solidFill>
                  <a:srgbClr val="000000"/>
                </a:solidFill>
                <a:latin typeface="Courier New"/>
                <a:ea typeface="Courier New"/>
                <a:cs typeface="Courier New"/>
                <a:sym typeface="Courier New"/>
              </a:rPr>
              <a:t>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a:t>
            </a:r>
            <a:r>
              <a:rPr b="1" lang="en" sz="1150">
                <a:solidFill>
                  <a:srgbClr val="445588"/>
                </a:solidFill>
                <a:latin typeface="Courier New"/>
                <a:ea typeface="Courier New"/>
                <a:cs typeface="Courier New"/>
                <a:sym typeface="Courier New"/>
              </a:rPr>
              <a:t>unsigned</a:t>
            </a:r>
            <a:r>
              <a:rPr lang="en" sz="1150">
                <a:solidFill>
                  <a:srgbClr val="000000"/>
                </a:solidFill>
                <a:latin typeface="Courier New"/>
                <a:ea typeface="Courier New"/>
                <a:cs typeface="Courier New"/>
                <a:sym typeface="Courier New"/>
              </a:rPr>
              <a:t> </a:t>
            </a:r>
            <a:r>
              <a:rPr b="1" lang="en" sz="1150">
                <a:solidFill>
                  <a:srgbClr val="445588"/>
                </a:solidFill>
                <a:latin typeface="Courier New"/>
                <a:ea typeface="Courier New"/>
                <a:cs typeface="Courier New"/>
                <a:sym typeface="Courier New"/>
              </a:rPr>
              <a:t>long</a:t>
            </a:r>
            <a:r>
              <a:rPr lang="en" sz="1150">
                <a:solidFill>
                  <a:srgbClr val="000000"/>
                </a:solidFill>
                <a:latin typeface="Courier New"/>
                <a:ea typeface="Courier New"/>
                <a:cs typeface="Courier New"/>
                <a:sym typeface="Courier New"/>
              </a:rPr>
              <a:t>)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FIRST_COMPAT);</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buf[</a:t>
            </a:r>
            <a:r>
              <a:rPr lang="en" sz="1150">
                <a:solidFill>
                  <a:srgbClr val="009999"/>
                </a:solidFill>
                <a:latin typeface="Courier New"/>
                <a:ea typeface="Courier New"/>
                <a:cs typeface="Courier New"/>
                <a:sym typeface="Courier New"/>
              </a:rPr>
              <a:t>0</a:t>
            </a:r>
            <a:r>
              <a:rPr lang="en" sz="1150">
                <a:solidFill>
                  <a:srgbClr val="000000"/>
                </a:solidFill>
                <a:latin typeface="Courier New"/>
                <a:ea typeface="Courier New"/>
                <a:cs typeface="Courier New"/>
                <a:sym typeface="Courier New"/>
              </a:rPr>
              <a:t>]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 </a:t>
            </a:r>
            <a:r>
              <a:rPr lang="en" sz="1150">
                <a:solidFill>
                  <a:srgbClr val="009999"/>
                </a:solidFill>
                <a:latin typeface="Courier New"/>
                <a:ea typeface="Courier New"/>
                <a:cs typeface="Courier New"/>
                <a:sym typeface="Courier New"/>
              </a:rPr>
              <a:t>0xFFFFFFFF</a:t>
            </a:r>
            <a:r>
              <a:rPr lang="en" sz="1150">
                <a:solidFill>
                  <a:srgbClr val="000000"/>
                </a:solidFill>
                <a:latin typeface="Courier New"/>
                <a:ea typeface="Courier New"/>
                <a:cs typeface="Courier New"/>
                <a:sym typeface="Courier New"/>
              </a:rPr>
              <a:t> </a:t>
            </a:r>
            <a:r>
              <a:rPr b="1" lang="en" sz="1150">
                <a:solidFill>
                  <a:srgbClr val="000000"/>
                </a:solidFill>
                <a:latin typeface="Courier New"/>
                <a:ea typeface="Courier New"/>
                <a:cs typeface="Courier New"/>
                <a:sym typeface="Courier New"/>
              </a:rPr>
              <a:t>&amp;</a:t>
            </a:r>
            <a:r>
              <a:rPr lang="en" sz="1150">
                <a:solidFill>
                  <a:srgbClr val="000000"/>
                </a:solidFill>
                <a:latin typeface="Courier New"/>
                <a:ea typeface="Courier New"/>
                <a:cs typeface="Courier New"/>
                <a:sym typeface="Courier New"/>
              </a:rPr>
              <a:t> (bit </a:t>
            </a:r>
            <a:r>
              <a:rPr b="1" lang="en" sz="1150">
                <a:solidFill>
                  <a:srgbClr val="000000"/>
                </a:solidFill>
                <a:latin typeface="Courier New"/>
                <a:ea typeface="Courier New"/>
                <a:cs typeface="Courier New"/>
                <a:sym typeface="Courier New"/>
              </a:rPr>
              <a:t>&lt;&lt;</a:t>
            </a:r>
            <a:r>
              <a:rPr lang="en" sz="1150">
                <a:solidFill>
                  <a:srgbClr val="000000"/>
                </a:solidFill>
                <a:latin typeface="Courier New"/>
                <a:ea typeface="Courier New"/>
                <a:cs typeface="Courier New"/>
                <a:sym typeface="Courier New"/>
              </a:rPr>
              <a:t> </a:t>
            </a:r>
            <a:r>
              <a:rPr lang="en" sz="1150">
                <a:solidFill>
                  <a:srgbClr val="009999"/>
                </a:solidFill>
                <a:latin typeface="Courier New"/>
                <a:ea typeface="Courier New"/>
                <a:cs typeface="Courier New"/>
                <a:sym typeface="Courier New"/>
              </a:rPr>
              <a:t>4</a:t>
            </a:r>
            <a:r>
              <a:rPr lang="en" sz="1150">
                <a:solidFill>
                  <a:srgbClr val="000000"/>
                </a:solidFill>
                <a:latin typeface="Courier New"/>
                <a:ea typeface="Courier New"/>
                <a:cs typeface="Courier New"/>
                <a:sym typeface="Courier New"/>
              </a:rPr>
              <a:t>);</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min(inc, slist</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bytes);</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printk(KERN_WARNING </a:t>
            </a:r>
            <a:r>
              <a:rPr lang="en" sz="1150">
                <a:solidFill>
                  <a:srgbClr val="DD1144"/>
                </a:solidFill>
                <a:latin typeface="Courier New"/>
                <a:ea typeface="Courier New"/>
                <a:cs typeface="Courier New"/>
                <a:sym typeface="Courier New"/>
              </a:rPr>
              <a:t>"Memory allocated %02x/%02x, "</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a:t>
            </a:r>
            <a:r>
              <a:rPr lang="en" sz="1150">
                <a:solidFill>
                  <a:srgbClr val="DD1144"/>
                </a:solidFill>
                <a:latin typeface="Courier New"/>
                <a:ea typeface="Courier New"/>
                <a:cs typeface="Courier New"/>
                <a:sym typeface="Courier New"/>
              </a:rPr>
              <a:t>"original MLL instead\n"</a:t>
            </a:r>
            <a:r>
              <a:rPr lang="en" sz="1150">
                <a:solidFill>
                  <a:srgbClr val="000000"/>
                </a:solidFill>
                <a:latin typeface="Courier New"/>
                <a:ea typeface="Courier New"/>
                <a:cs typeface="Courier New"/>
                <a:sym typeface="Courier New"/>
              </a:rPr>
              <a:t>),</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min(min(multi_run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 s</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len, max)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 num_data_in),</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frame_pos, sz </a:t>
            </a:r>
            <a:r>
              <a:rPr b="1" lang="en" sz="1150">
                <a:solidFill>
                  <a:srgbClr val="000000"/>
                </a:solidFill>
                <a:latin typeface="Courier New"/>
                <a:ea typeface="Courier New"/>
                <a:cs typeface="Courier New"/>
                <a:sym typeface="Courier New"/>
              </a:rPr>
              <a:t>+</a:t>
            </a:r>
            <a:r>
              <a:rPr lang="en" sz="1150">
                <a:solidFill>
                  <a:srgbClr val="000000"/>
                </a:solidFill>
                <a:latin typeface="Courier New"/>
                <a:ea typeface="Courier New"/>
                <a:cs typeface="Courier New"/>
                <a:sym typeface="Courier New"/>
              </a:rPr>
              <a:t> first_seg);</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div_u64_w(val, inb_p);</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spin_unlock(</a:t>
            </a:r>
            <a:r>
              <a:rPr b="1" lang="en" sz="1150">
                <a:solidFill>
                  <a:srgbClr val="000000"/>
                </a:solidFill>
                <a:latin typeface="Courier New"/>
                <a:ea typeface="Courier New"/>
                <a:cs typeface="Courier New"/>
                <a:sym typeface="Courier New"/>
              </a:rPr>
              <a:t>&amp;</a:t>
            </a:r>
            <a:r>
              <a:rPr lang="en" sz="1150">
                <a:solidFill>
                  <a:srgbClr val="000000"/>
                </a:solidFill>
                <a:latin typeface="Courier New"/>
                <a:ea typeface="Courier New"/>
                <a:cs typeface="Courier New"/>
                <a:sym typeface="Courier New"/>
              </a:rPr>
              <a:t>disk</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queue_lock);</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mutex_unlock(</a:t>
            </a:r>
            <a:r>
              <a:rPr b="1" lang="en" sz="1150">
                <a:solidFill>
                  <a:srgbClr val="000000"/>
                </a:solidFill>
                <a:latin typeface="Courier New"/>
                <a:ea typeface="Courier New"/>
                <a:cs typeface="Courier New"/>
                <a:sym typeface="Courier New"/>
              </a:rPr>
              <a:t>&amp;</a:t>
            </a:r>
            <a:r>
              <a:rPr lang="en" sz="1150">
                <a:solidFill>
                  <a:srgbClr val="000000"/>
                </a:solidFill>
                <a:latin typeface="Courier New"/>
                <a:ea typeface="Courier New"/>
                <a:cs typeface="Courier New"/>
                <a:sym typeface="Courier New"/>
              </a:rPr>
              <a:t>s</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sock</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mutex);</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mutex_unlock(</a:t>
            </a:r>
            <a:r>
              <a:rPr b="1" lang="en" sz="1150">
                <a:solidFill>
                  <a:srgbClr val="000000"/>
                </a:solidFill>
                <a:latin typeface="Courier New"/>
                <a:ea typeface="Courier New"/>
                <a:cs typeface="Courier New"/>
                <a:sym typeface="Courier New"/>
              </a:rPr>
              <a:t>&amp;</a:t>
            </a:r>
            <a:r>
              <a:rPr lang="en" sz="1150">
                <a:solidFill>
                  <a:srgbClr val="000000"/>
                </a:solidFill>
                <a:latin typeface="Courier New"/>
                <a:ea typeface="Courier New"/>
                <a:cs typeface="Courier New"/>
                <a:sym typeface="Courier New"/>
              </a:rPr>
              <a:t>func</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mutex);</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  </a:t>
            </a:r>
            <a:r>
              <a:rPr b="1" lang="en" sz="1150">
                <a:solidFill>
                  <a:srgbClr val="000000"/>
                </a:solidFill>
                <a:latin typeface="Courier New"/>
                <a:ea typeface="Courier New"/>
                <a:cs typeface="Courier New"/>
                <a:sym typeface="Courier New"/>
              </a:rPr>
              <a:t>return</a:t>
            </a:r>
            <a:r>
              <a:rPr lang="en" sz="1150">
                <a:solidFill>
                  <a:srgbClr val="000000"/>
                </a:solidFill>
                <a:latin typeface="Courier New"/>
                <a:ea typeface="Courier New"/>
                <a:cs typeface="Courier New"/>
                <a:sym typeface="Courier New"/>
              </a:rPr>
              <a:t> disassemble(info</a:t>
            </a:r>
            <a:r>
              <a:rPr b="1" lang="en" sz="1150">
                <a:solidFill>
                  <a:srgbClr val="000000"/>
                </a:solidFill>
                <a:latin typeface="Courier New"/>
                <a:ea typeface="Courier New"/>
                <a:cs typeface="Courier New"/>
                <a:sym typeface="Courier New"/>
              </a:rPr>
              <a:t>-&gt;</a:t>
            </a:r>
            <a:r>
              <a:rPr lang="en" sz="1150">
                <a:solidFill>
                  <a:srgbClr val="000000"/>
                </a:solidFill>
                <a:latin typeface="Courier New"/>
                <a:ea typeface="Courier New"/>
                <a:cs typeface="Courier New"/>
                <a:sym typeface="Courier New"/>
              </a:rPr>
              <a:t>pending_bh);</a:t>
            </a:r>
            <a:br>
              <a:rPr lang="en" sz="1150">
                <a:solidFill>
                  <a:srgbClr val="000000"/>
                </a:solidFill>
                <a:latin typeface="Courier New"/>
                <a:ea typeface="Courier New"/>
                <a:cs typeface="Courier New"/>
                <a:sym typeface="Courier New"/>
              </a:rPr>
            </a:br>
            <a:r>
              <a:rPr lang="en" sz="1150">
                <a:solidFill>
                  <a:srgbClr val="000000"/>
                </a:solidFill>
                <a:latin typeface="Courier New"/>
                <a:ea typeface="Courier New"/>
                <a:cs typeface="Courier New"/>
                <a:sym typeface="Courier New"/>
              </a:rPr>
              <a:t>}</a:t>
            </a:r>
            <a:br>
              <a:rPr lang="en" sz="1150">
                <a:solidFill>
                  <a:srgbClr val="000000"/>
                </a:solidFill>
                <a:latin typeface="Courier New"/>
                <a:ea typeface="Courier New"/>
                <a:cs typeface="Courier New"/>
                <a:sym typeface="Courier New"/>
              </a:rPr>
            </a:br>
            <a:br>
              <a:rPr lang="en" sz="1150">
                <a:solidFill>
                  <a:srgbClr val="000000"/>
                </a:solidFill>
                <a:latin typeface="Courier New"/>
                <a:ea typeface="Courier New"/>
                <a:cs typeface="Courier New"/>
                <a:sym typeface="Courier New"/>
              </a:rPr>
            </a:b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Visualizing Neurons</a:t>
            </a:r>
          </a:p>
        </p:txBody>
      </p:sp>
      <p:sp>
        <p:nvSpPr>
          <p:cNvPr id="202" name="Shape 20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03" name="Shape 203"/>
          <p:cNvPicPr preferRelativeResize="0"/>
          <p:nvPr/>
        </p:nvPicPr>
        <p:blipFill>
          <a:blip r:embed="rId3">
            <a:alphaModFix/>
          </a:blip>
          <a:stretch>
            <a:fillRect/>
          </a:stretch>
        </p:blipFill>
        <p:spPr>
          <a:xfrm>
            <a:off x="311700" y="1229876"/>
            <a:ext cx="6892224" cy="346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Application: Audio Generation</a:t>
            </a:r>
          </a:p>
        </p:txBody>
      </p:sp>
      <p:sp>
        <p:nvSpPr>
          <p:cNvPr id="209" name="Shape 20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http://www.hexahedria.com/2015/08/03/composing-music-with-recurrent-neural-networks/</a:t>
            </a:r>
          </a:p>
          <a:p>
            <a:pPr lvl="0">
              <a:spcBef>
                <a:spcPts val="0"/>
              </a:spcBef>
              <a:buNone/>
            </a:pPr>
            <a:r>
              <a:rPr lang="en" u="sng">
                <a:solidFill>
                  <a:schemeClr val="hlink"/>
                </a:solidFill>
                <a:hlinkClick r:id="rId4"/>
              </a:rPr>
              <a:t>https://lyrebird.ai/demo</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265500" y="1151100"/>
            <a:ext cx="4045200" cy="1564500"/>
          </a:xfrm>
          <a:prstGeom prst="rect">
            <a:avLst/>
          </a:prstGeom>
        </p:spPr>
        <p:txBody>
          <a:bodyPr anchorCtr="0" anchor="b" bIns="91425" lIns="91425" rIns="91425" tIns="91425">
            <a:noAutofit/>
          </a:bodyPr>
          <a:lstStyle/>
          <a:p>
            <a:pPr lvl="0">
              <a:spcBef>
                <a:spcPts val="0"/>
              </a:spcBef>
              <a:buNone/>
            </a:pPr>
            <a:r>
              <a:rPr lang="en"/>
              <a:t>Practice Problem</a:t>
            </a:r>
          </a:p>
        </p:txBody>
      </p:sp>
      <p:sp>
        <p:nvSpPr>
          <p:cNvPr id="215" name="Shape 215"/>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a:solidFill>
                  <a:srgbClr val="FFFFFF"/>
                </a:solidFill>
              </a:rPr>
              <a:t>Write an LSTM Unit given:</a:t>
            </a:r>
          </a:p>
          <a:p>
            <a:pPr indent="-228600" lvl="0" marL="457200" rtl="0">
              <a:lnSpc>
                <a:spcPct val="100000"/>
              </a:lnSpc>
              <a:spcBef>
                <a:spcPts val="0"/>
              </a:spcBef>
              <a:spcAft>
                <a:spcPts val="0"/>
              </a:spcAft>
              <a:buClr>
                <a:srgbClr val="FFFFFF"/>
              </a:buClr>
              <a:buChar char="-"/>
            </a:pPr>
            <a:r>
              <a:rPr lang="en">
                <a:solidFill>
                  <a:srgbClr val="FFFFFF"/>
                </a:solidFill>
              </a:rPr>
              <a:t>input vector</a:t>
            </a:r>
          </a:p>
          <a:p>
            <a:pPr indent="-228600" lvl="0" marL="457200" rtl="0">
              <a:lnSpc>
                <a:spcPct val="100000"/>
              </a:lnSpc>
              <a:spcBef>
                <a:spcPts val="0"/>
              </a:spcBef>
              <a:spcAft>
                <a:spcPts val="0"/>
              </a:spcAft>
              <a:buClr>
                <a:srgbClr val="FFFFFF"/>
              </a:buClr>
              <a:buChar char="-"/>
            </a:pPr>
            <a:r>
              <a:rPr lang="en">
                <a:solidFill>
                  <a:srgbClr val="FFFFFF"/>
                </a:solidFill>
              </a:rPr>
              <a:t>previous hidden vector</a:t>
            </a:r>
          </a:p>
          <a:p>
            <a:pPr indent="-228600" lvl="0" marL="457200" rtl="0">
              <a:lnSpc>
                <a:spcPct val="100000"/>
              </a:lnSpc>
              <a:spcBef>
                <a:spcPts val="0"/>
              </a:spcBef>
              <a:spcAft>
                <a:spcPts val="0"/>
              </a:spcAft>
              <a:buClr>
                <a:srgbClr val="FFFFFF"/>
              </a:buClr>
              <a:buChar char="-"/>
            </a:pPr>
            <a:r>
              <a:rPr lang="en">
                <a:solidFill>
                  <a:srgbClr val="FFFFFF"/>
                </a:solidFill>
              </a:rPr>
              <a:t>previous cell state vector.</a:t>
            </a:r>
          </a:p>
          <a:p>
            <a:pPr lvl="0" rtl="0">
              <a:lnSpc>
                <a:spcPct val="100000"/>
              </a:lnSpc>
              <a:spcBef>
                <a:spcPts val="0"/>
              </a:spcBef>
              <a:spcAft>
                <a:spcPts val="0"/>
              </a:spcAft>
              <a:buNone/>
            </a:pPr>
            <a:r>
              <a:t/>
            </a:r>
            <a:endParaRPr>
              <a:solidFill>
                <a:srgbClr val="FFFFFF"/>
              </a:solidFill>
            </a:endParaRPr>
          </a:p>
          <a:p>
            <a:pPr lvl="0" rtl="0">
              <a:lnSpc>
                <a:spcPct val="100000"/>
              </a:lnSpc>
              <a:spcBef>
                <a:spcPts val="0"/>
              </a:spcBef>
              <a:spcAft>
                <a:spcPts val="0"/>
              </a:spcAft>
              <a:buNone/>
            </a:pPr>
            <a:r>
              <a:rPr lang="en">
                <a:solidFill>
                  <a:srgbClr val="FFFFFF"/>
                </a:solidFill>
              </a:rPr>
              <a:t>Return:</a:t>
            </a:r>
          </a:p>
          <a:p>
            <a:pPr indent="-228600" lvl="0" marL="457200" rtl="0">
              <a:lnSpc>
                <a:spcPct val="100000"/>
              </a:lnSpc>
              <a:spcBef>
                <a:spcPts val="0"/>
              </a:spcBef>
              <a:spcAft>
                <a:spcPts val="0"/>
              </a:spcAft>
              <a:buClr>
                <a:srgbClr val="FFFFFF"/>
              </a:buClr>
              <a:buChar char="-"/>
            </a:pPr>
            <a:r>
              <a:rPr lang="en">
                <a:solidFill>
                  <a:srgbClr val="FFFFFF"/>
                </a:solidFill>
              </a:rPr>
              <a:t>new hidden vector</a:t>
            </a:r>
          </a:p>
          <a:p>
            <a:pPr indent="-228600" lvl="0" marL="457200" rtl="0">
              <a:lnSpc>
                <a:spcPct val="100000"/>
              </a:lnSpc>
              <a:spcBef>
                <a:spcPts val="0"/>
              </a:spcBef>
              <a:spcAft>
                <a:spcPts val="0"/>
              </a:spcAft>
              <a:buClr>
                <a:srgbClr val="FFFFFF"/>
              </a:buClr>
              <a:buChar char="-"/>
            </a:pPr>
            <a:r>
              <a:rPr lang="en">
                <a:solidFill>
                  <a:srgbClr val="FFFFFF"/>
                </a:solidFill>
              </a:rPr>
              <a:t>new cell state.</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265500" y="1151100"/>
            <a:ext cx="4045200" cy="1564500"/>
          </a:xfrm>
          <a:prstGeom prst="rect">
            <a:avLst/>
          </a:prstGeom>
        </p:spPr>
        <p:txBody>
          <a:bodyPr anchorCtr="0" anchor="b" bIns="91425" lIns="91425" rIns="91425" tIns="91425">
            <a:noAutofit/>
          </a:bodyPr>
          <a:lstStyle/>
          <a:p>
            <a:pPr lvl="0">
              <a:spcBef>
                <a:spcPts val="0"/>
              </a:spcBef>
              <a:buNone/>
            </a:pPr>
            <a:r>
              <a:rPr lang="en"/>
              <a:t>Questions?</a:t>
            </a:r>
          </a:p>
        </p:txBody>
      </p:sp>
      <p:sp>
        <p:nvSpPr>
          <p:cNvPr id="221" name="Shape 221"/>
          <p:cNvSpPr txBox="1"/>
          <p:nvPr>
            <p:ph idx="1" type="subTitle"/>
          </p:nvPr>
        </p:nvSpPr>
        <p:spPr>
          <a:xfrm>
            <a:off x="265500" y="2769001"/>
            <a:ext cx="4045200" cy="1269300"/>
          </a:xfrm>
          <a:prstGeom prst="rect">
            <a:avLst/>
          </a:prstGeom>
        </p:spPr>
        <p:txBody>
          <a:bodyPr anchorCtr="0" anchor="t" bIns="91425" lIns="91425" rIns="91425" tIns="91425">
            <a:noAutofit/>
          </a:bodyPr>
          <a:lstStyle/>
          <a:p>
            <a:pPr lvl="0">
              <a:spcBef>
                <a:spcPts val="0"/>
              </a:spcBef>
              <a:buNone/>
            </a:pPr>
            <a:r>
              <a:rPr lang="en"/>
              <a:t>RNNs can be confusing.</a:t>
            </a:r>
          </a:p>
        </p:txBody>
      </p:sp>
      <p:sp>
        <p:nvSpPr>
          <p:cNvPr id="222" name="Shape 22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Email tjmachinelearning@gmail.com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265500" y="1151100"/>
            <a:ext cx="4045200" cy="1564500"/>
          </a:xfrm>
          <a:prstGeom prst="rect">
            <a:avLst/>
          </a:prstGeom>
        </p:spPr>
        <p:txBody>
          <a:bodyPr anchorCtr="0" anchor="b" bIns="91425" lIns="91425" rIns="91425" tIns="91425">
            <a:noAutofit/>
          </a:bodyPr>
          <a:lstStyle/>
          <a:p>
            <a:pPr lvl="0">
              <a:spcBef>
                <a:spcPts val="0"/>
              </a:spcBef>
              <a:buNone/>
            </a:pPr>
            <a:r>
              <a:rPr lang="en"/>
              <a:t>Resources</a:t>
            </a:r>
          </a:p>
        </p:txBody>
      </p:sp>
      <p:sp>
        <p:nvSpPr>
          <p:cNvPr id="228" name="Shape 228"/>
          <p:cNvSpPr txBox="1"/>
          <p:nvPr>
            <p:ph idx="1" type="subTitle"/>
          </p:nvPr>
        </p:nvSpPr>
        <p:spPr>
          <a:xfrm>
            <a:off x="265500" y="2769001"/>
            <a:ext cx="4045200" cy="12693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u="sng">
                <a:solidFill>
                  <a:schemeClr val="hlink"/>
                </a:solidFill>
                <a:hlinkClick r:id="rId3"/>
              </a:rPr>
              <a:t>http://cs231n.stanford.edu/slides/2016/winter1516_lecture10.pdf</a:t>
            </a:r>
          </a:p>
          <a:p>
            <a:pPr lvl="0">
              <a:spcBef>
                <a:spcPts val="0"/>
              </a:spcBef>
              <a:buNone/>
            </a:pPr>
            <a:r>
              <a:rPr lang="en" u="sng">
                <a:solidFill>
                  <a:schemeClr val="hlink"/>
                </a:solidFill>
                <a:hlinkClick r:id="rId4"/>
              </a:rPr>
              <a:t>https://web.stanford.edu/class/cs224n/lecture_notes/cs224n-2017-notes5.pdf</a:t>
            </a:r>
          </a:p>
          <a:p>
            <a:pPr lvl="0">
              <a:spcBef>
                <a:spcPts val="0"/>
              </a:spcBef>
              <a:buNone/>
            </a:pPr>
            <a:r>
              <a:rPr lang="en" u="sng">
                <a:solidFill>
                  <a:schemeClr val="hlink"/>
                </a:solidFill>
                <a:hlinkClick r:id="rId5"/>
              </a:rPr>
              <a:t>http://karpathy.github.io/2015/05/21/rnn-effectiveness/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Other Networks</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solidFill>
                  <a:srgbClr val="000000"/>
                </a:solidFill>
              </a:rPr>
              <a:t>Standard NNs and CNNs</a:t>
            </a:r>
          </a:p>
          <a:p>
            <a:pPr indent="-228600" lvl="0" marL="457200" rtl="0">
              <a:spcBef>
                <a:spcPts val="0"/>
              </a:spcBef>
              <a:buClr>
                <a:srgbClr val="000000"/>
              </a:buClr>
              <a:buChar char="-"/>
            </a:pPr>
            <a:r>
              <a:rPr lang="en">
                <a:solidFill>
                  <a:srgbClr val="000000"/>
                </a:solidFill>
              </a:rPr>
              <a:t>Fixed input vector size, fixed output vector size</a:t>
            </a:r>
          </a:p>
          <a:p>
            <a:pPr lvl="0" rtl="0">
              <a:spcBef>
                <a:spcPts val="0"/>
              </a:spcBef>
              <a:buNone/>
            </a:pPr>
            <a:r>
              <a:t/>
            </a:r>
            <a:endParaRPr>
              <a:solidFill>
                <a:srgbClr val="000000"/>
              </a:solidFill>
            </a:endParaRPr>
          </a:p>
        </p:txBody>
      </p:sp>
      <p:pic>
        <p:nvPicPr>
          <p:cNvPr id="93" name="Shape 93"/>
          <p:cNvPicPr preferRelativeResize="0"/>
          <p:nvPr/>
        </p:nvPicPr>
        <p:blipFill>
          <a:blip r:embed="rId3">
            <a:alphaModFix/>
          </a:blip>
          <a:stretch>
            <a:fillRect/>
          </a:stretch>
        </p:blipFill>
        <p:spPr>
          <a:xfrm>
            <a:off x="454425" y="2603599"/>
            <a:ext cx="3359299" cy="1647800"/>
          </a:xfrm>
          <a:prstGeom prst="rect">
            <a:avLst/>
          </a:prstGeom>
          <a:noFill/>
          <a:ln>
            <a:noFill/>
          </a:ln>
        </p:spPr>
      </p:pic>
      <p:pic>
        <p:nvPicPr>
          <p:cNvPr id="94" name="Shape 94"/>
          <p:cNvPicPr preferRelativeResize="0"/>
          <p:nvPr/>
        </p:nvPicPr>
        <p:blipFill>
          <a:blip r:embed="rId4">
            <a:alphaModFix/>
          </a:blip>
          <a:stretch>
            <a:fillRect/>
          </a:stretch>
        </p:blipFill>
        <p:spPr>
          <a:xfrm>
            <a:off x="4166125" y="2507112"/>
            <a:ext cx="3079600" cy="2376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Standard Neural Networks - Forward Propagation</a:t>
            </a:r>
          </a:p>
        </p:txBody>
      </p:sp>
      <p:pic>
        <p:nvPicPr>
          <p:cNvPr id="100" name="Shape 100"/>
          <p:cNvPicPr preferRelativeResize="0"/>
          <p:nvPr/>
        </p:nvPicPr>
        <p:blipFill>
          <a:blip r:embed="rId3">
            <a:alphaModFix/>
          </a:blip>
          <a:stretch>
            <a:fillRect/>
          </a:stretch>
        </p:blipFill>
        <p:spPr>
          <a:xfrm>
            <a:off x="500375" y="1249437"/>
            <a:ext cx="3861150" cy="2644625"/>
          </a:xfrm>
          <a:prstGeom prst="rect">
            <a:avLst/>
          </a:prstGeom>
          <a:noFill/>
          <a:ln>
            <a:noFill/>
          </a:ln>
        </p:spPr>
      </p:pic>
      <p:sp>
        <p:nvSpPr>
          <p:cNvPr id="101" name="Shape 101"/>
          <p:cNvSpPr txBox="1"/>
          <p:nvPr/>
        </p:nvSpPr>
        <p:spPr>
          <a:xfrm>
            <a:off x="6275837" y="1323187"/>
            <a:ext cx="852900" cy="537000"/>
          </a:xfrm>
          <a:prstGeom prst="rect">
            <a:avLst/>
          </a:prstGeom>
          <a:noFill/>
          <a:ln>
            <a:noFill/>
          </a:ln>
        </p:spPr>
        <p:txBody>
          <a:bodyPr anchorCtr="0" anchor="t" bIns="91425" lIns="91425" rIns="91425" tIns="91425">
            <a:noAutofit/>
          </a:bodyPr>
          <a:lstStyle/>
          <a:p>
            <a:pPr lvl="0">
              <a:spcBef>
                <a:spcPts val="0"/>
              </a:spcBef>
              <a:buNone/>
            </a:pPr>
            <a:r>
              <a:rPr lang="en">
                <a:latin typeface="Roboto"/>
                <a:ea typeface="Roboto"/>
                <a:cs typeface="Roboto"/>
                <a:sym typeface="Roboto"/>
              </a:rPr>
              <a:t>Input Vector</a:t>
            </a:r>
          </a:p>
          <a:p>
            <a:pPr lvl="0">
              <a:spcBef>
                <a:spcPts val="0"/>
              </a:spcBef>
              <a:buNone/>
            </a:pPr>
            <a:r>
              <a:rPr i="1" lang="en">
                <a:latin typeface="Roboto"/>
                <a:ea typeface="Roboto"/>
                <a:cs typeface="Roboto"/>
                <a:sym typeface="Roboto"/>
              </a:rPr>
              <a:t>N </a:t>
            </a:r>
            <a:r>
              <a:rPr lang="en">
                <a:latin typeface="Roboto"/>
                <a:ea typeface="Roboto"/>
                <a:cs typeface="Roboto"/>
                <a:sym typeface="Roboto"/>
              </a:rPr>
              <a:t>x 1</a:t>
            </a:r>
          </a:p>
          <a:p>
            <a:pPr lvl="0">
              <a:spcBef>
                <a:spcPts val="0"/>
              </a:spcBef>
              <a:buNone/>
            </a:pPr>
            <a:r>
              <a:t/>
            </a:r>
            <a:endParaRPr>
              <a:latin typeface="Roboto"/>
              <a:ea typeface="Roboto"/>
              <a:cs typeface="Roboto"/>
              <a:sym typeface="Roboto"/>
            </a:endParaRPr>
          </a:p>
        </p:txBody>
      </p:sp>
      <p:pic>
        <p:nvPicPr>
          <p:cNvPr id="102" name="Shape 102"/>
          <p:cNvPicPr preferRelativeResize="0"/>
          <p:nvPr/>
        </p:nvPicPr>
        <p:blipFill>
          <a:blip r:embed="rId4">
            <a:alphaModFix/>
          </a:blip>
          <a:stretch>
            <a:fillRect/>
          </a:stretch>
        </p:blipFill>
        <p:spPr>
          <a:xfrm>
            <a:off x="6420622" y="2165562"/>
            <a:ext cx="503217" cy="1219199"/>
          </a:xfrm>
          <a:prstGeom prst="rect">
            <a:avLst/>
          </a:prstGeom>
          <a:noFill/>
          <a:ln>
            <a:noFill/>
          </a:ln>
        </p:spPr>
      </p:pic>
      <p:pic>
        <p:nvPicPr>
          <p:cNvPr id="103" name="Shape 103"/>
          <p:cNvPicPr preferRelativeResize="0"/>
          <p:nvPr/>
        </p:nvPicPr>
        <p:blipFill>
          <a:blip r:embed="rId5">
            <a:alphaModFix/>
          </a:blip>
          <a:stretch>
            <a:fillRect/>
          </a:stretch>
        </p:blipFill>
        <p:spPr>
          <a:xfrm>
            <a:off x="4507221" y="2102725"/>
            <a:ext cx="1726675" cy="1344849"/>
          </a:xfrm>
          <a:prstGeom prst="rect">
            <a:avLst/>
          </a:prstGeom>
          <a:noFill/>
          <a:ln>
            <a:noFill/>
          </a:ln>
        </p:spPr>
      </p:pic>
      <p:sp>
        <p:nvSpPr>
          <p:cNvPr id="104" name="Shape 104"/>
          <p:cNvSpPr txBox="1"/>
          <p:nvPr/>
        </p:nvSpPr>
        <p:spPr>
          <a:xfrm>
            <a:off x="4572262" y="1480450"/>
            <a:ext cx="1596600" cy="5370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Weight Matrix</a:t>
            </a:r>
          </a:p>
          <a:p>
            <a:pPr lvl="0" rtl="0">
              <a:spcBef>
                <a:spcPts val="0"/>
              </a:spcBef>
              <a:buNone/>
            </a:pPr>
            <a:r>
              <a:rPr i="1" lang="en">
                <a:latin typeface="Roboto"/>
                <a:ea typeface="Roboto"/>
                <a:cs typeface="Roboto"/>
                <a:sym typeface="Roboto"/>
              </a:rPr>
              <a:t>M</a:t>
            </a:r>
            <a:r>
              <a:rPr i="1" lang="en">
                <a:latin typeface="Roboto"/>
                <a:ea typeface="Roboto"/>
                <a:cs typeface="Roboto"/>
                <a:sym typeface="Roboto"/>
              </a:rPr>
              <a:t> </a:t>
            </a:r>
            <a:r>
              <a:rPr lang="en">
                <a:latin typeface="Roboto"/>
                <a:ea typeface="Roboto"/>
                <a:cs typeface="Roboto"/>
                <a:sym typeface="Roboto"/>
              </a:rPr>
              <a:t>x N</a:t>
            </a:r>
          </a:p>
          <a:p>
            <a:pPr lvl="0" rtl="0">
              <a:spcBef>
                <a:spcPts val="0"/>
              </a:spcBef>
              <a:buNone/>
            </a:pPr>
            <a:r>
              <a:t/>
            </a:r>
            <a:endParaRPr>
              <a:latin typeface="Roboto"/>
              <a:ea typeface="Roboto"/>
              <a:cs typeface="Roboto"/>
              <a:sym typeface="Roboto"/>
            </a:endParaRPr>
          </a:p>
        </p:txBody>
      </p:sp>
      <p:pic>
        <p:nvPicPr>
          <p:cNvPr id="105" name="Shape 105"/>
          <p:cNvPicPr preferRelativeResize="0"/>
          <p:nvPr/>
        </p:nvPicPr>
        <p:blipFill>
          <a:blip r:embed="rId6">
            <a:alphaModFix/>
          </a:blip>
          <a:stretch>
            <a:fillRect/>
          </a:stretch>
        </p:blipFill>
        <p:spPr>
          <a:xfrm>
            <a:off x="8490174" y="2132924"/>
            <a:ext cx="472352" cy="1314649"/>
          </a:xfrm>
          <a:prstGeom prst="rect">
            <a:avLst/>
          </a:prstGeom>
          <a:noFill/>
          <a:ln>
            <a:noFill/>
          </a:ln>
        </p:spPr>
      </p:pic>
      <p:sp>
        <p:nvSpPr>
          <p:cNvPr id="106" name="Shape 106"/>
          <p:cNvSpPr txBox="1"/>
          <p:nvPr/>
        </p:nvSpPr>
        <p:spPr>
          <a:xfrm>
            <a:off x="7801650" y="2481950"/>
            <a:ext cx="551700" cy="682200"/>
          </a:xfrm>
          <a:prstGeom prst="rect">
            <a:avLst/>
          </a:prstGeom>
          <a:noFill/>
          <a:ln>
            <a:noFill/>
          </a:ln>
        </p:spPr>
        <p:txBody>
          <a:bodyPr anchorCtr="0" anchor="t" bIns="91425" lIns="91425" rIns="91425" tIns="91425">
            <a:noAutofit/>
          </a:bodyPr>
          <a:lstStyle/>
          <a:p>
            <a:pPr lvl="0">
              <a:spcBef>
                <a:spcPts val="0"/>
              </a:spcBef>
              <a:buNone/>
            </a:pPr>
            <a:r>
              <a:rPr lang="en" sz="4000"/>
              <a:t>=</a:t>
            </a:r>
          </a:p>
        </p:txBody>
      </p:sp>
      <p:sp>
        <p:nvSpPr>
          <p:cNvPr id="107" name="Shape 107"/>
          <p:cNvSpPr txBox="1"/>
          <p:nvPr/>
        </p:nvSpPr>
        <p:spPr>
          <a:xfrm>
            <a:off x="8411100" y="1249450"/>
            <a:ext cx="732900" cy="5370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Output Vector</a:t>
            </a:r>
          </a:p>
          <a:p>
            <a:pPr lvl="0" rtl="0">
              <a:spcBef>
                <a:spcPts val="0"/>
              </a:spcBef>
              <a:buNone/>
            </a:pPr>
            <a:r>
              <a:rPr i="1" lang="en">
                <a:latin typeface="Roboto"/>
                <a:ea typeface="Roboto"/>
                <a:cs typeface="Roboto"/>
                <a:sym typeface="Roboto"/>
              </a:rPr>
              <a:t>M </a:t>
            </a:r>
            <a:r>
              <a:rPr lang="en">
                <a:latin typeface="Roboto"/>
                <a:ea typeface="Roboto"/>
                <a:cs typeface="Roboto"/>
                <a:sym typeface="Roboto"/>
              </a:rPr>
              <a:t>x 1</a:t>
            </a:r>
          </a:p>
          <a:p>
            <a:pPr lvl="0" rtl="0">
              <a:spcBef>
                <a:spcPts val="0"/>
              </a:spcBef>
              <a:buNone/>
            </a:pPr>
            <a:r>
              <a:t/>
            </a:r>
            <a:endParaRPr>
              <a:latin typeface="Roboto"/>
              <a:ea typeface="Roboto"/>
              <a:cs typeface="Roboto"/>
              <a:sym typeface="Roboto"/>
            </a:endParaRPr>
          </a:p>
        </p:txBody>
      </p:sp>
      <p:sp>
        <p:nvSpPr>
          <p:cNvPr id="108" name="Shape 108"/>
          <p:cNvSpPr txBox="1"/>
          <p:nvPr/>
        </p:nvSpPr>
        <p:spPr>
          <a:xfrm>
            <a:off x="4593775" y="3686625"/>
            <a:ext cx="3527100" cy="812700"/>
          </a:xfrm>
          <a:prstGeom prst="rect">
            <a:avLst/>
          </a:prstGeom>
          <a:noFill/>
          <a:ln>
            <a:noFill/>
          </a:ln>
        </p:spPr>
        <p:txBody>
          <a:bodyPr anchorCtr="0" anchor="t" bIns="91425" lIns="91425" rIns="91425" tIns="91425">
            <a:noAutofit/>
          </a:bodyPr>
          <a:lstStyle/>
          <a:p>
            <a:pPr indent="-228600" lvl="0" marL="457200" rtl="0">
              <a:spcBef>
                <a:spcPts val="0"/>
              </a:spcBef>
              <a:buFont typeface="Roboto"/>
              <a:buChar char="-"/>
            </a:pPr>
            <a:r>
              <a:rPr lang="en">
                <a:latin typeface="Roboto"/>
                <a:ea typeface="Roboto"/>
                <a:cs typeface="Roboto"/>
                <a:sym typeface="Roboto"/>
              </a:rPr>
              <a:t>Apply activation function</a:t>
            </a:r>
          </a:p>
          <a:p>
            <a:pPr indent="-228600" lvl="0" marL="457200">
              <a:spcBef>
                <a:spcPts val="0"/>
              </a:spcBef>
              <a:buFont typeface="Roboto"/>
              <a:buChar char="-"/>
            </a:pPr>
            <a:r>
              <a:rPr lang="en">
                <a:latin typeface="Roboto"/>
                <a:ea typeface="Roboto"/>
                <a:cs typeface="Roboto"/>
                <a:sym typeface="Roboto"/>
              </a:rPr>
              <a:t>Repeat for each layer</a:t>
            </a:r>
          </a:p>
        </p:txBody>
      </p:sp>
      <p:sp>
        <p:nvSpPr>
          <p:cNvPr id="109" name="Shape 109"/>
          <p:cNvSpPr txBox="1"/>
          <p:nvPr/>
        </p:nvSpPr>
        <p:spPr>
          <a:xfrm>
            <a:off x="6157675" y="2256950"/>
            <a:ext cx="399300" cy="682200"/>
          </a:xfrm>
          <a:prstGeom prst="rect">
            <a:avLst/>
          </a:prstGeom>
          <a:noFill/>
          <a:ln>
            <a:noFill/>
          </a:ln>
        </p:spPr>
        <p:txBody>
          <a:bodyPr anchorCtr="0" anchor="t" bIns="91425" lIns="91425" rIns="91425" tIns="91425">
            <a:noAutofit/>
          </a:bodyPr>
          <a:lstStyle/>
          <a:p>
            <a:pPr lvl="0" rtl="0">
              <a:spcBef>
                <a:spcPts val="0"/>
              </a:spcBef>
              <a:buNone/>
            </a:pPr>
            <a:r>
              <a:rPr lang="en" sz="4000"/>
              <a:t>.</a:t>
            </a:r>
          </a:p>
        </p:txBody>
      </p:sp>
      <p:pic>
        <p:nvPicPr>
          <p:cNvPr id="110" name="Shape 110"/>
          <p:cNvPicPr preferRelativeResize="0"/>
          <p:nvPr/>
        </p:nvPicPr>
        <p:blipFill>
          <a:blip r:embed="rId7">
            <a:alphaModFix/>
          </a:blip>
          <a:stretch>
            <a:fillRect/>
          </a:stretch>
        </p:blipFill>
        <p:spPr>
          <a:xfrm>
            <a:off x="7358996" y="2179613"/>
            <a:ext cx="442652" cy="1344849"/>
          </a:xfrm>
          <a:prstGeom prst="rect">
            <a:avLst/>
          </a:prstGeom>
          <a:noFill/>
          <a:ln>
            <a:noFill/>
          </a:ln>
        </p:spPr>
      </p:pic>
      <p:sp>
        <p:nvSpPr>
          <p:cNvPr id="111" name="Shape 111"/>
          <p:cNvSpPr txBox="1"/>
          <p:nvPr/>
        </p:nvSpPr>
        <p:spPr>
          <a:xfrm>
            <a:off x="6903462" y="2434050"/>
            <a:ext cx="551700" cy="682200"/>
          </a:xfrm>
          <a:prstGeom prst="rect">
            <a:avLst/>
          </a:prstGeom>
          <a:noFill/>
          <a:ln>
            <a:noFill/>
          </a:ln>
        </p:spPr>
        <p:txBody>
          <a:bodyPr anchorCtr="0" anchor="t" bIns="91425" lIns="91425" rIns="91425" tIns="91425">
            <a:noAutofit/>
          </a:bodyPr>
          <a:lstStyle/>
          <a:p>
            <a:pPr lvl="0" rtl="0">
              <a:spcBef>
                <a:spcPts val="0"/>
              </a:spcBef>
              <a:buNone/>
            </a:pPr>
            <a:r>
              <a:rPr lang="en" sz="4000"/>
              <a:t>+</a:t>
            </a:r>
          </a:p>
        </p:txBody>
      </p:sp>
      <p:sp>
        <p:nvSpPr>
          <p:cNvPr id="112" name="Shape 112"/>
          <p:cNvSpPr txBox="1"/>
          <p:nvPr/>
        </p:nvSpPr>
        <p:spPr>
          <a:xfrm>
            <a:off x="7235725" y="1330212"/>
            <a:ext cx="732900" cy="5370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Bias Vector</a:t>
            </a:r>
          </a:p>
          <a:p>
            <a:pPr lvl="0" rtl="0">
              <a:spcBef>
                <a:spcPts val="0"/>
              </a:spcBef>
              <a:buNone/>
            </a:pPr>
            <a:r>
              <a:rPr i="1" lang="en">
                <a:latin typeface="Roboto"/>
                <a:ea typeface="Roboto"/>
                <a:cs typeface="Roboto"/>
                <a:sym typeface="Roboto"/>
              </a:rPr>
              <a:t>M</a:t>
            </a:r>
            <a:r>
              <a:rPr i="1" lang="en">
                <a:latin typeface="Roboto"/>
                <a:ea typeface="Roboto"/>
                <a:cs typeface="Roboto"/>
                <a:sym typeface="Roboto"/>
              </a:rPr>
              <a:t> </a:t>
            </a:r>
            <a:r>
              <a:rPr lang="en">
                <a:latin typeface="Roboto"/>
                <a:ea typeface="Roboto"/>
                <a:cs typeface="Roboto"/>
                <a:sym typeface="Roboto"/>
              </a:rPr>
              <a:t>x 1</a:t>
            </a:r>
          </a:p>
          <a:p>
            <a:pPr lvl="0" rtl="0">
              <a:spcBef>
                <a:spcPts val="0"/>
              </a:spcBef>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Standard Neural Networks - Backpropagation</a:t>
            </a:r>
          </a:p>
        </p:txBody>
      </p:sp>
      <p:pic>
        <p:nvPicPr>
          <p:cNvPr id="118" name="Shape 118"/>
          <p:cNvPicPr preferRelativeResize="0"/>
          <p:nvPr/>
        </p:nvPicPr>
        <p:blipFill>
          <a:blip r:embed="rId3">
            <a:alphaModFix/>
          </a:blip>
          <a:stretch>
            <a:fillRect/>
          </a:stretch>
        </p:blipFill>
        <p:spPr>
          <a:xfrm>
            <a:off x="500375" y="1249437"/>
            <a:ext cx="3861150" cy="2644625"/>
          </a:xfrm>
          <a:prstGeom prst="rect">
            <a:avLst/>
          </a:prstGeom>
          <a:noFill/>
          <a:ln>
            <a:noFill/>
          </a:ln>
        </p:spPr>
      </p:pic>
      <p:pic>
        <p:nvPicPr>
          <p:cNvPr id="119" name="Shape 119"/>
          <p:cNvPicPr preferRelativeResize="0"/>
          <p:nvPr/>
        </p:nvPicPr>
        <p:blipFill>
          <a:blip r:embed="rId4">
            <a:alphaModFix/>
          </a:blip>
          <a:stretch>
            <a:fillRect/>
          </a:stretch>
        </p:blipFill>
        <p:spPr>
          <a:xfrm>
            <a:off x="6952800" y="1050240"/>
            <a:ext cx="2191199" cy="833674"/>
          </a:xfrm>
          <a:prstGeom prst="rect">
            <a:avLst/>
          </a:prstGeom>
          <a:noFill/>
          <a:ln>
            <a:noFill/>
          </a:ln>
        </p:spPr>
      </p:pic>
      <p:sp>
        <p:nvSpPr>
          <p:cNvPr id="120" name="Shape 120"/>
          <p:cNvSpPr txBox="1"/>
          <p:nvPr/>
        </p:nvSpPr>
        <p:spPr>
          <a:xfrm>
            <a:off x="2997200" y="1219200"/>
            <a:ext cx="4310700" cy="319200"/>
          </a:xfrm>
          <a:prstGeom prst="rect">
            <a:avLst/>
          </a:prstGeom>
          <a:noFill/>
          <a:ln>
            <a:noFill/>
          </a:ln>
        </p:spPr>
        <p:txBody>
          <a:bodyPr anchorCtr="0" anchor="t" bIns="91425" lIns="91425" rIns="91425" tIns="91425">
            <a:noAutofit/>
          </a:bodyPr>
          <a:lstStyle/>
          <a:p>
            <a:pPr lvl="0">
              <a:spcBef>
                <a:spcPts val="0"/>
              </a:spcBef>
              <a:buNone/>
            </a:pPr>
            <a:r>
              <a:rPr lang="en">
                <a:latin typeface="Roboto"/>
                <a:ea typeface="Roboto"/>
                <a:cs typeface="Roboto"/>
                <a:sym typeface="Roboto"/>
              </a:rPr>
              <a:t>Minimize Error between network output and truth</a:t>
            </a:r>
          </a:p>
        </p:txBody>
      </p:sp>
      <p:pic>
        <p:nvPicPr>
          <p:cNvPr id="121" name="Shape 121"/>
          <p:cNvPicPr preferRelativeResize="0"/>
          <p:nvPr/>
        </p:nvPicPr>
        <p:blipFill>
          <a:blip r:embed="rId5">
            <a:alphaModFix/>
          </a:blip>
          <a:stretch>
            <a:fillRect/>
          </a:stretch>
        </p:blipFill>
        <p:spPr>
          <a:xfrm>
            <a:off x="4535750" y="1787640"/>
            <a:ext cx="3699227" cy="2417759"/>
          </a:xfrm>
          <a:prstGeom prst="rect">
            <a:avLst/>
          </a:prstGeom>
          <a:noFill/>
          <a:ln>
            <a:noFill/>
          </a:ln>
        </p:spPr>
      </p:pic>
      <p:pic>
        <p:nvPicPr>
          <p:cNvPr id="122" name="Shape 122"/>
          <p:cNvPicPr preferRelativeResize="0"/>
          <p:nvPr/>
        </p:nvPicPr>
        <p:blipFill rotWithShape="1">
          <a:blip r:embed="rId6">
            <a:alphaModFix/>
          </a:blip>
          <a:srcRect b="6844" l="0" r="0" t="7487"/>
          <a:stretch/>
        </p:blipFill>
        <p:spPr>
          <a:xfrm>
            <a:off x="4709850" y="3952125"/>
            <a:ext cx="3425373" cy="115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What Makes RNNs Unique</a:t>
            </a:r>
          </a:p>
        </p:txBody>
      </p:sp>
      <p:pic>
        <p:nvPicPr>
          <p:cNvPr id="128" name="Shape 128"/>
          <p:cNvPicPr preferRelativeResize="0"/>
          <p:nvPr/>
        </p:nvPicPr>
        <p:blipFill>
          <a:blip r:embed="rId3">
            <a:alphaModFix/>
          </a:blip>
          <a:stretch>
            <a:fillRect/>
          </a:stretch>
        </p:blipFill>
        <p:spPr>
          <a:xfrm>
            <a:off x="0" y="1338100"/>
            <a:ext cx="9144000" cy="2857500"/>
          </a:xfrm>
          <a:prstGeom prst="rect">
            <a:avLst/>
          </a:prstGeom>
          <a:noFill/>
          <a:ln>
            <a:noFill/>
          </a:ln>
        </p:spPr>
      </p:pic>
      <p:sp>
        <p:nvSpPr>
          <p:cNvPr id="129" name="Shape 129"/>
          <p:cNvSpPr txBox="1"/>
          <p:nvPr/>
        </p:nvSpPr>
        <p:spPr>
          <a:xfrm>
            <a:off x="98125" y="4317750"/>
            <a:ext cx="1266900" cy="731400"/>
          </a:xfrm>
          <a:prstGeom prst="rect">
            <a:avLst/>
          </a:prstGeom>
          <a:noFill/>
          <a:ln>
            <a:noFill/>
          </a:ln>
        </p:spPr>
        <p:txBody>
          <a:bodyPr anchorCtr="0" anchor="t" bIns="91425" lIns="91425" rIns="91425" tIns="91425">
            <a:noAutofit/>
          </a:bodyPr>
          <a:lstStyle/>
          <a:p>
            <a:pPr lvl="0">
              <a:spcBef>
                <a:spcPts val="0"/>
              </a:spcBef>
              <a:buNone/>
            </a:pPr>
            <a:r>
              <a:rPr lang="en">
                <a:latin typeface="Roboto"/>
                <a:ea typeface="Roboto"/>
                <a:cs typeface="Roboto"/>
                <a:sym typeface="Roboto"/>
              </a:rPr>
              <a:t>Standard NN</a:t>
            </a:r>
          </a:p>
        </p:txBody>
      </p:sp>
      <p:sp>
        <p:nvSpPr>
          <p:cNvPr id="130" name="Shape 130"/>
          <p:cNvSpPr txBox="1"/>
          <p:nvPr/>
        </p:nvSpPr>
        <p:spPr>
          <a:xfrm>
            <a:off x="1428100" y="4317750"/>
            <a:ext cx="1266900" cy="7314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Image to sentence</a:t>
            </a:r>
          </a:p>
        </p:txBody>
      </p:sp>
      <p:sp>
        <p:nvSpPr>
          <p:cNvPr id="131" name="Shape 131"/>
          <p:cNvSpPr txBox="1"/>
          <p:nvPr/>
        </p:nvSpPr>
        <p:spPr>
          <a:xfrm>
            <a:off x="3059900" y="4363100"/>
            <a:ext cx="1695000" cy="6861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Sentiment Analysis</a:t>
            </a:r>
          </a:p>
        </p:txBody>
      </p:sp>
      <p:sp>
        <p:nvSpPr>
          <p:cNvPr id="132" name="Shape 132"/>
          <p:cNvSpPr txBox="1"/>
          <p:nvPr/>
        </p:nvSpPr>
        <p:spPr>
          <a:xfrm>
            <a:off x="5015850" y="4363100"/>
            <a:ext cx="2022900" cy="7314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Machine Translation</a:t>
            </a:r>
          </a:p>
        </p:txBody>
      </p:sp>
      <p:sp>
        <p:nvSpPr>
          <p:cNvPr id="133" name="Shape 133"/>
          <p:cNvSpPr txBox="1"/>
          <p:nvPr/>
        </p:nvSpPr>
        <p:spPr>
          <a:xfrm>
            <a:off x="7609600" y="4363100"/>
            <a:ext cx="1463100" cy="7314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Per-Frame Video Classification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Time-Dependent Structure</a:t>
            </a:r>
          </a:p>
        </p:txBody>
      </p:sp>
      <p:sp>
        <p:nvSpPr>
          <p:cNvPr id="139" name="Shape 139"/>
          <p:cNvSpPr txBox="1"/>
          <p:nvPr/>
        </p:nvSpPr>
        <p:spPr>
          <a:xfrm>
            <a:off x="486225" y="3352800"/>
            <a:ext cx="4296300" cy="1581900"/>
          </a:xfrm>
          <a:prstGeom prst="rect">
            <a:avLst/>
          </a:prstGeom>
          <a:noFill/>
          <a:ln>
            <a:noFill/>
          </a:ln>
        </p:spPr>
        <p:txBody>
          <a:bodyPr anchorCtr="0" anchor="t" bIns="91425" lIns="91425" rIns="91425" tIns="91425">
            <a:noAutofit/>
          </a:bodyPr>
          <a:lstStyle/>
          <a:p>
            <a:pPr lvl="0">
              <a:spcBef>
                <a:spcPts val="0"/>
              </a:spcBef>
              <a:buNone/>
            </a:pPr>
            <a:r>
              <a:rPr i="1" lang="en">
                <a:latin typeface="Roboto"/>
                <a:ea typeface="Roboto"/>
                <a:cs typeface="Roboto"/>
                <a:sym typeface="Roboto"/>
              </a:rPr>
              <a:t>X</a:t>
            </a:r>
            <a:r>
              <a:rPr baseline="-25000" i="1" lang="en">
                <a:latin typeface="Roboto"/>
                <a:ea typeface="Roboto"/>
                <a:cs typeface="Roboto"/>
                <a:sym typeface="Roboto"/>
              </a:rPr>
              <a:t>t</a:t>
            </a:r>
            <a:r>
              <a:rPr lang="en">
                <a:latin typeface="Roboto"/>
                <a:ea typeface="Roboto"/>
                <a:cs typeface="Roboto"/>
                <a:sym typeface="Roboto"/>
              </a:rPr>
              <a:t>  is the one-hot input vector for given time-step </a:t>
            </a:r>
            <a:r>
              <a:rPr i="1" lang="en">
                <a:latin typeface="Roboto"/>
                <a:ea typeface="Roboto"/>
                <a:cs typeface="Roboto"/>
                <a:sym typeface="Roboto"/>
              </a:rPr>
              <a:t>t</a:t>
            </a:r>
          </a:p>
          <a:p>
            <a:pPr lvl="0">
              <a:spcBef>
                <a:spcPts val="0"/>
              </a:spcBef>
              <a:buNone/>
            </a:pPr>
            <a:r>
              <a:t/>
            </a:r>
            <a:endParaRPr i="1">
              <a:latin typeface="Roboto"/>
              <a:ea typeface="Roboto"/>
              <a:cs typeface="Roboto"/>
              <a:sym typeface="Roboto"/>
            </a:endParaRPr>
          </a:p>
          <a:p>
            <a:pPr lvl="0">
              <a:spcBef>
                <a:spcPts val="0"/>
              </a:spcBef>
              <a:buNone/>
            </a:pPr>
            <a:r>
              <a:rPr i="1" lang="en">
                <a:latin typeface="Roboto"/>
                <a:ea typeface="Roboto"/>
                <a:cs typeface="Roboto"/>
                <a:sym typeface="Roboto"/>
              </a:rPr>
              <a:t>S</a:t>
            </a:r>
            <a:r>
              <a:rPr baseline="-25000" i="1" lang="en">
                <a:latin typeface="Roboto"/>
                <a:ea typeface="Roboto"/>
                <a:cs typeface="Roboto"/>
                <a:sym typeface="Roboto"/>
              </a:rPr>
              <a:t>t</a:t>
            </a:r>
            <a:r>
              <a:rPr lang="en">
                <a:latin typeface="Roboto"/>
                <a:ea typeface="Roboto"/>
                <a:cs typeface="Roboto"/>
                <a:sym typeface="Roboto"/>
              </a:rPr>
              <a:t>   = </a:t>
            </a:r>
            <a:r>
              <a:rPr i="1" lang="en">
                <a:latin typeface="Roboto"/>
                <a:ea typeface="Roboto"/>
                <a:cs typeface="Roboto"/>
                <a:sym typeface="Roboto"/>
              </a:rPr>
              <a:t>f(Ux</a:t>
            </a:r>
            <a:r>
              <a:rPr baseline="-25000" lang="en">
                <a:latin typeface="Roboto"/>
                <a:ea typeface="Roboto"/>
                <a:cs typeface="Roboto"/>
                <a:sym typeface="Roboto"/>
              </a:rPr>
              <a:t>t-1</a:t>
            </a:r>
            <a:r>
              <a:rPr lang="en">
                <a:latin typeface="Roboto"/>
                <a:ea typeface="Roboto"/>
                <a:cs typeface="Roboto"/>
                <a:sym typeface="Roboto"/>
              </a:rPr>
              <a:t> + W</a:t>
            </a:r>
            <a:r>
              <a:rPr i="1" lang="en">
                <a:latin typeface="Roboto"/>
                <a:ea typeface="Roboto"/>
                <a:cs typeface="Roboto"/>
                <a:sym typeface="Roboto"/>
              </a:rPr>
              <a:t>s</a:t>
            </a:r>
            <a:r>
              <a:rPr baseline="-25000" lang="en">
                <a:latin typeface="Roboto"/>
                <a:ea typeface="Roboto"/>
                <a:cs typeface="Roboto"/>
                <a:sym typeface="Roboto"/>
              </a:rPr>
              <a:t>t-1</a:t>
            </a:r>
            <a:r>
              <a:rPr lang="en">
                <a:latin typeface="Roboto"/>
                <a:ea typeface="Roboto"/>
                <a:cs typeface="Roboto"/>
                <a:sym typeface="Roboto"/>
              </a:rPr>
              <a:t> + b) where </a:t>
            </a:r>
            <a:r>
              <a:rPr i="1" lang="en">
                <a:latin typeface="Roboto"/>
                <a:ea typeface="Roboto"/>
                <a:cs typeface="Roboto"/>
                <a:sym typeface="Roboto"/>
              </a:rPr>
              <a:t>f</a:t>
            </a:r>
            <a:r>
              <a:rPr lang="en">
                <a:latin typeface="Roboto"/>
                <a:ea typeface="Roboto"/>
                <a:cs typeface="Roboto"/>
                <a:sym typeface="Roboto"/>
              </a:rPr>
              <a:t> is </a:t>
            </a:r>
            <a:r>
              <a:rPr i="1" lang="en">
                <a:latin typeface="Roboto"/>
                <a:ea typeface="Roboto"/>
                <a:cs typeface="Roboto"/>
                <a:sym typeface="Roboto"/>
              </a:rPr>
              <a:t>tanh</a:t>
            </a:r>
            <a:r>
              <a:rPr lang="en">
                <a:latin typeface="Roboto"/>
                <a:ea typeface="Roboto"/>
                <a:cs typeface="Roboto"/>
                <a:sym typeface="Roboto"/>
              </a:rPr>
              <a:t>, ReLu</a:t>
            </a:r>
          </a:p>
          <a:p>
            <a:pPr lvl="0">
              <a:spcBef>
                <a:spcPts val="0"/>
              </a:spcBef>
              <a:buNone/>
            </a:pPr>
            <a:r>
              <a:t/>
            </a:r>
            <a:endParaRPr>
              <a:latin typeface="Roboto"/>
              <a:ea typeface="Roboto"/>
              <a:cs typeface="Roboto"/>
              <a:sym typeface="Roboto"/>
            </a:endParaRPr>
          </a:p>
          <a:p>
            <a:pPr lvl="0">
              <a:spcBef>
                <a:spcPts val="0"/>
              </a:spcBef>
              <a:buNone/>
            </a:pPr>
            <a:r>
              <a:rPr lang="en">
                <a:latin typeface="Roboto"/>
                <a:ea typeface="Roboto"/>
                <a:cs typeface="Roboto"/>
                <a:sym typeface="Roboto"/>
              </a:rPr>
              <a:t>U and W are weight matrices</a:t>
            </a:r>
          </a:p>
          <a:p>
            <a:pPr lvl="0">
              <a:spcBef>
                <a:spcPts val="0"/>
              </a:spcBef>
              <a:buNone/>
            </a:pPr>
            <a:r>
              <a:t/>
            </a:r>
            <a:endParaRPr>
              <a:latin typeface="Roboto"/>
              <a:ea typeface="Roboto"/>
              <a:cs typeface="Roboto"/>
              <a:sym typeface="Roboto"/>
            </a:endParaRPr>
          </a:p>
          <a:p>
            <a:pPr lvl="0">
              <a:spcBef>
                <a:spcPts val="0"/>
              </a:spcBef>
              <a:buNone/>
            </a:pPr>
            <a:r>
              <a:rPr i="1" lang="en">
                <a:latin typeface="Roboto"/>
                <a:ea typeface="Roboto"/>
                <a:cs typeface="Roboto"/>
                <a:sym typeface="Roboto"/>
              </a:rPr>
              <a:t>O</a:t>
            </a:r>
            <a:r>
              <a:rPr baseline="-25000" i="1" lang="en">
                <a:latin typeface="Roboto"/>
                <a:ea typeface="Roboto"/>
                <a:cs typeface="Roboto"/>
                <a:sym typeface="Roboto"/>
              </a:rPr>
              <a:t>t</a:t>
            </a:r>
            <a:r>
              <a:rPr lang="en">
                <a:latin typeface="Roboto"/>
                <a:ea typeface="Roboto"/>
                <a:cs typeface="Roboto"/>
                <a:sym typeface="Roboto"/>
              </a:rPr>
              <a:t> = V</a:t>
            </a:r>
            <a:r>
              <a:rPr i="1" lang="en">
                <a:latin typeface="Roboto"/>
                <a:ea typeface="Roboto"/>
                <a:cs typeface="Roboto"/>
                <a:sym typeface="Roboto"/>
              </a:rPr>
              <a:t>s</a:t>
            </a:r>
            <a:r>
              <a:rPr baseline="-25000" i="1" lang="en">
                <a:latin typeface="Roboto"/>
                <a:ea typeface="Roboto"/>
                <a:cs typeface="Roboto"/>
                <a:sym typeface="Roboto"/>
              </a:rPr>
              <a:t>t</a:t>
            </a:r>
            <a:r>
              <a:rPr lang="en">
                <a:latin typeface="Roboto"/>
                <a:ea typeface="Roboto"/>
                <a:cs typeface="Roboto"/>
                <a:sym typeface="Roboto"/>
              </a:rPr>
              <a:t> + c → the output vector for a given </a:t>
            </a:r>
            <a:r>
              <a:rPr i="1" lang="en">
                <a:latin typeface="Roboto"/>
                <a:ea typeface="Roboto"/>
                <a:cs typeface="Roboto"/>
                <a:sym typeface="Roboto"/>
              </a:rPr>
              <a:t>t</a:t>
            </a:r>
          </a:p>
        </p:txBody>
      </p:sp>
      <p:pic>
        <p:nvPicPr>
          <p:cNvPr id="140" name="Shape 140"/>
          <p:cNvPicPr preferRelativeResize="0"/>
          <p:nvPr/>
        </p:nvPicPr>
        <p:blipFill>
          <a:blip r:embed="rId3">
            <a:alphaModFix/>
          </a:blip>
          <a:stretch>
            <a:fillRect/>
          </a:stretch>
        </p:blipFill>
        <p:spPr>
          <a:xfrm>
            <a:off x="515275" y="1017800"/>
            <a:ext cx="5819201" cy="2335000"/>
          </a:xfrm>
          <a:prstGeom prst="rect">
            <a:avLst/>
          </a:prstGeom>
          <a:noFill/>
          <a:ln>
            <a:noFill/>
          </a:ln>
        </p:spPr>
      </p:pic>
      <p:sp>
        <p:nvSpPr>
          <p:cNvPr id="141" name="Shape 141"/>
          <p:cNvSpPr txBox="1"/>
          <p:nvPr/>
        </p:nvSpPr>
        <p:spPr>
          <a:xfrm>
            <a:off x="4782525" y="3461675"/>
            <a:ext cx="4296300" cy="1581900"/>
          </a:xfrm>
          <a:prstGeom prst="rect">
            <a:avLst/>
          </a:prstGeom>
          <a:noFill/>
          <a:ln>
            <a:noFill/>
          </a:ln>
        </p:spPr>
        <p:txBody>
          <a:bodyPr anchorCtr="0" anchor="t" bIns="91425" lIns="91425" rIns="91425" tIns="91425">
            <a:noAutofit/>
          </a:bodyPr>
          <a:lstStyle/>
          <a:p>
            <a:pPr lvl="0">
              <a:spcBef>
                <a:spcPts val="0"/>
              </a:spcBef>
              <a:buNone/>
            </a:pPr>
            <a:r>
              <a:rPr i="1" lang="en">
                <a:latin typeface="Roboto"/>
                <a:ea typeface="Roboto"/>
                <a:cs typeface="Roboto"/>
                <a:sym typeface="Roboto"/>
              </a:rPr>
              <a:t>S</a:t>
            </a:r>
            <a:r>
              <a:rPr lang="en">
                <a:latin typeface="Roboto"/>
                <a:ea typeface="Roboto"/>
                <a:cs typeface="Roboto"/>
                <a:sym typeface="Roboto"/>
              </a:rPr>
              <a:t> is usually initialized to all 0’s</a:t>
            </a:r>
          </a:p>
          <a:p>
            <a:pPr lvl="0">
              <a:spcBef>
                <a:spcPts val="0"/>
              </a:spcBef>
              <a:buNone/>
            </a:pPr>
            <a:r>
              <a:t/>
            </a:r>
            <a:endParaRPr>
              <a:latin typeface="Roboto"/>
              <a:ea typeface="Roboto"/>
              <a:cs typeface="Roboto"/>
              <a:sym typeface="Roboto"/>
            </a:endParaRPr>
          </a:p>
          <a:p>
            <a:pPr lvl="0" rtl="0">
              <a:spcBef>
                <a:spcPts val="0"/>
              </a:spcBef>
              <a:buNone/>
            </a:pPr>
            <a:r>
              <a:rPr i="1" lang="en">
                <a:latin typeface="Roboto"/>
                <a:ea typeface="Roboto"/>
                <a:cs typeface="Roboto"/>
                <a:sym typeface="Roboto"/>
              </a:rPr>
              <a:t>b </a:t>
            </a:r>
            <a:r>
              <a:rPr lang="en">
                <a:latin typeface="Roboto"/>
                <a:ea typeface="Roboto"/>
                <a:cs typeface="Roboto"/>
                <a:sym typeface="Roboto"/>
              </a:rPr>
              <a:t>and </a:t>
            </a:r>
            <a:r>
              <a:rPr i="1" lang="en">
                <a:latin typeface="Roboto"/>
                <a:ea typeface="Roboto"/>
                <a:cs typeface="Roboto"/>
                <a:sym typeface="Roboto"/>
              </a:rPr>
              <a:t>c</a:t>
            </a:r>
            <a:r>
              <a:rPr lang="en">
                <a:latin typeface="Roboto"/>
                <a:ea typeface="Roboto"/>
                <a:cs typeface="Roboto"/>
                <a:sym typeface="Roboto"/>
              </a:rPr>
              <a:t> are bias vectors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Example: Character-Based RNN</a:t>
            </a:r>
          </a:p>
        </p:txBody>
      </p:sp>
      <p:pic>
        <p:nvPicPr>
          <p:cNvPr id="147" name="Shape 147"/>
          <p:cNvPicPr preferRelativeResize="0"/>
          <p:nvPr/>
        </p:nvPicPr>
        <p:blipFill>
          <a:blip r:embed="rId3">
            <a:alphaModFix/>
          </a:blip>
          <a:stretch>
            <a:fillRect/>
          </a:stretch>
        </p:blipFill>
        <p:spPr>
          <a:xfrm>
            <a:off x="442700" y="981525"/>
            <a:ext cx="4753727" cy="382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Backpropagation in RNNs</a:t>
            </a:r>
          </a:p>
        </p:txBody>
      </p:sp>
      <p:pic>
        <p:nvPicPr>
          <p:cNvPr id="153" name="Shape 153"/>
          <p:cNvPicPr preferRelativeResize="0"/>
          <p:nvPr/>
        </p:nvPicPr>
        <p:blipFill>
          <a:blip r:embed="rId3">
            <a:alphaModFix/>
          </a:blip>
          <a:stretch>
            <a:fillRect/>
          </a:stretch>
        </p:blipFill>
        <p:spPr>
          <a:xfrm>
            <a:off x="152400" y="1170200"/>
            <a:ext cx="4994869" cy="3820899"/>
          </a:xfrm>
          <a:prstGeom prst="rect">
            <a:avLst/>
          </a:prstGeom>
          <a:noFill/>
          <a:ln>
            <a:noFill/>
          </a:ln>
        </p:spPr>
      </p:pic>
      <p:sp>
        <p:nvSpPr>
          <p:cNvPr id="154" name="Shape 154"/>
          <p:cNvSpPr txBox="1"/>
          <p:nvPr/>
        </p:nvSpPr>
        <p:spPr>
          <a:xfrm>
            <a:off x="6030675" y="1422400"/>
            <a:ext cx="2351400" cy="1596600"/>
          </a:xfrm>
          <a:prstGeom prst="rect">
            <a:avLst/>
          </a:prstGeom>
          <a:noFill/>
          <a:ln>
            <a:noFill/>
          </a:ln>
        </p:spPr>
        <p:txBody>
          <a:bodyPr anchorCtr="0" anchor="t" bIns="91425" lIns="91425" rIns="91425" tIns="91425">
            <a:noAutofit/>
          </a:bodyPr>
          <a:lstStyle/>
          <a:p>
            <a:pPr lvl="0">
              <a:spcBef>
                <a:spcPts val="0"/>
              </a:spcBef>
              <a:buNone/>
            </a:pPr>
            <a:r>
              <a:rPr lang="en">
                <a:latin typeface="Roboto"/>
                <a:ea typeface="Roboto"/>
                <a:cs typeface="Roboto"/>
                <a:sym typeface="Roboto"/>
              </a:rPr>
              <a:t>Where y</a:t>
            </a:r>
            <a:r>
              <a:rPr baseline="30000" lang="en">
                <a:latin typeface="Roboto"/>
                <a:ea typeface="Roboto"/>
                <a:cs typeface="Roboto"/>
                <a:sym typeface="Roboto"/>
              </a:rPr>
              <a:t>(T)</a:t>
            </a:r>
            <a:r>
              <a:rPr lang="en">
                <a:latin typeface="Roboto"/>
                <a:ea typeface="Roboto"/>
                <a:cs typeface="Roboto"/>
                <a:sym typeface="Roboto"/>
              </a:rPr>
              <a:t> = softmax</a:t>
            </a:r>
          </a:p>
          <a:p>
            <a:pPr lvl="0">
              <a:spcBef>
                <a:spcPts val="0"/>
              </a:spcBef>
              <a:buNone/>
            </a:pPr>
            <a:r>
              <a:rPr lang="en">
                <a:latin typeface="Roboto"/>
                <a:ea typeface="Roboto"/>
                <a:cs typeface="Roboto"/>
                <a:sym typeface="Roboto"/>
              </a:rPr>
              <a:t>And L</a:t>
            </a:r>
            <a:r>
              <a:rPr baseline="30000" lang="en">
                <a:latin typeface="Roboto"/>
                <a:ea typeface="Roboto"/>
                <a:cs typeface="Roboto"/>
                <a:sym typeface="Roboto"/>
              </a:rPr>
              <a:t>(T)</a:t>
            </a:r>
            <a:r>
              <a:rPr lang="en">
                <a:latin typeface="Roboto"/>
                <a:ea typeface="Roboto"/>
                <a:cs typeface="Roboto"/>
                <a:sym typeface="Roboto"/>
              </a:rPr>
              <a:t> = loss</a:t>
            </a:r>
          </a:p>
          <a:p>
            <a:pPr lvl="0">
              <a:spcBef>
                <a:spcPts val="0"/>
              </a:spcBef>
              <a:buNone/>
            </a:pPr>
            <a:r>
              <a:t/>
            </a:r>
            <a:endParaRPr>
              <a:latin typeface="Roboto"/>
              <a:ea typeface="Roboto"/>
              <a:cs typeface="Roboto"/>
              <a:sym typeface="Roboto"/>
            </a:endParaRPr>
          </a:p>
          <a:p>
            <a:pPr lvl="0">
              <a:spcBef>
                <a:spcPts val="0"/>
              </a:spcBef>
              <a:buNone/>
            </a:pPr>
            <a:r>
              <a:rPr lang="en">
                <a:latin typeface="Roboto"/>
                <a:ea typeface="Roboto"/>
                <a:cs typeface="Roboto"/>
                <a:sym typeface="Roboto"/>
              </a:rPr>
              <a:t>Iterate backwards through time applying normal backpropagation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Drawbacks</a:t>
            </a:r>
          </a:p>
        </p:txBody>
      </p:sp>
      <p:pic>
        <p:nvPicPr>
          <p:cNvPr id="160" name="Shape 160"/>
          <p:cNvPicPr preferRelativeResize="0"/>
          <p:nvPr/>
        </p:nvPicPr>
        <p:blipFill>
          <a:blip r:embed="rId3">
            <a:alphaModFix/>
          </a:blip>
          <a:stretch>
            <a:fillRect/>
          </a:stretch>
        </p:blipFill>
        <p:spPr>
          <a:xfrm>
            <a:off x="94350" y="2099000"/>
            <a:ext cx="8839204" cy="3044498"/>
          </a:xfrm>
          <a:prstGeom prst="rect">
            <a:avLst/>
          </a:prstGeom>
          <a:noFill/>
          <a:ln>
            <a:noFill/>
          </a:ln>
        </p:spPr>
      </p:pic>
      <p:sp>
        <p:nvSpPr>
          <p:cNvPr id="161" name="Shape 161"/>
          <p:cNvSpPr txBox="1"/>
          <p:nvPr/>
        </p:nvSpPr>
        <p:spPr>
          <a:xfrm>
            <a:off x="486225" y="1262750"/>
            <a:ext cx="5007300" cy="578700"/>
          </a:xfrm>
          <a:prstGeom prst="rect">
            <a:avLst/>
          </a:prstGeom>
          <a:noFill/>
          <a:ln>
            <a:noFill/>
          </a:ln>
        </p:spPr>
        <p:txBody>
          <a:bodyPr anchorCtr="0" anchor="t" bIns="91425" lIns="91425" rIns="91425" tIns="91425">
            <a:noAutofit/>
          </a:bodyPr>
          <a:lstStyle/>
          <a:p>
            <a:pPr lvl="0">
              <a:spcBef>
                <a:spcPts val="0"/>
              </a:spcBef>
              <a:buNone/>
            </a:pPr>
            <a:r>
              <a:rPr lang="en">
                <a:latin typeface="Roboto"/>
                <a:ea typeface="Roboto"/>
                <a:cs typeface="Roboto"/>
                <a:sym typeface="Roboto"/>
              </a:rPr>
              <a:t>Terrible Long-Term Memory because of Vanishing Gradient</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