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15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binary classification method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Sentiment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Is it X?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Do you have something or not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Why Use SVMS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Good for detailed objects with minimal data points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Easy to do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If its simple outcome state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Each x data point is an array of parameters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Each y output is classification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Scikit auto-splits for train vs. test data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You can set kernels through kernel = ...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Clf.fit trains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Clf.predict runs through network, accuracy gives accuracy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You MUST edit the data input shell to work with the data.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Using the default kernels (polynomial, rbf, etc.) you most likely won’t get &gt;70% ish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If you get the default ones working, go ahead and submit that code (this should take 15 minutes)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Then, if you want to win the contest (or do well), graph some of the data and try to come up with your own kernel function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Submit again once you’ve got the custom kernels working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Submit everything by next wednesday meeting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us consider some 2 dimensional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simple way to classify the 2-dimensional data is a 1 dimensional 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best line is one that maximizes the distance between the data points and the line (H3 in the image above)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Let us generalize this for any dimension 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we have data points in n dimensions (x, y, z, a, b, c, … 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we can find a n-1 dimensional plane (in the case with 2 dimensions, n-1 = 1 dimensional plane = line)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plane separates the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called a hyperplane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that works well for this separation by n-1 dimensional hyperplane is called “linearly separable data”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compute the hyperplane?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math that I don’t want to explain (because its hard and unnecessary for us)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important is that its is polynomial computationally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thats all great for linearly separable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what about non-linearly separable data?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SVM’s dont work?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Well running what we have learned so far, we get terrible 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 we solve this?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kernel trick is a method of creating separability by transforming the data into higher dimensions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Lets consider the data in the image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Since they are in circles, the radius of the blue data is generally much smaller than the radius of the red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if we take the x^2 +y^2 of each data and graph it on the z-plane, we get the blue data points all clustered around z=0.2 (smaller radius = lower on z-plane)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the red data around z = 1.0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we can easily find an n-1 dimensional plane (a 2 dimensional plane) that separates the data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thats great for circular data, but what do we do when we don’t know what shape the data is?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use some common kernels, which include polynomial and rbf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there are a ton of different kernels.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default options in scikit-learn (the library which we are using) are sigmoid, rbf, linear, polynomial</a:t>
            </a:r>
            <a:br>
              <a:rPr lang="en"/>
            </a:br>
            <a:r>
              <a:rPr lang="en"/>
              <a:t>Just know that all these kernels do the same thing essentially: they transform the data into  higher dimensions to create linear separability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It always reaches same percentage accuracy which is lowest possible (better than say neural networks)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Easy to make, little work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Good for small datasets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Adaptable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It's just not as good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Data is hard to display bc of the n-dimension thing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ot.ly/cre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jmachinelearning.com/schedu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rsouza.com/2010/03/17/kernel-functions-for-machine-learning-applications/#anova" TargetMode="External"/><Relationship Id="rId13" Type="http://schemas.openxmlformats.org/officeDocument/2006/relationships/hyperlink" Target="http://crsouza.com/2010/03/17/kernel-functions-for-machine-learning-applications/#circular" TargetMode="External"/><Relationship Id="rId18" Type="http://schemas.openxmlformats.org/officeDocument/2006/relationships/hyperlink" Target="http://crsouza.com/2010/03/17/kernel-functions-for-machine-learning-applications/#spline" TargetMode="External"/><Relationship Id="rId26" Type="http://schemas.openxmlformats.org/officeDocument/2006/relationships/hyperlink" Target="http://crsouza.com/2010/03/17/kernel-functions-for-machine-learning-applications/#bayesian" TargetMode="External"/><Relationship Id="rId3" Type="http://schemas.openxmlformats.org/officeDocument/2006/relationships/hyperlink" Target="http://crsouza.com/2010/03/17/kernel-functions-for-machine-learning-applications/#linear" TargetMode="External"/><Relationship Id="rId21" Type="http://schemas.openxmlformats.org/officeDocument/2006/relationships/hyperlink" Target="http://crsouza.com/2010/03/17/kernel-functions-for-machine-learning-applications/#cauchy" TargetMode="External"/><Relationship Id="rId7" Type="http://schemas.openxmlformats.org/officeDocument/2006/relationships/hyperlink" Target="http://crsouza.com/2010/03/17/kernel-functions-for-machine-learning-applications/#laplacian" TargetMode="External"/><Relationship Id="rId12" Type="http://schemas.openxmlformats.org/officeDocument/2006/relationships/hyperlink" Target="http://crsouza.com/2010/03/17/kernel-functions-for-machine-learning-applications/#inverse_multiquadric" TargetMode="External"/><Relationship Id="rId17" Type="http://schemas.openxmlformats.org/officeDocument/2006/relationships/hyperlink" Target="http://crsouza.com/2010/03/17/kernel-functions-for-machine-learning-applications/#log" TargetMode="External"/><Relationship Id="rId25" Type="http://schemas.openxmlformats.org/officeDocument/2006/relationships/hyperlink" Target="http://crsouza.com/2010/03/17/kernel-functions-for-machine-learning-applications/#generalized_tstudent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://crsouza.com/2010/03/17/kernel-functions-for-machine-learning-applications/#power" TargetMode="External"/><Relationship Id="rId20" Type="http://schemas.openxmlformats.org/officeDocument/2006/relationships/hyperlink" Target="http://crsouza.com/2010/03/17/kernel-functions-for-machine-learning-applications/#besse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rsouza.com/2010/03/17/kernel-functions-for-machine-learning-applications/#exponential" TargetMode="External"/><Relationship Id="rId11" Type="http://schemas.openxmlformats.org/officeDocument/2006/relationships/hyperlink" Target="http://crsouza.com/2010/03/17/kernel-functions-for-machine-learning-applications/#multiquadric" TargetMode="External"/><Relationship Id="rId24" Type="http://schemas.openxmlformats.org/officeDocument/2006/relationships/hyperlink" Target="http://crsouza.com/2010/03/17/kernel-functions-for-machine-learning-applications/#generalized_histogram" TargetMode="External"/><Relationship Id="rId5" Type="http://schemas.openxmlformats.org/officeDocument/2006/relationships/hyperlink" Target="http://crsouza.com/2010/03/17/kernel-functions-for-machine-learning-applications/#gaussian" TargetMode="External"/><Relationship Id="rId15" Type="http://schemas.openxmlformats.org/officeDocument/2006/relationships/hyperlink" Target="http://crsouza.com/2010/03/17/kernel-functions-for-machine-learning-applications/#wave" TargetMode="External"/><Relationship Id="rId23" Type="http://schemas.openxmlformats.org/officeDocument/2006/relationships/hyperlink" Target="http://crsouza.com/2010/03/17/kernel-functions-for-machine-learning-applications/#histogram" TargetMode="External"/><Relationship Id="rId10" Type="http://schemas.openxmlformats.org/officeDocument/2006/relationships/hyperlink" Target="http://crsouza.com/2010/03/17/kernel-functions-for-machine-learning-applications/#rational" TargetMode="External"/><Relationship Id="rId19" Type="http://schemas.openxmlformats.org/officeDocument/2006/relationships/hyperlink" Target="http://crsouza.com/2010/03/17/kernel-functions-for-machine-learning-applications/#bspline" TargetMode="External"/><Relationship Id="rId4" Type="http://schemas.openxmlformats.org/officeDocument/2006/relationships/hyperlink" Target="http://crsouza.com/2010/03/17/kernel-functions-for-machine-learning-applications/#polynomial" TargetMode="External"/><Relationship Id="rId9" Type="http://schemas.openxmlformats.org/officeDocument/2006/relationships/hyperlink" Target="http://crsouza.com/2010/03/17/kernel-functions-for-machine-learning-applications/#sigmoid" TargetMode="External"/><Relationship Id="rId14" Type="http://schemas.openxmlformats.org/officeDocument/2006/relationships/hyperlink" Target="http://crsouza.com/2010/03/17/kernel-functions-for-machine-learning-applications/#spherical" TargetMode="External"/><Relationship Id="rId22" Type="http://schemas.openxmlformats.org/officeDocument/2006/relationships/hyperlink" Target="http://crsouza.com/2010/03/17/kernel-functions-for-machine-learning-applications/#chisquare" TargetMode="External"/><Relationship Id="rId27" Type="http://schemas.openxmlformats.org/officeDocument/2006/relationships/hyperlink" Target="http://crsouza.com/2010/03/17/kernel-functions-for-machine-learning-applications/#wavele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Vector Machines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Mihir Patel and Nikhil Sardana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-"/>
            </a:pPr>
            <a:r>
              <a:rPr lang="en"/>
              <a:t>Text Categorization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Image Categorization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Medicinal Diagnosis Tests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Why Use SVMs?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Lots of features of input but not very large datasets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Minimal human hyperparameter tuning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Binary / few categories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Code: Scikit-Learn</a:t>
            </a:r>
          </a:p>
        </p:txBody>
      </p:sp>
      <p:pic>
        <p:nvPicPr>
          <p:cNvPr id="137" name="Shape 137" descr="code3.PNG"/>
          <p:cNvPicPr preferRelativeResize="0"/>
          <p:nvPr/>
        </p:nvPicPr>
        <p:blipFill rotWithShape="1">
          <a:blip r:embed="rId3">
            <a:alphaModFix/>
          </a:blip>
          <a:srcRect l="7898" r="-2264"/>
          <a:stretch/>
        </p:blipFill>
        <p:spPr>
          <a:xfrm>
            <a:off x="0" y="1252975"/>
            <a:ext cx="3885675" cy="364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code4.PNG"/>
          <p:cNvPicPr preferRelativeResize="0"/>
          <p:nvPr/>
        </p:nvPicPr>
        <p:blipFill rotWithShape="1">
          <a:blip r:embed="rId4">
            <a:alphaModFix/>
          </a:blip>
          <a:srcRect l="6068"/>
          <a:stretch/>
        </p:blipFill>
        <p:spPr>
          <a:xfrm>
            <a:off x="3811325" y="1557775"/>
            <a:ext cx="5332674" cy="322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Captu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1324" y="4595325"/>
            <a:ext cx="4724024" cy="3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Contest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Breast Cancer Tumors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Key Things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The default kernels are cool, but they won’t give great results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If you want to win, graph the data to find better kernels: </a:t>
            </a:r>
            <a:r>
              <a:rPr lang="en" u="sng" dirty="0">
                <a:solidFill>
                  <a:schemeClr val="accent5"/>
                </a:solidFill>
                <a:hlinkClick r:id="rId3"/>
              </a:rPr>
              <a:t>Plot.ly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 dirty="0"/>
              <a:t>Look at prior research!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Try the Liver Data again (You should be able to reach 100% accuracy)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http://tjmachinelearning.com/schedule.html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Actually do the contest (the first part takes 15 minutes)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2 Dimensional Data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How do we classify (separate) the data?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A Line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How do we separate the data better?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Maximize margin between line and data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For </a:t>
            </a:r>
            <a:r>
              <a:rPr lang="en" i="1">
                <a:solidFill>
                  <a:schemeClr val="lt2"/>
                </a:solidFill>
              </a:rPr>
              <a:t>n</a:t>
            </a:r>
            <a:r>
              <a:rPr lang="en" i="1"/>
              <a:t>-dimensional</a:t>
            </a:r>
            <a:r>
              <a:rPr lang="en"/>
              <a:t> data, we can find an</a:t>
            </a:r>
            <a:br>
              <a:rPr lang="en" i="1"/>
            </a:br>
            <a:r>
              <a:rPr lang="en" i="1">
                <a:solidFill>
                  <a:schemeClr val="lt2"/>
                </a:solidFill>
              </a:rPr>
              <a:t>n-1</a:t>
            </a:r>
            <a:r>
              <a:rPr lang="en" i="1"/>
              <a:t> dimensional</a:t>
            </a:r>
            <a:r>
              <a:rPr lang="en"/>
              <a:t> plane (called a hyperplane)</a:t>
            </a:r>
            <a:br>
              <a:rPr lang="en"/>
            </a:br>
            <a:r>
              <a:rPr lang="en"/>
              <a:t>to separate the data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74" y="1152476"/>
            <a:ext cx="2947575" cy="25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Linearly Separable Data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42350" cy="2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950" y="1152475"/>
            <a:ext cx="3642350" cy="273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>
            <a:stCxn id="74" idx="3"/>
            <a:endCxn id="75" idx="1"/>
          </p:cNvCxnSpPr>
          <p:nvPr/>
        </p:nvCxnSpPr>
        <p:spPr>
          <a:xfrm>
            <a:off x="3954050" y="2518350"/>
            <a:ext cx="1069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Hyperplane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Computing the Hyperplane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Lots of Math (Unimportant)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Important: Can be solved computationally in quadratic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Picking the Hyperplane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SVMs rely only on “difficult points” close </a:t>
            </a:r>
            <a:br>
              <a:rPr lang="en"/>
            </a:br>
            <a:r>
              <a:rPr lang="en"/>
              <a:t>to decision boundary called Support Vectors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Prevents overfitting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25" y="2567600"/>
            <a:ext cx="3271900" cy="24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Non-Linearly Separable Data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5" y="1160600"/>
            <a:ext cx="3963374" cy="29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399" y="1160600"/>
            <a:ext cx="3963392" cy="297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4037100" y="2688650"/>
            <a:ext cx="1069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Kernel Trick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Move data into higher dimensions to create linear separation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Example: transformation applied: (x, y) → (x, y, x</a:t>
            </a:r>
            <a:r>
              <a:rPr lang="en" baseline="30000"/>
              <a:t>2</a:t>
            </a:r>
            <a:r>
              <a:rPr lang="en"/>
              <a:t> + y</a:t>
            </a:r>
            <a:r>
              <a:rPr lang="en" baseline="30000"/>
              <a:t>2</a:t>
            </a:r>
            <a:r>
              <a:rPr lang="en"/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x</a:t>
            </a:r>
            <a:r>
              <a:rPr lang="en" baseline="30000"/>
              <a:t>2</a:t>
            </a:r>
            <a:r>
              <a:rPr lang="en"/>
              <a:t> + y</a:t>
            </a:r>
            <a:r>
              <a:rPr lang="en" baseline="30000"/>
              <a:t>2</a:t>
            </a:r>
            <a:r>
              <a:rPr lang="en"/>
              <a:t> is the radius</a:t>
            </a:r>
            <a:r>
              <a:rPr lang="en" baseline="30000"/>
              <a:t>2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Results in linear separation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824" y="2477249"/>
            <a:ext cx="5705174" cy="266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 flipH="1">
            <a:off x="4722750" y="3727025"/>
            <a:ext cx="261900" cy="196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4984675" y="3726950"/>
            <a:ext cx="471600" cy="56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4067650" y="4611925"/>
            <a:ext cx="1951800" cy="2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Red Data: x</a:t>
            </a:r>
            <a:r>
              <a:rPr lang="en" baseline="30000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+y</a:t>
            </a:r>
            <a:r>
              <a:rPr lang="en" baseline="30000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 ~ 1.0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735350" y="2576575"/>
            <a:ext cx="1951800" cy="2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Blue Data: x</a:t>
            </a:r>
            <a:r>
              <a:rPr lang="en" baseline="300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+y</a:t>
            </a:r>
            <a:r>
              <a:rPr lang="en" baseline="300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 ~ 0.2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6111275" y="3700825"/>
            <a:ext cx="668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Transformations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84799"/>
            <a:ext cx="3968076" cy="29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774" y="1184799"/>
            <a:ext cx="4221649" cy="24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Kernels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9900" cy="3416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Linear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Polynomial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Gaussian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Exponential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Laplacian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ANOVA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Hyperbolic Tangent (Sigmoid)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Rational Quadratic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Multiquadric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Inverse Multiquadric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Circular Kernel</a:t>
            </a:r>
          </a:p>
          <a:p>
            <a:pPr marL="673100" lvl="0" indent="-31432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6428"/>
              <a:buFont typeface="Arial"/>
              <a:buAutoNum type="arabicPeriod"/>
            </a:pPr>
            <a:r>
              <a:rPr lang="en" sz="13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Spherical Kernel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633425" y="1228300"/>
            <a:ext cx="4312800" cy="346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13. </a:t>
            </a:r>
            <a:r>
              <a:rPr lang="en" sz="1350" u="sng">
                <a:solidFill>
                  <a:srgbClr val="FFFFFF"/>
                </a:solidFill>
                <a:hlinkClick r:id="rId15"/>
              </a:rPr>
              <a:t>Wave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14. </a:t>
            </a:r>
            <a:r>
              <a:rPr lang="en" sz="1350" u="sng">
                <a:solidFill>
                  <a:srgbClr val="FFFFFF"/>
                </a:solidFill>
                <a:hlinkClick r:id="rId16"/>
              </a:rPr>
              <a:t>Power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15. </a:t>
            </a:r>
            <a:r>
              <a:rPr lang="en" sz="1350" u="sng">
                <a:solidFill>
                  <a:srgbClr val="FFFFFF"/>
                </a:solidFill>
                <a:hlinkClick r:id="rId17"/>
              </a:rPr>
              <a:t>Log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16. </a:t>
            </a:r>
            <a:r>
              <a:rPr lang="en" sz="1350" u="sng">
                <a:solidFill>
                  <a:srgbClr val="FFFFFF"/>
                </a:solidFill>
                <a:hlinkClick r:id="rId18"/>
              </a:rPr>
              <a:t>Spline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17. </a:t>
            </a:r>
            <a:r>
              <a:rPr lang="en" sz="1350" u="sng">
                <a:solidFill>
                  <a:srgbClr val="FFFFFF"/>
                </a:solidFill>
                <a:hlinkClick r:id="rId19"/>
              </a:rPr>
              <a:t>B-Spline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18. </a:t>
            </a:r>
            <a:r>
              <a:rPr lang="en" sz="1350" u="sng">
                <a:solidFill>
                  <a:srgbClr val="FFFFFF"/>
                </a:solidFill>
                <a:hlinkClick r:id="rId20"/>
              </a:rPr>
              <a:t>Bessel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19. </a:t>
            </a:r>
            <a:r>
              <a:rPr lang="en" sz="1350" u="sng">
                <a:solidFill>
                  <a:srgbClr val="FFFFFF"/>
                </a:solidFill>
                <a:hlinkClick r:id="rId21"/>
              </a:rPr>
              <a:t>Cauchy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20. </a:t>
            </a:r>
            <a:r>
              <a:rPr lang="en" sz="1350" u="sng">
                <a:solidFill>
                  <a:srgbClr val="FFFFFF"/>
                </a:solidFill>
                <a:hlinkClick r:id="rId22"/>
              </a:rPr>
              <a:t>Chi-Square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21. </a:t>
            </a:r>
            <a:r>
              <a:rPr lang="en" sz="1350" u="sng">
                <a:solidFill>
                  <a:srgbClr val="FFFFFF"/>
                </a:solidFill>
                <a:hlinkClick r:id="rId23"/>
              </a:rPr>
              <a:t>Histogram Intersection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22. </a:t>
            </a:r>
            <a:r>
              <a:rPr lang="en" sz="1350" u="sng">
                <a:solidFill>
                  <a:srgbClr val="FFFFFF"/>
                </a:solidFill>
                <a:hlinkClick r:id="rId24"/>
              </a:rPr>
              <a:t>Generalized Histogram Intersection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23. </a:t>
            </a:r>
            <a:r>
              <a:rPr lang="en" sz="1350" u="sng">
                <a:solidFill>
                  <a:srgbClr val="FFFFFF"/>
                </a:solidFill>
                <a:hlinkClick r:id="rId25"/>
              </a:rPr>
              <a:t>Generalized T-Student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24. </a:t>
            </a:r>
            <a:r>
              <a:rPr lang="en" sz="1350" u="sng">
                <a:solidFill>
                  <a:srgbClr val="FFFFFF"/>
                </a:solidFill>
                <a:hlinkClick r:id="rId26"/>
              </a:rPr>
              <a:t>Bayesian Kernel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25. </a:t>
            </a:r>
            <a:r>
              <a:rPr lang="en" sz="1350" u="sng">
                <a:solidFill>
                  <a:srgbClr val="FFFFFF"/>
                </a:solidFill>
                <a:hlinkClick r:id="rId27"/>
              </a:rPr>
              <a:t>Wavelet Kernel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Advantages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Always global minima (no local minima issues)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Minimal hyperparameter tuning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Minimal data - You can have more input than test data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Custom kernels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Cons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May not give as accurate results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Difficult to figure out which kernel is ideal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On-screen Show (16:9)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Support Vector Machines</vt:lpstr>
      <vt:lpstr>Introduction</vt:lpstr>
      <vt:lpstr>Linearly Separable Data</vt:lpstr>
      <vt:lpstr>The Hyperplane</vt:lpstr>
      <vt:lpstr>Non-Linearly Separable Data</vt:lpstr>
      <vt:lpstr>The Kernel Trick</vt:lpstr>
      <vt:lpstr>Common Transformations</vt:lpstr>
      <vt:lpstr>More Kernels</vt:lpstr>
      <vt:lpstr>Summary</vt:lpstr>
      <vt:lpstr>Applications</vt:lpstr>
      <vt:lpstr>Code: Scikit-Learn</vt:lpstr>
      <vt:lpstr>Contest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cp:lastModifiedBy>niksar</cp:lastModifiedBy>
  <cp:revision>1</cp:revision>
  <dcterms:modified xsi:type="dcterms:W3CDTF">2017-01-12T02:41:30Z</dcterms:modified>
</cp:coreProperties>
</file>