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4800"/>
              <a:t>The Math of Machine Learning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Neil Thistlethwaite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Linear Regression</a:t>
            </a:r>
          </a:p>
        </p:txBody>
      </p:sp>
      <p:sp>
        <p:nvSpPr>
          <p:cNvPr id="61" name="Shape 61"/>
          <p:cNvSpPr txBox="1"/>
          <p:nvPr>
            <p:ph idx="1" type="body"/>
          </p:nvPr>
        </p:nvSpPr>
        <p:spPr>
          <a:xfrm>
            <a:off x="311700" y="1152475"/>
            <a:ext cx="5062800" cy="3416400"/>
          </a:xfrm>
          <a:prstGeom prst="rect">
            <a:avLst/>
          </a:prstGeom>
        </p:spPr>
        <p:txBody>
          <a:bodyPr anchorCtr="0" anchor="t" bIns="91425" lIns="91425" rIns="91425" tIns="91425">
            <a:noAutofit/>
          </a:bodyPr>
          <a:lstStyle/>
          <a:p>
            <a:pPr lvl="0" rtl="0">
              <a:spcBef>
                <a:spcPts val="0"/>
              </a:spcBef>
              <a:buNone/>
            </a:pPr>
            <a:r>
              <a:rPr lang="en" sz="1600"/>
              <a:t>θ represents our parameter vector for standard linear regression with a single feature it will be of size 2x1</a:t>
            </a:r>
          </a:p>
          <a:p>
            <a:pPr lvl="0">
              <a:spcBef>
                <a:spcPts val="0"/>
              </a:spcBef>
              <a:buNone/>
            </a:pPr>
            <a:r>
              <a:rPr lang="en" sz="1600"/>
              <a:t>h(x) is our hypothesis of the form</a:t>
            </a:r>
          </a:p>
          <a:p>
            <a:pPr lvl="0">
              <a:spcBef>
                <a:spcPts val="0"/>
              </a:spcBef>
              <a:buNone/>
            </a:pPr>
            <a:r>
              <a:rPr lang="en" sz="1600"/>
              <a:t>                                          (with one feature)</a:t>
            </a:r>
          </a:p>
          <a:p>
            <a:pPr lvl="0">
              <a:spcBef>
                <a:spcPts val="0"/>
              </a:spcBef>
              <a:buNone/>
            </a:pPr>
            <a:r>
              <a:rPr lang="en" sz="1600"/>
              <a:t>X is the feature data, usually represented in the form of a mxn matrix, with m being the number of data points and n being the number of features</a:t>
            </a:r>
          </a:p>
          <a:p>
            <a:pPr lvl="0" rtl="0">
              <a:spcBef>
                <a:spcPts val="0"/>
              </a:spcBef>
              <a:buNone/>
            </a:pPr>
            <a:r>
              <a:rPr lang="en" sz="1600"/>
              <a:t>y is the known values or “actual” values that we’re trying to perform regression on in conjunction with the supplied x-values</a:t>
            </a:r>
          </a:p>
        </p:txBody>
      </p:sp>
      <p:pic>
        <p:nvPicPr>
          <p:cNvPr id="62" name="Shape 62"/>
          <p:cNvPicPr preferRelativeResize="0"/>
          <p:nvPr/>
        </p:nvPicPr>
        <p:blipFill>
          <a:blip r:embed="rId3">
            <a:alphaModFix/>
          </a:blip>
          <a:stretch>
            <a:fillRect/>
          </a:stretch>
        </p:blipFill>
        <p:spPr>
          <a:xfrm>
            <a:off x="5374580" y="386700"/>
            <a:ext cx="3457727" cy="3416400"/>
          </a:xfrm>
          <a:prstGeom prst="rect">
            <a:avLst/>
          </a:prstGeom>
          <a:noFill/>
          <a:ln>
            <a:noFill/>
          </a:ln>
        </p:spPr>
      </p:pic>
      <p:pic>
        <p:nvPicPr>
          <p:cNvPr id="63" name="Shape 63"/>
          <p:cNvPicPr preferRelativeResize="0"/>
          <p:nvPr/>
        </p:nvPicPr>
        <p:blipFill>
          <a:blip r:embed="rId4">
            <a:alphaModFix/>
          </a:blip>
          <a:stretch>
            <a:fillRect/>
          </a:stretch>
        </p:blipFill>
        <p:spPr>
          <a:xfrm>
            <a:off x="766575" y="2405125"/>
            <a:ext cx="1799349" cy="449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Linear Regression Cost Function</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first thing we have to do to find an optimal “fit” for our line is come up with some kind of cost function to determine how good of a fit any given hypothesis is.</a:t>
            </a:r>
          </a:p>
          <a:p>
            <a:pPr lvl="0">
              <a:spcBef>
                <a:spcPts val="0"/>
              </a:spcBef>
              <a:buNone/>
            </a:pPr>
            <a:r>
              <a:rPr lang="en"/>
              <a:t>This particular cost function J(</a:t>
            </a:r>
            <a:r>
              <a:rPr lang="en">
                <a:highlight>
                  <a:srgbClr val="FFFFFF"/>
                </a:highlight>
              </a:rPr>
              <a:t>θ) is squared residuals, which we choose because it guarantees there will be exactly one local minimum, which will also be the global minimum, at which point we will have our line of best fit.</a:t>
            </a:r>
          </a:p>
          <a:p>
            <a:pPr lvl="0">
              <a:spcBef>
                <a:spcPts val="0"/>
              </a:spcBef>
              <a:buNone/>
            </a:pPr>
            <a:r>
              <a:t/>
            </a:r>
            <a:endParaRPr>
              <a:highlight>
                <a:srgbClr val="FFFFFF"/>
              </a:highlight>
            </a:endParaRPr>
          </a:p>
        </p:txBody>
      </p:sp>
      <p:pic>
        <p:nvPicPr>
          <p:cNvPr id="70" name="Shape 70"/>
          <p:cNvPicPr preferRelativeResize="0"/>
          <p:nvPr/>
        </p:nvPicPr>
        <p:blipFill>
          <a:blip r:embed="rId3">
            <a:alphaModFix/>
          </a:blip>
          <a:stretch>
            <a:fillRect/>
          </a:stretch>
        </p:blipFill>
        <p:spPr>
          <a:xfrm>
            <a:off x="2467204" y="3237654"/>
            <a:ext cx="4209600" cy="118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Linear Regression Gradient Descent</a:t>
            </a:r>
          </a:p>
        </p:txBody>
      </p:sp>
      <p:sp>
        <p:nvSpPr>
          <p:cNvPr id="76" name="Shape 76"/>
          <p:cNvSpPr txBox="1"/>
          <p:nvPr>
            <p:ph idx="1" type="body"/>
          </p:nvPr>
        </p:nvSpPr>
        <p:spPr>
          <a:xfrm>
            <a:off x="311700" y="1152475"/>
            <a:ext cx="5203500" cy="3416400"/>
          </a:xfrm>
          <a:prstGeom prst="rect">
            <a:avLst/>
          </a:prstGeom>
        </p:spPr>
        <p:txBody>
          <a:bodyPr anchorCtr="0" anchor="t" bIns="91425" lIns="91425" rIns="91425" tIns="91425">
            <a:noAutofit/>
          </a:bodyPr>
          <a:lstStyle/>
          <a:p>
            <a:pPr lvl="0">
              <a:spcBef>
                <a:spcPts val="0"/>
              </a:spcBef>
              <a:buNone/>
            </a:pPr>
            <a:r>
              <a:rPr lang="en"/>
              <a:t>Gradient Descent is a technique for finding the global minimum where we calculate the gradient at a given point and try a new set of parameters in the direction of the gradient.</a:t>
            </a:r>
          </a:p>
          <a:p>
            <a:pPr lvl="0" rtl="0">
              <a:spcBef>
                <a:spcPts val="0"/>
              </a:spcBef>
              <a:buNone/>
            </a:pPr>
            <a:r>
              <a:rPr lang="en"/>
              <a:t>The gradient is an operator from multivariable calculus which represents the direction of greatest increase of a function, by subtracting it from our current estimate, we move in the direction of greatest decrease, down the “hill”.</a:t>
            </a:r>
          </a:p>
        </p:txBody>
      </p:sp>
      <p:pic>
        <p:nvPicPr>
          <p:cNvPr id="77" name="Shape 77"/>
          <p:cNvPicPr preferRelativeResize="0"/>
          <p:nvPr/>
        </p:nvPicPr>
        <p:blipFill>
          <a:blip r:embed="rId3">
            <a:alphaModFix/>
          </a:blip>
          <a:stretch>
            <a:fillRect/>
          </a:stretch>
        </p:blipFill>
        <p:spPr>
          <a:xfrm>
            <a:off x="5515175" y="1059812"/>
            <a:ext cx="2895600" cy="1866900"/>
          </a:xfrm>
          <a:prstGeom prst="rect">
            <a:avLst/>
          </a:prstGeom>
          <a:noFill/>
          <a:ln>
            <a:noFill/>
          </a:ln>
        </p:spPr>
      </p:pic>
      <p:pic>
        <p:nvPicPr>
          <p:cNvPr id="78" name="Shape 78"/>
          <p:cNvPicPr preferRelativeResize="0"/>
          <p:nvPr/>
        </p:nvPicPr>
        <p:blipFill rotWithShape="1">
          <a:blip r:embed="rId4">
            <a:alphaModFix/>
          </a:blip>
          <a:srcRect b="0" l="0" r="39382" t="0"/>
          <a:stretch/>
        </p:blipFill>
        <p:spPr>
          <a:xfrm>
            <a:off x="5618625" y="3278100"/>
            <a:ext cx="3166999" cy="9507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Gradient and Partial Derivatives</a:t>
            </a:r>
          </a:p>
        </p:txBody>
      </p:sp>
      <p:sp>
        <p:nvSpPr>
          <p:cNvPr id="84" name="Shape 84"/>
          <p:cNvSpPr txBox="1"/>
          <p:nvPr>
            <p:ph idx="1" type="body"/>
          </p:nvPr>
        </p:nvSpPr>
        <p:spPr>
          <a:xfrm>
            <a:off x="311700" y="1152475"/>
            <a:ext cx="7980900" cy="3416400"/>
          </a:xfrm>
          <a:prstGeom prst="rect">
            <a:avLst/>
          </a:prstGeom>
        </p:spPr>
        <p:txBody>
          <a:bodyPr anchorCtr="0" anchor="t" bIns="91425" lIns="91425" rIns="91425" tIns="91425">
            <a:noAutofit/>
          </a:bodyPr>
          <a:lstStyle/>
          <a:p>
            <a:pPr lvl="0">
              <a:spcBef>
                <a:spcPts val="0"/>
              </a:spcBef>
              <a:buNone/>
            </a:pPr>
            <a:r>
              <a:rPr lang="en"/>
              <a:t>A derivative represents the instantaneous rate of change, or slope, of a function at a given point. </a:t>
            </a:r>
          </a:p>
          <a:p>
            <a:pPr lvl="0">
              <a:spcBef>
                <a:spcPts val="0"/>
              </a:spcBef>
              <a:spcAft>
                <a:spcPts val="0"/>
              </a:spcAft>
              <a:buNone/>
            </a:pPr>
            <a:r>
              <a:rPr lang="en"/>
              <a:t>A partial derivative is much the same, except in </a:t>
            </a:r>
          </a:p>
          <a:p>
            <a:pPr lvl="0">
              <a:spcBef>
                <a:spcPts val="0"/>
              </a:spcBef>
              <a:spcAft>
                <a:spcPts val="0"/>
              </a:spcAft>
              <a:buNone/>
            </a:pPr>
            <a:r>
              <a:rPr lang="en"/>
              <a:t>multiple dimensions; to find a partial derivative with</a:t>
            </a:r>
          </a:p>
          <a:p>
            <a:pPr lvl="0">
              <a:spcBef>
                <a:spcPts val="0"/>
              </a:spcBef>
              <a:spcAft>
                <a:spcPts val="0"/>
              </a:spcAft>
              <a:buNone/>
            </a:pPr>
            <a:r>
              <a:rPr lang="en"/>
              <a:t>respect to a variable you do it the exact same way</a:t>
            </a:r>
          </a:p>
          <a:p>
            <a:pPr lvl="0" rtl="0">
              <a:spcBef>
                <a:spcPts val="0"/>
              </a:spcBef>
              <a:spcAft>
                <a:spcPts val="0"/>
              </a:spcAft>
              <a:buNone/>
            </a:pPr>
            <a:r>
              <a:rPr lang="en"/>
              <a:t>but pretend that all the other variables are constants.</a:t>
            </a:r>
          </a:p>
        </p:txBody>
      </p:sp>
      <p:pic>
        <p:nvPicPr>
          <p:cNvPr id="85" name="Shape 85"/>
          <p:cNvPicPr preferRelativeResize="0"/>
          <p:nvPr/>
        </p:nvPicPr>
        <p:blipFill>
          <a:blip r:embed="rId3">
            <a:alphaModFix/>
          </a:blip>
          <a:stretch>
            <a:fillRect/>
          </a:stretch>
        </p:blipFill>
        <p:spPr>
          <a:xfrm>
            <a:off x="6073546" y="1724958"/>
            <a:ext cx="2100249" cy="2271424"/>
          </a:xfrm>
          <a:prstGeom prst="rect">
            <a:avLst/>
          </a:prstGeom>
          <a:noFill/>
          <a:ln>
            <a:noFill/>
          </a:ln>
        </p:spPr>
      </p:pic>
      <p:pic>
        <p:nvPicPr>
          <p:cNvPr id="86" name="Shape 86"/>
          <p:cNvPicPr preferRelativeResize="0"/>
          <p:nvPr/>
        </p:nvPicPr>
        <p:blipFill>
          <a:blip r:embed="rId4">
            <a:alphaModFix/>
          </a:blip>
          <a:stretch>
            <a:fillRect/>
          </a:stretch>
        </p:blipFill>
        <p:spPr>
          <a:xfrm>
            <a:off x="5074300" y="4406350"/>
            <a:ext cx="3381600" cy="44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Acknowledgements</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6th period Parallel so Neil could actually write this lecture</a:t>
            </a:r>
          </a:p>
          <a:p>
            <a:pPr indent="-228600" lvl="0" marL="457200" rtl="0">
              <a:spcBef>
                <a:spcPts val="0"/>
              </a:spcBef>
            </a:pPr>
            <a:r>
              <a:rPr lang="en"/>
              <a:t>Thank kcheng</a:t>
            </a:r>
          </a:p>
          <a:p>
            <a:pPr indent="-228600" lvl="0" marL="457200" rtl="0">
              <a:spcBef>
                <a:spcPts val="0"/>
              </a:spcBef>
            </a:pPr>
            <a:r>
              <a:rPr lang="en"/>
              <a:t>Thanks </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